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F1C2-8067-48D0-973E-166DD4457DEB}" type="datetimeFigureOut">
              <a:rPr lang="zh-CN" altLang="en-US" smtClean="0"/>
              <a:t>2017/11/20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990A4-D4B4-408C-BEA1-AAB9AD80DC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    舌尖上的乡愁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            ——</a:t>
            </a:r>
            <a:r>
              <a:rPr lang="zh-CN" altLang="en-US" dirty="0" smtClean="0"/>
              <a:t>传统市井美食文化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                                                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中通论衡系列</a:t>
            </a:r>
            <a:endParaRPr lang="en-US" altLang="zh-CN" b="1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                                        by</a:t>
            </a:r>
            <a:r>
              <a:rPr lang="zh-CN" altLang="en-US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政治</a:t>
            </a:r>
            <a:r>
              <a:rPr lang="en-US" altLang="zh-CN" b="1" dirty="0" smtClean="0">
                <a:latin typeface="等线" panose="02010600030101010101" pitchFamily="2" charset="-122"/>
                <a:ea typeface="等线" panose="02010600030101010101" pitchFamily="2" charset="-122"/>
              </a:rPr>
              <a:t>1701</a:t>
            </a:r>
            <a:endParaRPr lang="zh-CN" altLang="en-US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18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+mj-ea"/>
                <a:ea typeface="+mj-ea"/>
              </a:rPr>
              <a:t>天府之国，古已有之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+mj-ea"/>
                <a:ea typeface="+mj-ea"/>
              </a:rPr>
              <a:t>蜀</a:t>
            </a:r>
            <a:r>
              <a:rPr lang="zh-CN" altLang="en-US" dirty="0">
                <a:latin typeface="+mj-ea"/>
                <a:ea typeface="+mj-ea"/>
              </a:rPr>
              <a:t>中文化，多姿多彩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+mj-ea"/>
                <a:ea typeface="+mj-ea"/>
              </a:rPr>
              <a:t>市井</a:t>
            </a:r>
            <a:r>
              <a:rPr lang="zh-CN" altLang="en-US" dirty="0">
                <a:latin typeface="+mj-ea"/>
                <a:ea typeface="+mj-ea"/>
              </a:rPr>
              <a:t>小吃，美誉全国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+mj-ea"/>
                <a:ea typeface="+mj-ea"/>
              </a:rPr>
              <a:t>休闲</a:t>
            </a:r>
            <a:r>
              <a:rPr lang="zh-CN" altLang="en-US" dirty="0">
                <a:latin typeface="+mj-ea"/>
                <a:ea typeface="+mj-ea"/>
              </a:rPr>
              <a:t>娱乐，其乐融融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+mj-ea"/>
                <a:ea typeface="+mj-ea"/>
              </a:rPr>
              <a:t>谓</a:t>
            </a:r>
            <a:r>
              <a:rPr lang="zh-CN" altLang="en-US" dirty="0">
                <a:latin typeface="+mj-ea"/>
                <a:ea typeface="+mj-ea"/>
              </a:rPr>
              <a:t>第四城，诚也信哉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CN" altLang="en-US" dirty="0" smtClean="0">
                <a:latin typeface="+mj-ea"/>
                <a:ea typeface="+mj-ea"/>
              </a:rPr>
              <a:t>长</a:t>
            </a:r>
            <a:r>
              <a:rPr lang="zh-CN" altLang="en-US" dirty="0">
                <a:latin typeface="+mj-ea"/>
                <a:ea typeface="+mj-ea"/>
              </a:rPr>
              <a:t>居此处，不亦乐乎</a:t>
            </a:r>
            <a:r>
              <a:rPr lang="zh-CN" altLang="en-US" dirty="0" smtClean="0">
                <a:latin typeface="+mj-ea"/>
                <a:ea typeface="+mj-ea"/>
              </a:rPr>
              <a:t>？</a:t>
            </a:r>
            <a:endParaRPr lang="en-US" altLang="zh-CN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CN" dirty="0" smtClean="0">
                <a:latin typeface="+mj-ea"/>
                <a:ea typeface="+mj-ea"/>
              </a:rPr>
              <a:t>              ——</a:t>
            </a:r>
            <a:r>
              <a:rPr lang="zh-CN" altLang="en-US" dirty="0" smtClean="0">
                <a:latin typeface="+mj-ea"/>
                <a:ea typeface="+mj-ea"/>
              </a:rPr>
              <a:t>巴蜀饮食</a:t>
            </a:r>
            <a:r>
              <a:rPr lang="en-US" altLang="zh-CN" dirty="0" smtClean="0">
                <a:latin typeface="+mj-ea"/>
                <a:ea typeface="+mj-ea"/>
              </a:rPr>
              <a:t>&amp;</a:t>
            </a:r>
            <a:r>
              <a:rPr lang="zh-CN" altLang="en-US" dirty="0" smtClean="0">
                <a:latin typeface="+mj-ea"/>
                <a:ea typeface="+mj-ea"/>
              </a:rPr>
              <a:t>竹</a:t>
            </a:r>
            <a:r>
              <a:rPr lang="en-US" altLang="zh-CN" dirty="0" smtClean="0">
                <a:latin typeface="+mj-ea"/>
                <a:ea typeface="+mj-ea"/>
              </a:rPr>
              <a:t>1105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187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+mj-ea"/>
                <a:ea typeface="+mj-ea"/>
              </a:rPr>
              <a:t>          惠</a:t>
            </a:r>
            <a:r>
              <a:rPr lang="zh-CN" altLang="en-US" dirty="0">
                <a:latin typeface="+mj-ea"/>
                <a:ea typeface="+mj-ea"/>
              </a:rPr>
              <a:t>州一</a:t>
            </a:r>
            <a:r>
              <a:rPr lang="zh-CN" altLang="en-US" dirty="0" smtClean="0">
                <a:latin typeface="+mj-ea"/>
                <a:ea typeface="+mj-ea"/>
              </a:rPr>
              <a:t>绝</a:t>
            </a:r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zh-CN" altLang="en-US" dirty="0" smtClean="0">
                <a:latin typeface="+mj-ea"/>
                <a:ea typeface="+mj-ea"/>
              </a:rPr>
              <a:t>苏轼</a:t>
            </a:r>
            <a:r>
              <a:rPr lang="zh-CN" altLang="en-US" dirty="0">
                <a:latin typeface="+mj-ea"/>
                <a:ea typeface="+mj-ea"/>
              </a:rPr>
              <a:t/>
            </a:r>
            <a:br>
              <a:rPr lang="zh-CN" altLang="en-US" dirty="0">
                <a:latin typeface="+mj-ea"/>
                <a:ea typeface="+mj-ea"/>
              </a:rPr>
            </a:br>
            <a:r>
              <a:rPr lang="zh-CN" altLang="en-US" dirty="0">
                <a:latin typeface="+mj-ea"/>
                <a:ea typeface="+mj-ea"/>
              </a:rPr>
              <a:t>　　</a:t>
            </a:r>
            <a:r>
              <a:rPr lang="zh-CN" altLang="en-US" dirty="0" smtClean="0">
                <a:latin typeface="+mj-ea"/>
                <a:ea typeface="+mj-ea"/>
              </a:rPr>
              <a:t>    罗浮山下四</a:t>
            </a:r>
            <a:r>
              <a:rPr lang="zh-CN" altLang="en-US" dirty="0">
                <a:latin typeface="+mj-ea"/>
                <a:ea typeface="+mj-ea"/>
              </a:rPr>
              <a:t>时春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  </a:t>
            </a:r>
            <a:r>
              <a:rPr lang="zh-CN" altLang="en-US" dirty="0" smtClean="0">
                <a:latin typeface="+mj-ea"/>
                <a:ea typeface="+mj-ea"/>
              </a:rPr>
              <a:t>卢橘杨梅次第</a:t>
            </a:r>
            <a:r>
              <a:rPr lang="zh-CN" altLang="en-US" dirty="0">
                <a:latin typeface="+mj-ea"/>
                <a:ea typeface="+mj-ea"/>
              </a:rPr>
              <a:t>新。</a:t>
            </a:r>
            <a:br>
              <a:rPr lang="zh-CN" altLang="en-US" dirty="0">
                <a:latin typeface="+mj-ea"/>
                <a:ea typeface="+mj-ea"/>
              </a:rPr>
            </a:br>
            <a:r>
              <a:rPr lang="zh-CN" altLang="en-US" dirty="0">
                <a:latin typeface="+mj-ea"/>
                <a:ea typeface="+mj-ea"/>
              </a:rPr>
              <a:t>　　</a:t>
            </a:r>
            <a:r>
              <a:rPr lang="zh-CN" altLang="en-US" dirty="0" smtClean="0">
                <a:latin typeface="+mj-ea"/>
                <a:ea typeface="+mj-ea"/>
              </a:rPr>
              <a:t>    日</a:t>
            </a:r>
            <a:r>
              <a:rPr lang="zh-CN" altLang="en-US" dirty="0">
                <a:latin typeface="+mj-ea"/>
                <a:ea typeface="+mj-ea"/>
              </a:rPr>
              <a:t>啖荔枝三百颗</a:t>
            </a:r>
            <a:r>
              <a:rPr lang="zh-CN" altLang="en-US" dirty="0" smtClean="0">
                <a:latin typeface="+mj-ea"/>
                <a:ea typeface="+mj-ea"/>
              </a:rPr>
              <a:t>，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        不妨</a:t>
            </a:r>
            <a:r>
              <a:rPr lang="zh-CN" altLang="en-US" dirty="0">
                <a:latin typeface="+mj-ea"/>
                <a:ea typeface="+mj-ea"/>
              </a:rPr>
              <a:t>长作岭南人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>
                <a:latin typeface="+mj-ea"/>
                <a:ea typeface="+mj-ea"/>
              </a:rPr>
              <a:t> </a:t>
            </a:r>
            <a:r>
              <a:rPr lang="en-US" altLang="zh-CN" dirty="0" smtClean="0">
                <a:latin typeface="+mj-ea"/>
                <a:ea typeface="+mj-ea"/>
              </a:rPr>
              <a:t>     —— </a:t>
            </a:r>
            <a:r>
              <a:rPr lang="zh-CN" altLang="en-US" dirty="0" smtClean="0">
                <a:latin typeface="+mj-ea"/>
                <a:ea typeface="+mj-ea"/>
              </a:rPr>
              <a:t>广式早茶</a:t>
            </a:r>
            <a:r>
              <a:rPr lang="en-US" altLang="zh-CN" dirty="0" smtClean="0">
                <a:latin typeface="+mj-ea"/>
                <a:ea typeface="+mj-ea"/>
              </a:rPr>
              <a:t>&amp;</a:t>
            </a:r>
            <a:r>
              <a:rPr lang="zh-CN" altLang="en-US" dirty="0" smtClean="0">
                <a:latin typeface="+mj-ea"/>
                <a:ea typeface="+mj-ea"/>
              </a:rPr>
              <a:t>竹</a:t>
            </a:r>
            <a:r>
              <a:rPr lang="en-US" altLang="zh-CN" dirty="0" smtClean="0">
                <a:latin typeface="+mj-ea"/>
                <a:ea typeface="+mj-ea"/>
              </a:rPr>
              <a:t>1106+</a:t>
            </a:r>
            <a:r>
              <a:rPr lang="zh-CN" altLang="en-US">
                <a:latin typeface="+mj-ea"/>
                <a:ea typeface="+mj-ea"/>
              </a:rPr>
              <a:t>澳门</a:t>
            </a:r>
            <a:r>
              <a:rPr lang="zh-CN" altLang="en-US" smtClean="0">
                <a:latin typeface="+mj-ea"/>
                <a:ea typeface="+mj-ea"/>
              </a:rPr>
              <a:t>小伙子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50204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r>
              <a:rPr lang="zh-CN" altLang="en-US" dirty="0">
                <a:latin typeface="+mj-ea"/>
                <a:ea typeface="+mj-ea"/>
              </a:rPr>
              <a:t>何以消烦暑</a:t>
            </a:r>
            <a:r>
              <a:rPr lang="zh-CN" altLang="en-US" dirty="0" smtClean="0">
                <a:latin typeface="+mj-ea"/>
                <a:ea typeface="+mj-ea"/>
              </a:rPr>
              <a:t>，端</a:t>
            </a:r>
            <a:r>
              <a:rPr lang="zh-CN" altLang="en-US" dirty="0">
                <a:latin typeface="+mj-ea"/>
                <a:ea typeface="+mj-ea"/>
              </a:rPr>
              <a:t>居一院中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眼前</a:t>
            </a:r>
            <a:r>
              <a:rPr lang="zh-CN" altLang="en-US" dirty="0">
                <a:latin typeface="+mj-ea"/>
                <a:ea typeface="+mj-ea"/>
              </a:rPr>
              <a:t>无长物，窗下有清风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散热</a:t>
            </a:r>
            <a:r>
              <a:rPr lang="zh-CN" altLang="en-US" dirty="0">
                <a:latin typeface="+mj-ea"/>
                <a:ea typeface="+mj-ea"/>
              </a:rPr>
              <a:t>由心静，凉生为室空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此时</a:t>
            </a:r>
            <a:r>
              <a:rPr lang="zh-CN" altLang="en-US" dirty="0">
                <a:latin typeface="+mj-ea"/>
                <a:ea typeface="+mj-ea"/>
              </a:rPr>
              <a:t>身自保，难更与人</a:t>
            </a:r>
            <a:r>
              <a:rPr lang="zh-CN" altLang="en-US" dirty="0" smtClean="0">
                <a:latin typeface="+mj-ea"/>
                <a:ea typeface="+mj-ea"/>
              </a:rPr>
              <a:t>同。</a:t>
            </a:r>
            <a:endParaRPr lang="en-US" altLang="zh-CN" dirty="0" smtClean="0">
              <a:latin typeface="+mj-ea"/>
              <a:ea typeface="+mj-ea"/>
            </a:endParaRPr>
          </a:p>
          <a:p>
            <a:r>
              <a:rPr lang="en-US" altLang="zh-CN" dirty="0" smtClean="0">
                <a:latin typeface="+mj-ea"/>
                <a:ea typeface="+mj-ea"/>
              </a:rPr>
              <a:t>               </a:t>
            </a:r>
            <a:r>
              <a:rPr lang="en-US" altLang="zh-CN" dirty="0" smtClean="0">
                <a:latin typeface="+mj-ea"/>
                <a:ea typeface="+mj-ea"/>
              </a:rPr>
              <a:t>——</a:t>
            </a:r>
            <a:r>
              <a:rPr lang="zh-CN" altLang="en-US" smtClean="0">
                <a:latin typeface="+mj-ea"/>
                <a:ea typeface="+mj-ea"/>
              </a:rPr>
              <a:t>传统冷饮</a:t>
            </a:r>
            <a:r>
              <a:rPr lang="en-US" altLang="zh-CN" smtClean="0">
                <a:latin typeface="+mj-ea"/>
                <a:ea typeface="+mj-ea"/>
              </a:rPr>
              <a:t>&amp;</a:t>
            </a:r>
            <a:r>
              <a:rPr lang="zh-CN" altLang="en-US" dirty="0" smtClean="0">
                <a:latin typeface="+mj-ea"/>
                <a:ea typeface="+mj-ea"/>
              </a:rPr>
              <a:t>竹</a:t>
            </a:r>
            <a:r>
              <a:rPr lang="en-US" altLang="zh-CN" dirty="0" smtClean="0">
                <a:latin typeface="+mj-ea"/>
                <a:ea typeface="+mj-ea"/>
              </a:rPr>
              <a:t>1104</a:t>
            </a:r>
            <a:endParaRPr lang="zh-CN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67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西方的“市井美食”</a:t>
            </a:r>
            <a:r>
              <a:rPr lang="en-US" altLang="zh-CN" sz="3200" dirty="0" smtClean="0"/>
              <a:t>&amp;</a:t>
            </a:r>
            <a:r>
              <a:rPr lang="zh-CN" altLang="en-US" sz="3200" dirty="0" smtClean="0"/>
              <a:t>罗马、杰西卡、习丽雅</a:t>
            </a:r>
            <a:endParaRPr lang="zh-CN" altLang="en-US" sz="3200" dirty="0"/>
          </a:p>
        </p:txBody>
      </p:sp>
      <p:pic>
        <p:nvPicPr>
          <p:cNvPr id="1026" name="Picture 2" descr="C:\Users\DELL\Desktop\u=4107582376,1771853497&amp;fm=27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560840" cy="4829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8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8800" dirty="0" smtClean="0"/>
              <a:t>Summary</a:t>
            </a:r>
          </a:p>
          <a:p>
            <a:r>
              <a:rPr lang="en-US" altLang="zh-CN" sz="2800" b="1" dirty="0" smtClean="0">
                <a:latin typeface="+mj-ea"/>
                <a:ea typeface="+mj-ea"/>
              </a:rPr>
              <a:t>                 By</a:t>
            </a:r>
            <a:r>
              <a:rPr lang="zh-CN" altLang="en-US" sz="2800" b="1" dirty="0" smtClean="0">
                <a:latin typeface="+mj-ea"/>
                <a:ea typeface="+mj-ea"/>
              </a:rPr>
              <a:t>政治一班全体男生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735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latin typeface="+mj-ea"/>
                <a:ea typeface="+mj-ea"/>
              </a:rPr>
              <a:t>黄璇老师点评</a:t>
            </a:r>
            <a:endParaRPr lang="zh-CN" altLang="en-US" sz="6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94182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+mj-ea"/>
                <a:ea typeface="+mj-ea"/>
              </a:rPr>
              <a:t>有人</a:t>
            </a:r>
            <a:r>
              <a:rPr lang="zh-CN" altLang="en-US" dirty="0">
                <a:latin typeface="+mj-ea"/>
                <a:ea typeface="+mj-ea"/>
              </a:rPr>
              <a:t>说，所有的乡愁都是出于馋，其实不然。相比其他可望不可即的牵挂，这盘中的食物可能会是最容易寄托思乡之情的</a:t>
            </a:r>
            <a:r>
              <a:rPr lang="zh-CN" altLang="en-US" dirty="0" smtClean="0">
                <a:latin typeface="+mj-ea"/>
                <a:ea typeface="+mj-ea"/>
              </a:rPr>
              <a:t>。</a:t>
            </a:r>
            <a:endParaRPr lang="en-US" altLang="zh-CN" dirty="0" smtClean="0">
              <a:latin typeface="+mj-ea"/>
              <a:ea typeface="+mj-ea"/>
            </a:endParaRPr>
          </a:p>
          <a:p>
            <a:endParaRPr lang="en-US" altLang="zh-CN" dirty="0">
              <a:latin typeface="+mj-ea"/>
              <a:ea typeface="+mj-ea"/>
            </a:endParaRPr>
          </a:p>
          <a:p>
            <a:r>
              <a:rPr lang="zh-CN" altLang="en-US" dirty="0" smtClean="0">
                <a:latin typeface="+mj-ea"/>
                <a:ea typeface="+mj-ea"/>
              </a:rPr>
              <a:t>也许</a:t>
            </a:r>
            <a:r>
              <a:rPr lang="zh-CN" altLang="en-US" dirty="0">
                <a:latin typeface="+mj-ea"/>
                <a:ea typeface="+mj-ea"/>
              </a:rPr>
              <a:t>让你稍感慰藉的是，纵然你离家千里，可你此刻却尝到了家乡的味道。</a:t>
            </a:r>
          </a:p>
        </p:txBody>
      </p:sp>
    </p:spTree>
    <p:extLst>
      <p:ext uri="{BB962C8B-B14F-4D97-AF65-F5344CB8AC3E}">
        <p14:creationId xmlns:p14="http://schemas.microsoft.com/office/powerpoint/2010/main" val="4723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拓展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latin typeface="+mj-ea"/>
                <a:ea typeface="+mj-ea"/>
              </a:rPr>
              <a:t>《</a:t>
            </a:r>
            <a:r>
              <a:rPr lang="zh-CN" altLang="en-US" b="1" dirty="0" smtClean="0">
                <a:latin typeface="+mj-ea"/>
                <a:ea typeface="+mj-ea"/>
              </a:rPr>
              <a:t>舌尖上的中国</a:t>
            </a:r>
            <a:r>
              <a:rPr lang="en-US" altLang="zh-CN" b="1" dirty="0" smtClean="0">
                <a:latin typeface="+mj-ea"/>
                <a:ea typeface="+mj-ea"/>
              </a:rPr>
              <a:t>》</a:t>
            </a:r>
            <a:r>
              <a:rPr lang="zh-CN" altLang="en-US" b="1" dirty="0" smtClean="0">
                <a:latin typeface="+mj-ea"/>
                <a:ea typeface="+mj-ea"/>
              </a:rPr>
              <a:t>纪录片欣赏</a:t>
            </a:r>
            <a:endParaRPr lang="zh-CN" altLang="en-US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462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Office 经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33</TotalTime>
  <Words>196</Words>
  <Application>Microsoft Office PowerPoint</Application>
  <PresentationFormat>全屏显示(4:3)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龙腾四海</vt:lpstr>
      <vt:lpstr>    舌尖上的乡愁             ——传统市井美食文化</vt:lpstr>
      <vt:lpstr>PowerPoint 演示文稿</vt:lpstr>
      <vt:lpstr>PowerPoint 演示文稿</vt:lpstr>
      <vt:lpstr>PowerPoint 演示文稿</vt:lpstr>
      <vt:lpstr>西方的“市井美食”&amp;罗马、杰西卡、习丽雅</vt:lpstr>
      <vt:lpstr>PowerPoint 演示文稿</vt:lpstr>
      <vt:lpstr>PowerPoint 演示文稿</vt:lpstr>
      <vt:lpstr>PowerPoint 演示文稿</vt:lpstr>
      <vt:lpstr>拓展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舌尖上的乡愁             ——传统市井美食文化</dc:title>
  <dc:creator>DELL</dc:creator>
  <cp:lastModifiedBy>DELL</cp:lastModifiedBy>
  <cp:revision>7</cp:revision>
  <dcterms:created xsi:type="dcterms:W3CDTF">2017-11-20T02:08:29Z</dcterms:created>
  <dcterms:modified xsi:type="dcterms:W3CDTF">2017-11-20T04:02:34Z</dcterms:modified>
</cp:coreProperties>
</file>