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3"/>
  </p:notesMasterIdLst>
  <p:sldIdLst>
    <p:sldId id="296" r:id="rId3"/>
    <p:sldId id="294" r:id="rId4"/>
    <p:sldId id="297" r:id="rId5"/>
    <p:sldId id="322" r:id="rId6"/>
    <p:sldId id="323" r:id="rId7"/>
    <p:sldId id="326" r:id="rId8"/>
    <p:sldId id="327" r:id="rId9"/>
    <p:sldId id="290" r:id="rId10"/>
    <p:sldId id="328" r:id="rId11"/>
    <p:sldId id="292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8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0A0E-D24D-4A16-A060-DE7411D53E9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00700" y="1122363"/>
            <a:ext cx="6191250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00700" y="3602038"/>
            <a:ext cx="619125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80808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67150" y="438150"/>
            <a:ext cx="4457700" cy="1028700"/>
          </a:xfrm>
          <a:prstGeom prst="rect">
            <a:avLst/>
          </a:prstGeom>
          <a:solidFill>
            <a:srgbClr val="C1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13425323">
            <a:off x="5953125" y="1943671"/>
            <a:ext cx="285750" cy="285750"/>
          </a:xfrm>
          <a:prstGeom prst="halfFrame">
            <a:avLst>
              <a:gd name="adj1" fmla="val 8774"/>
              <a:gd name="adj2" fmla="val 6884"/>
            </a:avLst>
          </a:prstGeom>
          <a:grp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009650" y="5772150"/>
            <a:ext cx="10172700" cy="190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502867"/>
            <a:ext cx="10820400" cy="1007096"/>
          </a:xfrm>
        </p:spPr>
        <p:txBody>
          <a:bodyPr anchor="b"/>
          <a:lstStyle>
            <a:lvl1pPr algn="ctr">
              <a:defRPr sz="5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10820400" cy="473075"/>
          </a:xfrm>
        </p:spPr>
        <p:txBody>
          <a:bodyPr/>
          <a:lstStyle>
            <a:lvl1pPr marL="0" indent="0" algn="ctr"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CEB13-B54C-4BD8-86F3-5AD7170AD01C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6D723-2796-44FC-9166-BF693BB2A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7" name="直角三角形 6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直角三角形 7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CFB6A-AE70-48ED-B051-A33BBB5C4476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E518-C6EA-4E06-A4D2-3A50881D71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67037" y="3143251"/>
            <a:ext cx="6245226" cy="923330"/>
          </a:xfrm>
        </p:spPr>
        <p:txBody>
          <a:bodyPr anchor="b"/>
          <a:lstStyle>
            <a:lvl1pPr algn="ctr">
              <a:defRPr sz="6000" b="1">
                <a:solidFill>
                  <a:srgbClr val="C1392B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960144" y="2607399"/>
            <a:ext cx="2038350" cy="499634"/>
          </a:xfrm>
        </p:spPr>
        <p:txBody>
          <a:bodyPr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E7A9-F1CF-41E2-9E95-CBD3DABDB2DA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8211-0A0D-436D-A9E1-0A921D95C5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7" name="组合 79"/>
          <p:cNvGrpSpPr/>
          <p:nvPr/>
        </p:nvGrpSpPr>
        <p:grpSpPr bwMode="auto">
          <a:xfrm>
            <a:off x="3007519" y="2908300"/>
            <a:ext cx="6176963" cy="1333500"/>
            <a:chOff x="2565401" y="2662969"/>
            <a:chExt cx="7116762" cy="1530473"/>
          </a:xfrm>
        </p:grpSpPr>
        <p:grpSp>
          <p:nvGrpSpPr>
            <p:cNvPr id="8" name="组合 80"/>
            <p:cNvGrpSpPr/>
            <p:nvPr/>
          </p:nvGrpSpPr>
          <p:grpSpPr bwMode="auto">
            <a:xfrm>
              <a:off x="2565401" y="2662969"/>
              <a:ext cx="4976795" cy="1530473"/>
              <a:chOff x="2565401" y="2662969"/>
              <a:chExt cx="4976795" cy="1530473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2565401" y="2662969"/>
                <a:ext cx="224970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565401" y="4193442"/>
                <a:ext cx="4976795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1"/>
            <p:cNvGrpSpPr/>
            <p:nvPr/>
          </p:nvGrpSpPr>
          <p:grpSpPr bwMode="auto">
            <a:xfrm>
              <a:off x="7162801" y="2667000"/>
              <a:ext cx="2519362" cy="1526442"/>
              <a:chOff x="2565401" y="2667000"/>
              <a:chExt cx="2519362" cy="152644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2566186" y="2666613"/>
                <a:ext cx="2518577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566186" y="4193442"/>
                <a:ext cx="2518577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2B748-C9E8-4B78-BE49-2D1AF4EC919F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194E-AA40-4893-9A8C-102F4914DE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11" name="直角三角形 10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26753-7536-492C-8E63-B1682F12B4B5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FE28F-1933-40AF-810D-E46E65C55B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5324475" y="5043488"/>
            <a:ext cx="1543050" cy="396240"/>
          </a:xfrm>
          <a:prstGeom prst="rect">
            <a:avLst/>
          </a:prstGeom>
          <a:solidFill>
            <a:srgbClr val="C1392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09800" y="1932217"/>
            <a:ext cx="5226959" cy="1982786"/>
          </a:xfrm>
        </p:spPr>
        <p:txBody>
          <a:bodyPr/>
          <a:lstStyle>
            <a:lvl1pPr algn="r">
              <a:defRPr sz="9600"/>
            </a:lvl1pPr>
          </a:lstStyle>
          <a:p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886D-D7D3-4FA3-BCA4-A92967DC86BA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D8204-10E4-41D6-B5F1-3D7C892DC7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 hasCustomPrompt="1"/>
          </p:nvPr>
        </p:nvSpPr>
        <p:spPr>
          <a:xfrm>
            <a:off x="7466015" y="1946728"/>
            <a:ext cx="2922585" cy="1982789"/>
          </a:xfrm>
        </p:spPr>
        <p:txBody>
          <a:bodyPr anchor="ctr"/>
          <a:lstStyle>
            <a:lvl1pPr marL="0" indent="0">
              <a:buFontTx/>
              <a:buNone/>
              <a:defRPr sz="9600">
                <a:solidFill>
                  <a:srgbClr val="C1392B"/>
                </a:solidFill>
              </a:defRPr>
            </a:lvl1pPr>
          </a:lstStyle>
          <a:p>
            <a:pPr lvl="0"/>
            <a:r>
              <a:rPr lang="zh-CN" altLang="en-US" dirty="0" smtClean="0"/>
              <a:t>文本</a:t>
            </a:r>
          </a:p>
        </p:txBody>
      </p:sp>
      <p:sp>
        <p:nvSpPr>
          <p:cNvPr id="10" name="内容占位符 8"/>
          <p:cNvSpPr>
            <a:spLocks noGrp="1"/>
          </p:cNvSpPr>
          <p:nvPr>
            <p:ph sz="quarter" idx="14" hasCustomPrompt="1"/>
          </p:nvPr>
        </p:nvSpPr>
        <p:spPr>
          <a:xfrm>
            <a:off x="5324475" y="5043715"/>
            <a:ext cx="1543050" cy="400050"/>
          </a:xfrm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文本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CD31-984F-4809-A1C0-A4FC1D325E8E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8BED5-BE9A-4A16-A203-FB61F45DEE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4705673">
            <a:off x="673100" y="723900"/>
            <a:ext cx="223838" cy="2238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1041849">
            <a:off x="693738" y="677863"/>
            <a:ext cx="182562" cy="182562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622E4-A2AE-4421-AB09-E0B07898E87A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C5288-E21B-4632-9A70-16DE4725AB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9" name="直角三角形 8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96474" y="365125"/>
            <a:ext cx="1457325" cy="5811838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810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CED2-4D61-4018-AE82-4929679F9384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15AAC-4C6B-46DC-BF9B-B1B05DEC89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763200" y="1872000"/>
            <a:ext cx="7074000" cy="40500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26181" y="-19602"/>
            <a:ext cx="12218181" cy="6877602"/>
            <a:chOff x="-26181" y="-19602"/>
            <a:chExt cx="12218181" cy="6877602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 userDrawn="1"/>
          </p:nvSpPr>
          <p:spPr>
            <a:xfrm>
              <a:off x="-12248" y="0"/>
              <a:ext cx="12192000" cy="6858000"/>
            </a:xfrm>
            <a:prstGeom prst="rect">
              <a:avLst/>
            </a:prstGeom>
            <a:solidFill>
              <a:schemeClr val="tx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9" name="任意多边形 8"/>
            <p:cNvSpPr/>
            <p:nvPr userDrawn="1"/>
          </p:nvSpPr>
          <p:spPr>
            <a:xfrm>
              <a:off x="-26181" y="-19602"/>
              <a:ext cx="3848100" cy="4476750"/>
            </a:xfrm>
            <a:custGeom>
              <a:avLst/>
              <a:gdLst>
                <a:gd name="connsiteX0" fmla="*/ 0 w 3848100"/>
                <a:gd name="connsiteY0" fmla="*/ 0 h 4476750"/>
                <a:gd name="connsiteX1" fmla="*/ 3848100 w 3848100"/>
                <a:gd name="connsiteY1" fmla="*/ 0 h 4476750"/>
                <a:gd name="connsiteX2" fmla="*/ 0 w 3848100"/>
                <a:gd name="connsiteY2" fmla="*/ 4476750 h 447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48100" h="4476750">
                  <a:moveTo>
                    <a:pt x="0" y="0"/>
                  </a:moveTo>
                  <a:lnTo>
                    <a:pt x="3848100" y="0"/>
                  </a:lnTo>
                  <a:lnTo>
                    <a:pt x="0" y="44767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504000" tIns="504000" bIns="0" rtlCol="0" anchor="t" anchorCtr="0"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8800" dirty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1" name="任意多边形 10"/>
          <p:cNvSpPr/>
          <p:nvPr userDrawn="1"/>
        </p:nvSpPr>
        <p:spPr>
          <a:xfrm>
            <a:off x="704645" y="2409723"/>
            <a:ext cx="10160000" cy="1625600"/>
          </a:xfrm>
          <a:custGeom>
            <a:avLst/>
            <a:gdLst>
              <a:gd name="connsiteX0" fmla="*/ 1174384 w 9112656"/>
              <a:gd name="connsiteY0" fmla="*/ 0 h 1625600"/>
              <a:gd name="connsiteX1" fmla="*/ 9112656 w 9112656"/>
              <a:gd name="connsiteY1" fmla="*/ 0 h 1625600"/>
              <a:gd name="connsiteX2" fmla="*/ 9112656 w 9112656"/>
              <a:gd name="connsiteY2" fmla="*/ 1625600 h 1625600"/>
              <a:gd name="connsiteX3" fmla="*/ 0 w 9112656"/>
              <a:gd name="connsiteY3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12656" h="1625600">
                <a:moveTo>
                  <a:pt x="1174384" y="0"/>
                </a:moveTo>
                <a:lnTo>
                  <a:pt x="9112656" y="0"/>
                </a:lnTo>
                <a:lnTo>
                  <a:pt x="9112656" y="1625600"/>
                </a:lnTo>
                <a:lnTo>
                  <a:pt x="0" y="1625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5600" y="2408400"/>
            <a:ext cx="10159200" cy="1627200"/>
          </a:xfrm>
        </p:spPr>
        <p:txBody>
          <a:bodyPr rIns="90000" anchor="ctr" anchorCtr="0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763200" y="1872000"/>
            <a:ext cx="7074000" cy="21096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763200" y="3981600"/>
            <a:ext cx="7074000" cy="21096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4800" y="0"/>
            <a:ext cx="10515600" cy="6840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29539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119305"/>
            <a:ext cx="5157787" cy="3684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295393"/>
            <a:ext cx="5183188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119305"/>
            <a:ext cx="5183188" cy="3684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601600" y="1123200"/>
            <a:ext cx="6192000" cy="2386800"/>
          </a:xfrm>
        </p:spPr>
        <p:txBody>
          <a:bodyPr anchor="b" anchorCtr="0">
            <a:normAutofit/>
          </a:bodyPr>
          <a:lstStyle>
            <a:lvl1pPr>
              <a:defRPr sz="96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4800" y="0"/>
            <a:ext cx="10515600" cy="684000"/>
          </a:xfrm>
        </p:spPr>
        <p:txBody>
          <a:bodyPr anchor="ctr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1778400"/>
            <a:ext cx="7113600" cy="3999600"/>
          </a:xfrm>
        </p:spPr>
        <p:txBody>
          <a:bodyPr anchor="ctr" anchorCtr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113600" y="1778400"/>
            <a:ext cx="5079600" cy="401400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72624" y="365125"/>
            <a:ext cx="1781175" cy="5811838"/>
          </a:xfrm>
        </p:spPr>
        <p:txBody>
          <a:bodyPr vert="eaVert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8591550" cy="5811838"/>
          </a:xfrm>
        </p:spPr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55910" y="0"/>
            <a:ext cx="10515600" cy="682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972457"/>
            <a:ext cx="10515600" cy="5204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EAA89-A888-4A99-BE1D-06745DABCAE7}" type="datetimeFigureOut">
              <a:rPr lang="zh-CN" altLang="en-US" smtClean="0"/>
              <a:pPr/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33333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1417BC-4300-4BD6-AC82-797AF89A55DF}" type="datetimeFigureOut">
              <a:rPr lang="zh-CN" altLang="en-US"/>
              <a:pPr>
                <a:defRPr/>
              </a:pPr>
              <a:t>2017/4/30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8171CA5-EBF6-42D6-9C86-76A1F58AA7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文本框 5"/>
          <p:cNvSpPr txBox="1">
            <a:spLocks noChangeArrowheads="1"/>
          </p:cNvSpPr>
          <p:nvPr/>
        </p:nvSpPr>
        <p:spPr bwMode="auto">
          <a:xfrm>
            <a:off x="2825975" y="229719"/>
            <a:ext cx="6452497" cy="2123658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6600" b="1" dirty="0" smtClean="0"/>
              <a:t>汉服</a:t>
            </a:r>
            <a:r>
              <a:rPr lang="zh-CN" altLang="zh-CN" sz="6600" b="1" dirty="0" smtClean="0"/>
              <a:t>对其</a:t>
            </a:r>
            <a:r>
              <a:rPr lang="zh-CN" altLang="zh-CN" sz="6600" b="1" dirty="0" smtClean="0"/>
              <a:t>他国家服饰的影响</a:t>
            </a:r>
            <a:endParaRPr lang="zh-CN" altLang="zh-CN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9179860" y="4347881"/>
            <a:ext cx="200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王锦涵</a:t>
            </a:r>
            <a:endParaRPr lang="zh-CN" altLang="en-US" dirty="0"/>
          </a:p>
        </p:txBody>
      </p:sp>
      <p:pic>
        <p:nvPicPr>
          <p:cNvPr id="7" name="图片 6" descr="timg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0789" y="2681194"/>
            <a:ext cx="6350000" cy="2768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13774" y="2834640"/>
            <a:ext cx="5964454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7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</a:rPr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5475194" y="1728415"/>
            <a:ext cx="6438900" cy="4995114"/>
          </a:xfrm>
        </p:spPr>
        <p:txBody>
          <a:bodyPr>
            <a:normAutofit/>
          </a:bodyPr>
          <a:lstStyle/>
          <a:p>
            <a:r>
              <a:rPr lang="zh-CN" altLang="zh-CN" dirty="0" smtClean="0">
                <a:solidFill>
                  <a:schemeClr val="tx1"/>
                </a:solidFill>
              </a:rPr>
              <a:t>汉服由于华夏儒家王道文化的传播而影响深远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</a:rPr>
              <a:t>周边民族、包括许多其他儒家文化圈</a:t>
            </a:r>
            <a:r>
              <a:rPr lang="en-US" altLang="zh-CN" dirty="0" smtClean="0">
                <a:solidFill>
                  <a:schemeClr val="tx1"/>
                </a:solidFill>
              </a:rPr>
              <a:t>(</a:t>
            </a:r>
            <a:r>
              <a:rPr lang="zh-CN" altLang="zh-CN" dirty="0" smtClean="0">
                <a:solidFill>
                  <a:schemeClr val="tx1"/>
                </a:solidFill>
              </a:rPr>
              <a:t>汉文化圈</a:t>
            </a:r>
            <a:r>
              <a:rPr lang="en-US" altLang="zh-CN" dirty="0" smtClean="0">
                <a:solidFill>
                  <a:schemeClr val="tx1"/>
                </a:solidFill>
              </a:rPr>
              <a:t>)</a:t>
            </a:r>
            <a:r>
              <a:rPr lang="zh-CN" altLang="zh-CN" dirty="0" smtClean="0">
                <a:solidFill>
                  <a:schemeClr val="tx1"/>
                </a:solidFill>
              </a:rPr>
              <a:t>国家通过效仿华夏礼仪制度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</a:rPr>
              <a:t>借鉴了汉服的某些特征。此外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</a:rPr>
              <a:t>华夏宾礼也规定四夷之君必须穿本国服饰朝见中国天子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</a:rPr>
              <a:t>谓“蕃主服其国服”。</a:t>
            </a: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文本框 31"/>
          <p:cNvSpPr txBox="1">
            <a:spLocks noChangeArrowheads="1"/>
          </p:cNvSpPr>
          <p:nvPr/>
        </p:nvSpPr>
        <p:spPr bwMode="auto">
          <a:xfrm>
            <a:off x="5328946" y="1408113"/>
            <a:ext cx="4863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400" b="1" dirty="0" smtClean="0"/>
              <a:t>日本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4704784" y="2036522"/>
            <a:ext cx="5093083" cy="0"/>
          </a:xfrm>
          <a:prstGeom prst="line">
            <a:avLst/>
          </a:prstGeom>
          <a:ln w="12700" cap="rnd">
            <a:solidFill>
              <a:schemeClr val="accent4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4704784" y="1414481"/>
            <a:ext cx="624163" cy="6220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78" name="文本框 31"/>
          <p:cNvSpPr txBox="1">
            <a:spLocks noChangeArrowheads="1"/>
          </p:cNvSpPr>
          <p:nvPr/>
        </p:nvSpPr>
        <p:spPr bwMode="auto">
          <a:xfrm>
            <a:off x="5328946" y="2541797"/>
            <a:ext cx="4863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400" b="1" dirty="0" smtClean="0"/>
              <a:t>朝鲜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4704784" y="3170840"/>
            <a:ext cx="5093083" cy="0"/>
          </a:xfrm>
          <a:prstGeom prst="line">
            <a:avLst/>
          </a:prstGeom>
          <a:ln w="12700" cap="rnd">
            <a:solidFill>
              <a:schemeClr val="accent4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4704784" y="2548165"/>
            <a:ext cx="624163" cy="6220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81" name="文本框 31"/>
          <p:cNvSpPr txBox="1">
            <a:spLocks noChangeArrowheads="1"/>
          </p:cNvSpPr>
          <p:nvPr/>
        </p:nvSpPr>
        <p:spPr bwMode="auto">
          <a:xfrm>
            <a:off x="5328946" y="3675480"/>
            <a:ext cx="48637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400" b="1" dirty="0" smtClean="0"/>
              <a:t>越南</a:t>
            </a:r>
            <a:endParaRPr lang="zh-CN" altLang="en-US" sz="2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4704784" y="4303889"/>
            <a:ext cx="5093083" cy="0"/>
          </a:xfrm>
          <a:prstGeom prst="line">
            <a:avLst/>
          </a:prstGeom>
          <a:ln w="12700" cap="rnd">
            <a:solidFill>
              <a:schemeClr val="accent4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4704784" y="3681848"/>
            <a:ext cx="624163" cy="6220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87" name="文本框 31"/>
          <p:cNvSpPr txBox="1">
            <a:spLocks noChangeArrowheads="1"/>
          </p:cNvSpPr>
          <p:nvPr/>
        </p:nvSpPr>
        <p:spPr bwMode="auto">
          <a:xfrm>
            <a:off x="4312028" y="2535427"/>
            <a:ext cx="138419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4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8" name="文本框 31"/>
          <p:cNvSpPr txBox="1">
            <a:spLocks noChangeArrowheads="1"/>
          </p:cNvSpPr>
          <p:nvPr/>
        </p:nvSpPr>
        <p:spPr bwMode="auto">
          <a:xfrm>
            <a:off x="4278059" y="3775261"/>
            <a:ext cx="138419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4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90" name="文本框 31"/>
          <p:cNvSpPr txBox="1">
            <a:spLocks noChangeArrowheads="1"/>
          </p:cNvSpPr>
          <p:nvPr/>
        </p:nvSpPr>
        <p:spPr bwMode="auto">
          <a:xfrm>
            <a:off x="4312028" y="1490909"/>
            <a:ext cx="138419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4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 bwMode="auto">
          <a:xfrm>
            <a:off x="2129155" y="1431290"/>
            <a:ext cx="2322830" cy="35064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 bwMode="auto">
          <a:xfrm>
            <a:off x="2128987" y="1490701"/>
            <a:ext cx="2322565" cy="31696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0" name="文本框 27"/>
          <p:cNvSpPr txBox="1">
            <a:spLocks noChangeArrowheads="1"/>
          </p:cNvSpPr>
          <p:nvPr/>
        </p:nvSpPr>
        <p:spPr bwMode="auto">
          <a:xfrm>
            <a:off x="2746987" y="2108704"/>
            <a:ext cx="1097280" cy="2192820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</a:ln>
        </p:spPr>
        <p:txBody>
          <a:bodyPr vert="eaVert"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dist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6000" b="1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一、汉服对日本服饰的影响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6876" y="1245454"/>
            <a:ext cx="10217972" cy="5047769"/>
          </a:xfrm>
        </p:spPr>
        <p:txBody>
          <a:bodyPr/>
          <a:lstStyle/>
          <a:p>
            <a:endParaRPr lang="en-US" altLang="zh-TW" dirty="0" smtClean="0"/>
          </a:p>
          <a:p>
            <a:r>
              <a:rPr lang="zh-CN" altLang="zh-CN" dirty="0" smtClean="0"/>
              <a:t>和服在日本称为“着物”或者“吴服”</a:t>
            </a:r>
            <a:r>
              <a:rPr lang="en-US" altLang="zh-CN" dirty="0" smtClean="0"/>
              <a:t>,</a:t>
            </a:r>
            <a:r>
              <a:rPr lang="zh-CN" altLang="zh-CN" dirty="0" smtClean="0"/>
              <a:t>意为从中国的吴地</a:t>
            </a:r>
            <a:r>
              <a:rPr lang="en-US" altLang="zh-CN" dirty="0" smtClean="0"/>
              <a:t>(</a:t>
            </a:r>
            <a:r>
              <a:rPr lang="zh-CN" altLang="zh-CN" dirty="0" smtClean="0"/>
              <a:t>今江浙一带</a:t>
            </a:r>
            <a:r>
              <a:rPr lang="en-US" altLang="zh-CN" dirty="0" smtClean="0"/>
              <a:t>)</a:t>
            </a:r>
            <a:r>
              <a:rPr lang="zh-CN" altLang="zh-CN" dirty="0" smtClean="0"/>
              <a:t>传来的服装。在日本的奈良时代</a:t>
            </a:r>
            <a:r>
              <a:rPr lang="en-US" altLang="zh-CN" dirty="0" smtClean="0"/>
              <a:t>,</a:t>
            </a:r>
            <a:r>
              <a:rPr lang="zh-CN" altLang="zh-CN" dirty="0" smtClean="0"/>
              <a:t>也即中国的盛唐时期</a:t>
            </a:r>
            <a:r>
              <a:rPr lang="en-US" altLang="zh-CN" dirty="0" smtClean="0"/>
              <a:t>,</a:t>
            </a:r>
            <a:r>
              <a:rPr lang="zh-CN" altLang="zh-CN" dirty="0" smtClean="0"/>
              <a:t>日本派出大量遣唐使到中国学习中国的文化艺术、律令制度</a:t>
            </a:r>
            <a:r>
              <a:rPr lang="en-US" altLang="zh-CN" dirty="0" smtClean="0"/>
              <a:t>,</a:t>
            </a:r>
            <a:r>
              <a:rPr lang="zh-CN" altLang="zh-CN" dirty="0" smtClean="0"/>
              <a:t>这其中也包括衣冠制度。当时他们还模仿唐制颁布了《衣服令》、《养老令》模仿唐朝朝服制度用于即位礼、冠礼、婚礼等周礼仪式。元正天皇下令全日本改用右衽。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一、汉服对日本服饰的影响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3201" y="1219200"/>
            <a:ext cx="10702658" cy="4464424"/>
          </a:xfrm>
        </p:spPr>
        <p:txBody>
          <a:bodyPr/>
          <a:lstStyle/>
          <a:p>
            <a:r>
              <a:rPr lang="zh-CN" altLang="zh-CN" dirty="0" smtClean="0"/>
              <a:t>江户时代中期至后期</a:t>
            </a:r>
            <a:r>
              <a:rPr lang="en-US" altLang="zh-CN" dirty="0" smtClean="0"/>
              <a:t>,</a:t>
            </a:r>
            <a:r>
              <a:rPr lang="zh-CN" altLang="zh-CN" dirty="0" smtClean="0"/>
              <a:t>德川幕府崇尚儒学</a:t>
            </a:r>
            <a:r>
              <a:rPr lang="en-US" altLang="zh-CN" dirty="0" smtClean="0"/>
              <a:t>,</a:t>
            </a:r>
            <a:r>
              <a:rPr lang="zh-CN" altLang="zh-CN" dirty="0" smtClean="0"/>
              <a:t>开展了复礼复古的天宝“装束御再兴”运动</a:t>
            </a:r>
            <a:r>
              <a:rPr lang="en-US" altLang="zh-CN" dirty="0" smtClean="0"/>
              <a:t>,</a:t>
            </a:r>
            <a:r>
              <a:rPr lang="zh-CN" altLang="zh-CN" dirty="0" smtClean="0"/>
              <a:t>复兴公事主义</a:t>
            </a:r>
            <a:r>
              <a:rPr lang="en-US" altLang="zh-CN" dirty="0" smtClean="0"/>
              <a:t>,</a:t>
            </a:r>
            <a:r>
              <a:rPr lang="zh-CN" altLang="zh-CN" dirty="0" smtClean="0"/>
              <a:t>日本有职故实家开始对装束的考证</a:t>
            </a:r>
            <a:r>
              <a:rPr lang="en-US" altLang="zh-CN" dirty="0" smtClean="0"/>
              <a:t>,</a:t>
            </a:r>
            <a:r>
              <a:rPr lang="zh-CN" altLang="zh-CN" dirty="0" smtClean="0"/>
              <a:t>并且复兴了天皇黄袍的染色技术。德川纲吉还颁布了《服忌令》效仿中国的丧服制度。同时</a:t>
            </a:r>
            <a:r>
              <a:rPr lang="en-US" altLang="zh-CN" dirty="0" smtClean="0"/>
              <a:t>,</a:t>
            </a:r>
            <a:r>
              <a:rPr lang="zh-CN" altLang="zh-CN" dirty="0" smtClean="0"/>
              <a:t>日本也效仿中原士大夫考证汉服的方法</a:t>
            </a:r>
            <a:r>
              <a:rPr lang="en-US" altLang="zh-CN" dirty="0" smtClean="0"/>
              <a:t>,</a:t>
            </a:r>
            <a:r>
              <a:rPr lang="zh-CN" altLang="zh-CN" dirty="0" smtClean="0"/>
              <a:t>对儒家经典的考证以及有职故実家对于装束的继承</a:t>
            </a:r>
            <a:r>
              <a:rPr lang="en-US" altLang="zh-CN" dirty="0" smtClean="0"/>
              <a:t>,</a:t>
            </a:r>
            <a:r>
              <a:rPr lang="zh-CN" altLang="zh-CN" dirty="0" smtClean="0"/>
              <a:t>形成了日本特色的服制。</a:t>
            </a:r>
          </a:p>
          <a:p>
            <a:endParaRPr lang="zh-CN" altLang="en-US" dirty="0"/>
          </a:p>
        </p:txBody>
      </p:sp>
      <p:pic>
        <p:nvPicPr>
          <p:cNvPr id="4" name="图片 3" descr="汉族、汉字、汉服、汉乐，你了解多少？ 365知识网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0671" y="3410510"/>
            <a:ext cx="7561729" cy="290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二、汉服对朝鲜服饰的影响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6966" y="1325154"/>
            <a:ext cx="10209600" cy="4026776"/>
          </a:xfrm>
        </p:spPr>
        <p:txBody>
          <a:bodyPr/>
          <a:lstStyle/>
          <a:p>
            <a:r>
              <a:rPr lang="zh-CN" altLang="zh-CN" dirty="0" smtClean="0"/>
              <a:t>唐代时期</a:t>
            </a:r>
            <a:r>
              <a:rPr lang="en-US" altLang="zh-CN" dirty="0" smtClean="0"/>
              <a:t>,</a:t>
            </a:r>
            <a:r>
              <a:rPr lang="zh-CN" altLang="zh-CN" dirty="0" smtClean="0"/>
              <a:t>新罗请求唐太宗赐汉衣冠</a:t>
            </a:r>
            <a:r>
              <a:rPr lang="en-US" altLang="zh-CN" dirty="0" smtClean="0"/>
              <a:t>,</a:t>
            </a:r>
            <a:r>
              <a:rPr lang="zh-CN" altLang="zh-CN" dirty="0" smtClean="0"/>
              <a:t>革除新罗服饰</a:t>
            </a:r>
            <a:r>
              <a:rPr lang="en-US" altLang="zh-CN" dirty="0" smtClean="0"/>
              <a:t>,</a:t>
            </a:r>
            <a:r>
              <a:rPr lang="zh-CN" altLang="zh-CN" dirty="0" smtClean="0"/>
              <a:t>以同于中国。李氏朝鲜中期之后朝服吸收了明朝服装式样</a:t>
            </a:r>
            <a:r>
              <a:rPr lang="en-US" altLang="zh-CN" dirty="0" smtClean="0"/>
              <a:t>,</a:t>
            </a:r>
            <a:r>
              <a:rPr lang="zh-CN" altLang="zh-CN" dirty="0" smtClean="0"/>
              <a:t>悉遵华制。特别是女服朝高腰襦裙发展</a:t>
            </a:r>
            <a:r>
              <a:rPr lang="en-US" altLang="zh-CN" dirty="0" smtClean="0"/>
              <a:t>,</a:t>
            </a:r>
            <a:r>
              <a:rPr lang="zh-CN" altLang="zh-CN" dirty="0" smtClean="0"/>
              <a:t>而官服、朝服、宫廷重要礼服亦一直保留汉服制度</a:t>
            </a:r>
            <a:r>
              <a:rPr lang="en-US" altLang="zh-CN" dirty="0" smtClean="0"/>
              <a:t>,</a:t>
            </a:r>
            <a:r>
              <a:rPr lang="zh-CN" altLang="zh-CN" dirty="0" smtClean="0"/>
              <a:t>并随汉服变化而变化</a:t>
            </a:r>
            <a:r>
              <a:rPr lang="en-US" altLang="zh-CN" dirty="0" smtClean="0"/>
              <a:t>,</a:t>
            </a:r>
            <a:r>
              <a:rPr lang="zh-CN" altLang="zh-CN" dirty="0" smtClean="0"/>
              <a:t>如唐朝时官员的乌纱幞头的后系带为下垂带样式</a:t>
            </a:r>
            <a:r>
              <a:rPr lang="en-US" altLang="zh-CN" dirty="0" smtClean="0"/>
              <a:t>,</a:t>
            </a:r>
            <a:r>
              <a:rPr lang="zh-CN" altLang="zh-CN" dirty="0" smtClean="0"/>
              <a:t>新罗官员幞头同为此样式</a:t>
            </a:r>
            <a:r>
              <a:rPr lang="en-US" altLang="zh-CN" dirty="0" smtClean="0"/>
              <a:t>,</a:t>
            </a:r>
            <a:r>
              <a:rPr lang="zh-CN" altLang="zh-CN" dirty="0" smtClean="0"/>
              <a:t>而明代之后改为展角样式</a:t>
            </a:r>
            <a:r>
              <a:rPr lang="en-US" altLang="zh-CN" dirty="0" smtClean="0"/>
              <a:t>,</a:t>
            </a:r>
            <a:r>
              <a:rPr lang="zh-CN" altLang="zh-CN" dirty="0" smtClean="0"/>
              <a:t>李朝也改为短展角</a:t>
            </a:r>
            <a:r>
              <a:rPr lang="en-US" altLang="zh-CN" dirty="0" smtClean="0"/>
              <a:t>;</a:t>
            </a:r>
            <a:r>
              <a:rPr lang="zh-CN" altLang="zh-CN" dirty="0" smtClean="0"/>
              <a:t>如李朝王后大礼服一直都为中国皇后翟衣样式。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二、汉服对朝鲜服饰的影响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6966" y="1325154"/>
            <a:ext cx="10209600" cy="4026776"/>
          </a:xfrm>
        </p:spPr>
        <p:txBody>
          <a:bodyPr/>
          <a:lstStyle/>
          <a:p>
            <a:r>
              <a:rPr lang="zh-CN" altLang="zh-CN" dirty="0" smtClean="0"/>
              <a:t>而现代朝服和汉服的主要不同之处</a:t>
            </a:r>
            <a:r>
              <a:rPr lang="en-US" altLang="zh-CN" dirty="0" smtClean="0"/>
              <a:t>:</a:t>
            </a:r>
            <a:r>
              <a:rPr lang="zh-CN" altLang="zh-CN" dirty="0" smtClean="0"/>
              <a:t>汉服一般是交领右衽</a:t>
            </a:r>
            <a:r>
              <a:rPr lang="en-US" altLang="zh-CN" dirty="0" smtClean="0"/>
              <a:t>,</a:t>
            </a:r>
            <a:r>
              <a:rPr lang="zh-CN" altLang="zh-CN" dirty="0" smtClean="0"/>
              <a:t>也有对襟的</a:t>
            </a:r>
            <a:r>
              <a:rPr lang="en-US" altLang="zh-CN" dirty="0" smtClean="0"/>
              <a:t>(V</a:t>
            </a:r>
            <a:endParaRPr lang="zh-CN" altLang="zh-CN" dirty="0" smtClean="0"/>
          </a:p>
          <a:p>
            <a:r>
              <a:rPr lang="zh-CN" altLang="zh-CN" dirty="0" smtClean="0"/>
              <a:t>字领</a:t>
            </a:r>
            <a:r>
              <a:rPr lang="en-US" altLang="zh-CN" dirty="0" smtClean="0"/>
              <a:t>),</a:t>
            </a:r>
            <a:r>
              <a:rPr lang="zh-CN" altLang="zh-CN" dirty="0" smtClean="0"/>
              <a:t>而朝鲜服装的交领不明显</a:t>
            </a:r>
            <a:r>
              <a:rPr lang="en-US" altLang="zh-CN" dirty="0" smtClean="0"/>
              <a:t>,</a:t>
            </a:r>
            <a:r>
              <a:rPr lang="zh-CN" altLang="zh-CN" dirty="0" smtClean="0"/>
              <a:t>近似小</a:t>
            </a:r>
            <a:r>
              <a:rPr lang="en-US" altLang="zh-CN" dirty="0" smtClean="0"/>
              <a:t>v</a:t>
            </a:r>
            <a:r>
              <a:rPr lang="zh-CN" altLang="zh-CN" dirty="0" smtClean="0"/>
              <a:t>领</a:t>
            </a:r>
            <a:r>
              <a:rPr lang="en-US" altLang="zh-CN" dirty="0" smtClean="0"/>
              <a:t>;</a:t>
            </a:r>
            <a:r>
              <a:rPr lang="zh-CN" altLang="zh-CN" dirty="0" smtClean="0"/>
              <a:t>女服裙子束的特别高</a:t>
            </a:r>
            <a:r>
              <a:rPr lang="en-US" altLang="zh-CN" dirty="0" smtClean="0"/>
              <a:t>,</a:t>
            </a:r>
            <a:r>
              <a:rPr lang="zh-CN" altLang="zh-CN" dirty="0" smtClean="0"/>
              <a:t>而且下襬十分宽大、蓬松。</a:t>
            </a:r>
            <a:endParaRPr lang="zh-CN" altLang="zh-CN" dirty="0"/>
          </a:p>
        </p:txBody>
      </p:sp>
      <p:pic>
        <p:nvPicPr>
          <p:cNvPr id="4" name="图片 3" descr="汉族、汉字、汉服、汉乐，你了解多少？ 365知识网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9530" y="2922494"/>
            <a:ext cx="3756212" cy="34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三、汉服对越南服饰的影响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937575" y="1405834"/>
            <a:ext cx="8300119" cy="3990919"/>
          </a:xfrm>
        </p:spPr>
        <p:txBody>
          <a:bodyPr/>
          <a:lstStyle/>
          <a:p>
            <a:r>
              <a:rPr lang="zh-CN" altLang="zh-CN" dirty="0" smtClean="0"/>
              <a:t>越南古称交趾</a:t>
            </a:r>
            <a:r>
              <a:rPr lang="en-US" altLang="zh-CN" dirty="0" smtClean="0"/>
              <a:t>(</a:t>
            </a:r>
            <a:r>
              <a:rPr lang="zh-CN" altLang="zh-CN" dirty="0" smtClean="0"/>
              <a:t>中国称作安南</a:t>
            </a:r>
            <a:r>
              <a:rPr lang="en-US" altLang="zh-CN" dirty="0" smtClean="0"/>
              <a:t>),</a:t>
            </a:r>
            <a:r>
              <a:rPr lang="zh-CN" altLang="zh-CN" dirty="0" smtClean="0"/>
              <a:t>在服饰上</a:t>
            </a:r>
            <a:r>
              <a:rPr lang="en-US" altLang="zh-CN" dirty="0" smtClean="0"/>
              <a:t>,</a:t>
            </a:r>
            <a:r>
              <a:rPr lang="zh-CN" altLang="zh-CN" dirty="0" smtClean="0"/>
              <a:t>尤其是宫廷礼服</a:t>
            </a:r>
            <a:r>
              <a:rPr lang="en-US" altLang="zh-CN" dirty="0" smtClean="0"/>
              <a:t>,</a:t>
            </a:r>
            <a:r>
              <a:rPr lang="zh-CN" altLang="zh-CN" dirty="0" smtClean="0"/>
              <a:t>皇帝、大臣的朝服</a:t>
            </a:r>
            <a:r>
              <a:rPr lang="en-US" altLang="zh-CN" dirty="0" smtClean="0"/>
              <a:t>,</a:t>
            </a:r>
            <a:r>
              <a:rPr lang="zh-CN" altLang="zh-CN" dirty="0" smtClean="0"/>
              <a:t>几乎就是中国汉族王朝宫廷礼服</a:t>
            </a:r>
            <a:r>
              <a:rPr lang="en-US" altLang="zh-CN" dirty="0" smtClean="0"/>
              <a:t>,</a:t>
            </a:r>
            <a:r>
              <a:rPr lang="zh-CN" altLang="zh-CN" dirty="0" smtClean="0"/>
              <a:t>皇帝、大臣朝服的翻版</a:t>
            </a:r>
            <a:r>
              <a:rPr lang="en-US" altLang="zh-CN" dirty="0" smtClean="0"/>
              <a:t>,</a:t>
            </a:r>
            <a:r>
              <a:rPr lang="zh-CN" altLang="zh-CN" dirty="0" smtClean="0"/>
              <a:t>试以越南末代皇帝保大所着之弁冠、兖服来看</a:t>
            </a:r>
            <a:r>
              <a:rPr lang="en-US" altLang="zh-CN" dirty="0" smtClean="0"/>
              <a:t>,</a:t>
            </a:r>
            <a:r>
              <a:rPr lang="zh-CN" altLang="zh-CN" dirty="0" smtClean="0"/>
              <a:t>与明朝宗藩服饰如出一辙</a:t>
            </a:r>
            <a:r>
              <a:rPr lang="en-US" altLang="zh-CN" dirty="0" smtClean="0"/>
              <a:t>,</a:t>
            </a:r>
            <a:r>
              <a:rPr lang="zh-CN" altLang="zh-CN" dirty="0" smtClean="0"/>
              <a:t>不过比之明朝皇帝</a:t>
            </a:r>
            <a:r>
              <a:rPr lang="en-US" altLang="zh-CN" dirty="0" smtClean="0"/>
              <a:t>,</a:t>
            </a:r>
            <a:r>
              <a:rPr lang="zh-CN" altLang="zh-CN" dirty="0" smtClean="0"/>
              <a:t>其造型显得小一号而已。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三、汉服对越南服饰的影响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166610" y="1083106"/>
            <a:ext cx="9537249" cy="3551648"/>
          </a:xfrm>
        </p:spPr>
        <p:txBody>
          <a:bodyPr/>
          <a:lstStyle/>
          <a:p>
            <a:r>
              <a:rPr lang="zh-CN" altLang="zh-CN" dirty="0" smtClean="0"/>
              <a:t>满清占据中国之后的两百多年间</a:t>
            </a:r>
            <a:r>
              <a:rPr lang="en-US" altLang="zh-CN" dirty="0" smtClean="0"/>
              <a:t>,</a:t>
            </a:r>
            <a:r>
              <a:rPr lang="zh-CN" altLang="zh-CN" dirty="0" smtClean="0"/>
              <a:t>与中国南疆山水相连的越南</a:t>
            </a:r>
            <a:r>
              <a:rPr lang="en-US" altLang="zh-CN" dirty="0" smtClean="0"/>
              <a:t>,</a:t>
            </a:r>
            <a:r>
              <a:rPr lang="zh-CN" altLang="zh-CN" dirty="0" smtClean="0"/>
              <a:t>仍然完好的保存着明式衣冠</a:t>
            </a:r>
            <a:r>
              <a:rPr lang="en-US" altLang="zh-CN" dirty="0" smtClean="0"/>
              <a:t>,</a:t>
            </a:r>
            <a:r>
              <a:rPr lang="zh-CN" altLang="zh-CN" dirty="0" smtClean="0"/>
              <a:t>如</a:t>
            </a:r>
            <a:r>
              <a:rPr lang="en-US" altLang="zh-CN" dirty="0" smtClean="0"/>
              <a:t>1898</a:t>
            </a:r>
            <a:r>
              <a:rPr lang="zh-CN" altLang="zh-CN" dirty="0" smtClean="0"/>
              <a:t>年驻云南府</a:t>
            </a:r>
            <a:r>
              <a:rPr lang="en-US" altLang="zh-CN" dirty="0" smtClean="0"/>
              <a:t>(</a:t>
            </a:r>
            <a:r>
              <a:rPr lang="zh-CN" altLang="zh-CN" dirty="0" smtClean="0"/>
              <a:t>今昆明</a:t>
            </a:r>
            <a:r>
              <a:rPr lang="en-US" altLang="zh-CN" dirty="0" smtClean="0"/>
              <a:t>)</a:t>
            </a:r>
            <a:r>
              <a:rPr lang="zh-CN" altLang="zh-CN" dirty="0" smtClean="0"/>
              <a:t>的法国领事方苏雅</a:t>
            </a:r>
            <a:r>
              <a:rPr lang="en-US" altLang="zh-CN" dirty="0" smtClean="0"/>
              <a:t>(1857.8.20</a:t>
            </a:r>
            <a:r>
              <a:rPr lang="zh-CN" altLang="zh-CN" dirty="0" smtClean="0"/>
              <a:t>—</a:t>
            </a:r>
            <a:r>
              <a:rPr lang="en-US" altLang="zh-CN" dirty="0" smtClean="0"/>
              <a:t>1935.7.4)</a:t>
            </a:r>
            <a:r>
              <a:rPr lang="zh-CN" altLang="zh-CN" dirty="0" smtClean="0"/>
              <a:t>所着龙袍的照片</a:t>
            </a:r>
            <a:r>
              <a:rPr lang="en-US" altLang="zh-CN" dirty="0" smtClean="0"/>
              <a:t>,</a:t>
            </a:r>
            <a:r>
              <a:rPr lang="zh-CN" altLang="zh-CN" dirty="0" smtClean="0"/>
              <a:t>被许多人误认为是古代皇帝的龙袍或者中国戏曲中的装束</a:t>
            </a:r>
            <a:r>
              <a:rPr lang="en-US" altLang="zh-CN" dirty="0" smtClean="0"/>
              <a:t>,</a:t>
            </a:r>
            <a:r>
              <a:rPr lang="zh-CN" altLang="zh-CN" dirty="0" smtClean="0"/>
              <a:t>实际上</a:t>
            </a:r>
            <a:r>
              <a:rPr lang="en-US" altLang="zh-CN" dirty="0" smtClean="0"/>
              <a:t>,</a:t>
            </a:r>
            <a:r>
              <a:rPr lang="zh-CN" altLang="zh-CN" dirty="0" smtClean="0"/>
              <a:t>方苏雅所着之服</a:t>
            </a:r>
            <a:r>
              <a:rPr lang="en-US" altLang="zh-CN" dirty="0" smtClean="0"/>
              <a:t>,</a:t>
            </a:r>
            <a:r>
              <a:rPr lang="zh-CN" altLang="zh-CN" dirty="0" smtClean="0"/>
              <a:t>乃是越南皇帝的朝服</a:t>
            </a:r>
            <a:r>
              <a:rPr lang="en-US" altLang="zh-CN" dirty="0" smtClean="0"/>
              <a:t>,</a:t>
            </a:r>
            <a:r>
              <a:rPr lang="zh-CN" altLang="zh-CN" dirty="0" smtClean="0"/>
              <a:t>从造型看</a:t>
            </a:r>
            <a:r>
              <a:rPr lang="en-US" altLang="zh-CN" dirty="0" smtClean="0"/>
              <a:t>,</a:t>
            </a:r>
            <a:r>
              <a:rPr lang="zh-CN" altLang="zh-CN" dirty="0" smtClean="0"/>
              <a:t>和明代宗藩、大臣的朝服一般无二。</a:t>
            </a:r>
            <a:endParaRPr lang="zh-CN" altLang="zh-CN" dirty="0"/>
          </a:p>
        </p:txBody>
      </p:sp>
      <p:pic>
        <p:nvPicPr>
          <p:cNvPr id="4" name="图片 3" descr="汉族、汉字、汉服、汉乐，你了解多少？ 365知识网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9545" y="3496235"/>
            <a:ext cx="3501842" cy="286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7"/>
  <p:tag name="KSO_WM_TAG_VERSION" val="1.0"/>
  <p:tag name="KSO_WM_TEMPLATE_THUMBS_INDEX" val="1、4、6、7、8、11、13、16、20、22、27、29、34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7"/>
  <p:tag name="KSO_WM_TAG_VERSION" val="1.0"/>
  <p:tag name="KSO_WM_SLIDE_ID" val="basetag20163647_1"/>
  <p:tag name="KSO_WM_SLIDE_INDEX" val="1"/>
  <p:tag name="KSO_WM_SLIDE_ITEM_CNT" val="0"/>
  <p:tag name="KSO_WM_SLIDE_TYPE" val="title"/>
  <p:tag name="KSO_WM_TEMPLATE_THUMBS_INDEX" val="1、4、6、7、8、11、13、16、20、22、27、29、34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5、8、10、17、21、23、25"/>
  <p:tag name="KSO_WM_TEMPLATE_CATEGORY" val="custom"/>
  <p:tag name="KSO_WM_TEMPLATE_INDEX" val="160164"/>
  <p:tag name="KSO_WM_TAG_VERSION" val="1.0"/>
  <p:tag name="KSO_WM_SLIDE_ID" val="custom16016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7"/>
  <p:tag name="KSO_WM_TAG_VERSION" val="1.0"/>
  <p:tag name="KSO_WM_SLIDE_ID" val="basetag20163647_6"/>
  <p:tag name="KSO_WM_SLIDE_INDEX" val="6"/>
  <p:tag name="KSO_WM_SLIDE_ITEM_CNT" val="0"/>
  <p:tag name="KSO_WM_SLIDE_TYPE" val="contents"/>
  <p:tag name="KSO_WM_BEAUTIFY_FLAG" val="#wm#"/>
</p:tagLst>
</file>

<file path=ppt/theme/theme1.xml><?xml version="1.0" encoding="utf-8"?>
<a:theme xmlns:a="http://schemas.openxmlformats.org/drawingml/2006/main" name="1_Office 主题">
  <a:themeElements>
    <a:clrScheme name="自定义 1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626"/>
      </a:accent1>
      <a:accent2>
        <a:srgbClr val="FFBF2B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9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1028</Words>
  <Application>Microsoft Office PowerPoint</Application>
  <PresentationFormat>自定义</PresentationFormat>
  <Paragraphs>26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1_Office 主题</vt:lpstr>
      <vt:lpstr>2_Office 主题</vt:lpstr>
      <vt:lpstr>幻灯片 1</vt:lpstr>
      <vt:lpstr>幻灯片 2</vt:lpstr>
      <vt:lpstr>幻灯片 3</vt:lpstr>
      <vt:lpstr>一、汉服对日本服饰的影响</vt:lpstr>
      <vt:lpstr>一、汉服对日本服饰的影响</vt:lpstr>
      <vt:lpstr>二、汉服对朝鲜服饰的影响</vt:lpstr>
      <vt:lpstr>二、汉服对朝鲜服饰的影响</vt:lpstr>
      <vt:lpstr>三、汉服对越南服饰的影响</vt:lpstr>
      <vt:lpstr>三、汉服对越南服饰的影响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张艳</dc:creator>
  <cp:lastModifiedBy>Administrator</cp:lastModifiedBy>
  <cp:revision>16</cp:revision>
  <dcterms:created xsi:type="dcterms:W3CDTF">2017-03-12T05:16:00Z</dcterms:created>
  <dcterms:modified xsi:type="dcterms:W3CDTF">2017-04-30T14:31:41Z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