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0"/>
  </p:notesMasterIdLst>
  <p:sldIdLst>
    <p:sldId id="296" r:id="rId3"/>
    <p:sldId id="322" r:id="rId4"/>
    <p:sldId id="323" r:id="rId5"/>
    <p:sldId id="326" r:id="rId6"/>
    <p:sldId id="290" r:id="rId7"/>
    <p:sldId id="289" r:id="rId8"/>
    <p:sldId id="292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10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8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22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00700" y="1122363"/>
            <a:ext cx="6191250" cy="2387600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00700" y="3602038"/>
            <a:ext cx="619125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80808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67150" y="438150"/>
            <a:ext cx="4457700" cy="1028700"/>
          </a:xfrm>
          <a:prstGeom prst="rect">
            <a:avLst/>
          </a:prstGeom>
          <a:solidFill>
            <a:srgbClr val="C139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13425323">
            <a:off x="5953125" y="1943671"/>
            <a:ext cx="285750" cy="285750"/>
          </a:xfrm>
          <a:prstGeom prst="halfFrame">
            <a:avLst>
              <a:gd name="adj1" fmla="val 8774"/>
              <a:gd name="adj2" fmla="val 6884"/>
            </a:avLst>
          </a:prstGeom>
          <a:grp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009650" y="5772150"/>
            <a:ext cx="10172700" cy="190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502867"/>
            <a:ext cx="10820400" cy="1007096"/>
          </a:xfrm>
        </p:spPr>
        <p:txBody>
          <a:bodyPr anchor="b"/>
          <a:lstStyle>
            <a:lvl1pPr algn="ctr">
              <a:defRPr sz="5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10820400" cy="473075"/>
          </a:xfrm>
        </p:spPr>
        <p:txBody>
          <a:bodyPr/>
          <a:lstStyle>
            <a:lvl1pPr marL="0" indent="0" algn="ctr"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CEB13-B54C-4BD8-86F3-5AD7170AD01C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6D723-2796-44FC-9166-BF693BB2A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7" name="直角三角形 6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直角三角形 7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CFB6A-AE70-48ED-B051-A33BBB5C4476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7E518-C6EA-4E06-A4D2-3A50881D71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67037" y="3143251"/>
            <a:ext cx="6245226" cy="923330"/>
          </a:xfrm>
        </p:spPr>
        <p:txBody>
          <a:bodyPr anchor="b"/>
          <a:lstStyle>
            <a:lvl1pPr algn="ctr">
              <a:defRPr sz="6000" b="1">
                <a:solidFill>
                  <a:srgbClr val="C1392B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960144" y="2607399"/>
            <a:ext cx="2038350" cy="499634"/>
          </a:xfrm>
        </p:spPr>
        <p:txBody>
          <a:bodyPr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E7A9-F1CF-41E2-9E95-CBD3DABDB2DA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8211-0A0D-436D-A9E1-0A921D95C5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7" name="组合 79"/>
          <p:cNvGrpSpPr/>
          <p:nvPr/>
        </p:nvGrpSpPr>
        <p:grpSpPr bwMode="auto">
          <a:xfrm>
            <a:off x="3007519" y="2908300"/>
            <a:ext cx="6176963" cy="1333500"/>
            <a:chOff x="2565401" y="2662969"/>
            <a:chExt cx="7116762" cy="1530473"/>
          </a:xfrm>
        </p:grpSpPr>
        <p:grpSp>
          <p:nvGrpSpPr>
            <p:cNvPr id="8" name="组合 80"/>
            <p:cNvGrpSpPr/>
            <p:nvPr/>
          </p:nvGrpSpPr>
          <p:grpSpPr bwMode="auto">
            <a:xfrm>
              <a:off x="2565401" y="2662969"/>
              <a:ext cx="4976795" cy="1530473"/>
              <a:chOff x="2565401" y="2662969"/>
              <a:chExt cx="4976795" cy="1530473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2565401" y="2662969"/>
                <a:ext cx="224970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2565401" y="4193442"/>
                <a:ext cx="4976795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1"/>
            <p:cNvGrpSpPr/>
            <p:nvPr/>
          </p:nvGrpSpPr>
          <p:grpSpPr bwMode="auto">
            <a:xfrm>
              <a:off x="7162801" y="2667000"/>
              <a:ext cx="2519362" cy="1526442"/>
              <a:chOff x="2565401" y="2667000"/>
              <a:chExt cx="2519362" cy="152644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2566186" y="2666613"/>
                <a:ext cx="2518577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566186" y="4193442"/>
                <a:ext cx="2518577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2B748-C9E8-4B78-BE49-2D1AF4EC919F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194E-AA40-4893-9A8C-102F4914DE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11" name="直角三角形 10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26753-7536-492C-8E63-B1682F12B4B5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FE28F-1933-40AF-810D-E46E65C55B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2"/>
          <p:cNvSpPr txBox="1">
            <a:spLocks noChangeArrowheads="1"/>
          </p:cNvSpPr>
          <p:nvPr/>
        </p:nvSpPr>
        <p:spPr bwMode="auto">
          <a:xfrm>
            <a:off x="5324475" y="5043488"/>
            <a:ext cx="1543050" cy="396240"/>
          </a:xfrm>
          <a:prstGeom prst="rect">
            <a:avLst/>
          </a:prstGeom>
          <a:solidFill>
            <a:srgbClr val="C139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09800" y="1932217"/>
            <a:ext cx="5226959" cy="1982786"/>
          </a:xfrm>
        </p:spPr>
        <p:txBody>
          <a:bodyPr/>
          <a:lstStyle>
            <a:lvl1pPr algn="r">
              <a:defRPr sz="9600"/>
            </a:lvl1pPr>
          </a:lstStyle>
          <a:p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886D-D7D3-4FA3-BCA4-A92967DC86BA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D8204-10E4-41D6-B5F1-3D7C892DC7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 hasCustomPrompt="1"/>
          </p:nvPr>
        </p:nvSpPr>
        <p:spPr>
          <a:xfrm>
            <a:off x="7466015" y="1946728"/>
            <a:ext cx="2922585" cy="1982789"/>
          </a:xfrm>
        </p:spPr>
        <p:txBody>
          <a:bodyPr anchor="ctr"/>
          <a:lstStyle>
            <a:lvl1pPr marL="0" indent="0">
              <a:buFontTx/>
              <a:buNone/>
              <a:defRPr sz="9600">
                <a:solidFill>
                  <a:srgbClr val="C1392B"/>
                </a:solidFill>
              </a:defRPr>
            </a:lvl1pPr>
          </a:lstStyle>
          <a:p>
            <a:pPr lvl="0"/>
            <a:r>
              <a:rPr lang="zh-CN" altLang="en-US" dirty="0" smtClean="0"/>
              <a:t>文本</a:t>
            </a:r>
          </a:p>
        </p:txBody>
      </p:sp>
      <p:sp>
        <p:nvSpPr>
          <p:cNvPr id="10" name="内容占位符 8"/>
          <p:cNvSpPr>
            <a:spLocks noGrp="1"/>
          </p:cNvSpPr>
          <p:nvPr>
            <p:ph sz="quarter" idx="14" hasCustomPrompt="1"/>
          </p:nvPr>
        </p:nvSpPr>
        <p:spPr>
          <a:xfrm>
            <a:off x="5324475" y="5043715"/>
            <a:ext cx="1543050" cy="400050"/>
          </a:xfrm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文本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CD31-984F-4809-A1C0-A4FC1D325E8E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8BED5-BE9A-4A16-A203-FB61F45DEE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4705673">
            <a:off x="673100" y="723900"/>
            <a:ext cx="223838" cy="22383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1041849">
            <a:off x="693738" y="677863"/>
            <a:ext cx="182562" cy="182562"/>
          </a:xfrm>
          <a:prstGeom prst="rtTriangl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/>
          <a:lstStyle>
            <a:lvl1pPr>
              <a:defRPr sz="3200">
                <a:solidFill>
                  <a:srgbClr val="C1392B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622E4-A2AE-4421-AB09-E0B07898E87A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C5288-E21B-4632-9A70-16DE4725AB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00285" y="880086"/>
            <a:ext cx="444130" cy="535475"/>
            <a:chOff x="673100" y="677863"/>
            <a:chExt cx="223838" cy="269875"/>
          </a:xfrm>
        </p:grpSpPr>
        <p:sp>
          <p:nvSpPr>
            <p:cNvPr id="9" name="直角三角形 8"/>
            <p:cNvSpPr/>
            <p:nvPr/>
          </p:nvSpPr>
          <p:spPr>
            <a:xfrm rot="4705673">
              <a:off x="673100" y="723900"/>
              <a:ext cx="223838" cy="22383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1041849">
              <a:off x="693738" y="677863"/>
              <a:ext cx="182562" cy="182562"/>
            </a:xfrm>
            <a:prstGeom prst="rtTriangl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96474" y="365125"/>
            <a:ext cx="1457325" cy="5811838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8106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CED2-4D61-4018-AE82-4929679F9384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15AAC-4C6B-46DC-BF9B-B1B05DEC89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763200" y="1872000"/>
            <a:ext cx="7074000" cy="40500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-26181" y="-19602"/>
            <a:ext cx="12218181" cy="6877602"/>
            <a:chOff x="-26181" y="-19602"/>
            <a:chExt cx="12218181" cy="6877602"/>
          </a:xfrm>
        </p:grpSpPr>
        <p:pic>
          <p:nvPicPr>
            <p:cNvPr id="7" name="图片 6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 userDrawn="1"/>
          </p:nvSpPr>
          <p:spPr>
            <a:xfrm>
              <a:off x="-12248" y="0"/>
              <a:ext cx="12192000" cy="6858000"/>
            </a:xfrm>
            <a:prstGeom prst="rect">
              <a:avLst/>
            </a:prstGeom>
            <a:solidFill>
              <a:schemeClr val="tx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9" name="任意多边形 8"/>
            <p:cNvSpPr/>
            <p:nvPr userDrawn="1"/>
          </p:nvSpPr>
          <p:spPr>
            <a:xfrm>
              <a:off x="-26181" y="-19602"/>
              <a:ext cx="3848100" cy="4476750"/>
            </a:xfrm>
            <a:custGeom>
              <a:avLst/>
              <a:gdLst>
                <a:gd name="connsiteX0" fmla="*/ 0 w 3848100"/>
                <a:gd name="connsiteY0" fmla="*/ 0 h 4476750"/>
                <a:gd name="connsiteX1" fmla="*/ 3848100 w 3848100"/>
                <a:gd name="connsiteY1" fmla="*/ 0 h 4476750"/>
                <a:gd name="connsiteX2" fmla="*/ 0 w 3848100"/>
                <a:gd name="connsiteY2" fmla="*/ 4476750 h 447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48100" h="4476750">
                  <a:moveTo>
                    <a:pt x="0" y="0"/>
                  </a:moveTo>
                  <a:lnTo>
                    <a:pt x="3848100" y="0"/>
                  </a:lnTo>
                  <a:lnTo>
                    <a:pt x="0" y="44767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504000" tIns="504000" bIns="0" rtlCol="0" anchor="t" anchorCtr="0">
              <a:no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8800" dirty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1" name="任意多边形 10"/>
          <p:cNvSpPr/>
          <p:nvPr userDrawn="1"/>
        </p:nvSpPr>
        <p:spPr>
          <a:xfrm>
            <a:off x="704645" y="2409723"/>
            <a:ext cx="10160000" cy="1625600"/>
          </a:xfrm>
          <a:custGeom>
            <a:avLst/>
            <a:gdLst>
              <a:gd name="connsiteX0" fmla="*/ 1174384 w 9112656"/>
              <a:gd name="connsiteY0" fmla="*/ 0 h 1625600"/>
              <a:gd name="connsiteX1" fmla="*/ 9112656 w 9112656"/>
              <a:gd name="connsiteY1" fmla="*/ 0 h 1625600"/>
              <a:gd name="connsiteX2" fmla="*/ 9112656 w 9112656"/>
              <a:gd name="connsiteY2" fmla="*/ 1625600 h 1625600"/>
              <a:gd name="connsiteX3" fmla="*/ 0 w 9112656"/>
              <a:gd name="connsiteY3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12656" h="1625600">
                <a:moveTo>
                  <a:pt x="1174384" y="0"/>
                </a:moveTo>
                <a:lnTo>
                  <a:pt x="9112656" y="0"/>
                </a:lnTo>
                <a:lnTo>
                  <a:pt x="9112656" y="1625600"/>
                </a:lnTo>
                <a:lnTo>
                  <a:pt x="0" y="1625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dirty="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5600" y="2408400"/>
            <a:ext cx="10159200" cy="1627200"/>
          </a:xfrm>
        </p:spPr>
        <p:txBody>
          <a:bodyPr rIns="90000" anchor="ctr" anchorCtr="0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763200" y="1872000"/>
            <a:ext cx="7074000" cy="21096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763200" y="3981600"/>
            <a:ext cx="7074000" cy="2109600"/>
          </a:xfrm>
        </p:spPr>
        <p:txBody>
          <a:bodyPr lIns="0" tIns="0" rIns="0" bIns="0"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4800" y="0"/>
            <a:ext cx="10515600" cy="6840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29539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119305"/>
            <a:ext cx="5157787" cy="3684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295393"/>
            <a:ext cx="5183188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119305"/>
            <a:ext cx="5183188" cy="368458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601600" y="1123200"/>
            <a:ext cx="6192000" cy="2386800"/>
          </a:xfrm>
        </p:spPr>
        <p:txBody>
          <a:bodyPr anchor="b" anchorCtr="0">
            <a:normAutofit/>
          </a:bodyPr>
          <a:lstStyle>
            <a:lvl1pPr>
              <a:defRPr sz="96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4800" y="0"/>
            <a:ext cx="10515600" cy="684000"/>
          </a:xfrm>
        </p:spPr>
        <p:txBody>
          <a:bodyPr anchor="ctr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1778400"/>
            <a:ext cx="7113600" cy="3999600"/>
          </a:xfrm>
        </p:spPr>
        <p:txBody>
          <a:bodyPr anchor="ctr" anchorCtr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113600" y="1778400"/>
            <a:ext cx="5079600" cy="401400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72624" y="365125"/>
            <a:ext cx="1781175" cy="5811838"/>
          </a:xfrm>
        </p:spPr>
        <p:txBody>
          <a:bodyPr vert="eaVert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8591550" cy="5811838"/>
          </a:xfrm>
        </p:spPr>
        <p:txBody>
          <a:bodyPr vert="eaVert"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55910" y="0"/>
            <a:ext cx="10515600" cy="682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972457"/>
            <a:ext cx="10515600" cy="5204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EAA89-A888-4A99-BE1D-06745DABCAE7}" type="datetimeFigureOut">
              <a:rPr lang="zh-CN" altLang="en-US" smtClean="0"/>
              <a:pPr/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FF3F2-0B74-4594-9551-4EBA652AC1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33333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hq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1417BC-4300-4BD6-AC82-797AF89A55DF}" type="datetimeFigureOut">
              <a:rPr lang="zh-CN" altLang="en-US"/>
              <a:pPr>
                <a:defRPr/>
              </a:pPr>
              <a:t>2017/5/1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8171CA5-EBF6-42D6-9C86-76A1F58AA7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hq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5800" y="2477815"/>
            <a:ext cx="10820400" cy="100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lnSpc>
                <a:spcPct val="90000"/>
              </a:lnSpc>
              <a:defRPr sz="5400" b="1">
                <a:solidFill>
                  <a:schemeClr val="bg1"/>
                </a:solidFill>
                <a:latin typeface="+mn-lt"/>
                <a:ea typeface="+mn-ea"/>
                <a:cs typeface="+mn-ea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zh-CN" altLang="en-US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从汉服复兴运动</a:t>
            </a:r>
            <a:endParaRPr lang="en-US" altLang="zh-CN" sz="6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zh-CN" altLang="en-US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看汉服地位</a:t>
            </a:r>
            <a:endParaRPr lang="zh-CN" sz="6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0" y="3602038"/>
            <a:ext cx="108204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0"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n-lt"/>
                <a:ea typeface="+mn-ea"/>
                <a:cs typeface="+mn-ea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bg1"/>
                </a:solidFill>
                <a:latin typeface="+mn-lt"/>
                <a:ea typeface="+mn-ea"/>
              </a:defRPr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  <a:latin typeface="+mn-lt"/>
                <a:ea typeface="+mn-ea"/>
              </a:defRPr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+mn-lt"/>
                <a:ea typeface="+mn-ea"/>
              </a:defRPr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+mn-lt"/>
                <a:ea typeface="+mn-ea"/>
              </a:defRPr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latin typeface="+mn-lt"/>
                <a:ea typeface="+mn-ea"/>
              </a:defRPr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latin typeface="+mn-lt"/>
                <a:ea typeface="+mn-ea"/>
              </a:defRPr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latin typeface="+mn-lt"/>
                <a:ea typeface="+mn-ea"/>
              </a:defRPr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latin typeface="+mn-lt"/>
                <a:ea typeface="+mn-ea"/>
              </a:defRPr>
            </a:lvl9pPr>
          </a:lstStyle>
          <a:p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782860" y="425885"/>
            <a:ext cx="4647156" cy="1052186"/>
          </a:xfrm>
          <a:prstGeom prst="rect">
            <a:avLst/>
          </a:prstGeom>
          <a:solidFill>
            <a:srgbClr val="D0D0D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一、汉服的定义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5911" y="851771"/>
            <a:ext cx="11639773" cy="5912284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endParaRPr lang="en-US" altLang="zh-TW" dirty="0" smtClean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zh-CN" dirty="0"/>
              <a:t>wiki  </a:t>
            </a:r>
            <a:r>
              <a:rPr lang="zh-CN" altLang="en-US" dirty="0"/>
              <a:t>以及百度百科给的</a:t>
            </a:r>
            <a:r>
              <a:rPr lang="zh-CN" altLang="en-US" dirty="0" smtClean="0"/>
              <a:t>定义：汉</a:t>
            </a:r>
            <a:r>
              <a:rPr lang="zh-CN" altLang="en-US" dirty="0"/>
              <a:t>服是从黄帝即位到公元</a:t>
            </a:r>
            <a:r>
              <a:rPr lang="en-US" altLang="zh-CN" dirty="0"/>
              <a:t>17</a:t>
            </a:r>
            <a:r>
              <a:rPr lang="zh-CN" altLang="en-US" dirty="0"/>
              <a:t>世纪中叶（明末清初），在汉族的主要居住区，以“华夏－汉”文化为背景和主导思想，以华夏礼仪文化为中心，通过自然演化而形成的具有独特汉民族风貌性格，明显区别于其他民族的传统服装和配饰</a:t>
            </a:r>
            <a:r>
              <a:rPr lang="zh-CN" altLang="en-US" dirty="0" smtClean="0"/>
              <a:t>体系</a:t>
            </a:r>
            <a:endParaRPr lang="en-US" altLang="zh-CN" dirty="0" smtClean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dirty="0" smtClean="0"/>
              <a:t>知</a:t>
            </a:r>
            <a:r>
              <a:rPr lang="zh-CN" altLang="en-US" dirty="0"/>
              <a:t>乎给的</a:t>
            </a:r>
            <a:r>
              <a:rPr lang="zh-CN" altLang="en-US" dirty="0" smtClean="0"/>
              <a:t>定义：汉</a:t>
            </a:r>
            <a:r>
              <a:rPr lang="zh-CN" altLang="en-US" dirty="0"/>
              <a:t>服是从黄帝即位至明末这近四千年中，以汉族的礼仪文化为基础，通过历代汉人王朝推崇周礼、象天法地而形成的具有独特华夏民族文化风貌性格、明显区别于其它民族传统服装的服装体系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dirty="0" smtClean="0"/>
              <a:t>几</a:t>
            </a:r>
            <a:r>
              <a:rPr lang="zh-CN" altLang="en-US" dirty="0"/>
              <a:t>个定义都提到了</a:t>
            </a:r>
            <a:r>
              <a:rPr lang="zh-CN" altLang="en-US" b="1" u="sng" dirty="0"/>
              <a:t>黄帝</a:t>
            </a:r>
            <a:r>
              <a:rPr lang="zh-CN" altLang="en-US" b="1" u="sng" dirty="0" smtClean="0"/>
              <a:t>时期</a:t>
            </a:r>
            <a:r>
              <a:rPr lang="zh-CN" altLang="en-US" dirty="0" smtClean="0"/>
              <a:t>，</a:t>
            </a:r>
            <a:r>
              <a:rPr lang="zh-CN" altLang="en-US" dirty="0"/>
              <a:t>即</a:t>
            </a:r>
            <a:r>
              <a:rPr lang="en-US" altLang="zh-CN" dirty="0"/>
              <a:t>4500</a:t>
            </a:r>
            <a:r>
              <a:rPr lang="zh-CN" altLang="en-US" dirty="0"/>
              <a:t>年前的新石器时代末期，那时并不存在所谓“汉服”普遍服装就是贯头衣（长方形麻布 中间挖个洞，腰带束腰</a:t>
            </a:r>
            <a:r>
              <a:rPr lang="zh-CN" altLang="en-US" dirty="0" smtClean="0"/>
              <a:t>）就</a:t>
            </a:r>
            <a:r>
              <a:rPr lang="zh-CN" altLang="en-US" dirty="0"/>
              <a:t>算是</a:t>
            </a:r>
            <a:r>
              <a:rPr lang="en-US" altLang="zh-CN" dirty="0"/>
              <a:t>3000</a:t>
            </a:r>
            <a:r>
              <a:rPr lang="zh-CN" altLang="en-US" dirty="0"/>
              <a:t>年前的商朝（奴隶社会）贵族只是一小撮，普遍服饰能作为代表的还是劳（</a:t>
            </a:r>
            <a:r>
              <a:rPr lang="en-US" altLang="zh-CN" dirty="0"/>
              <a:t>nu</a:t>
            </a:r>
            <a:r>
              <a:rPr lang="zh-CN" altLang="en-US" dirty="0"/>
              <a:t>）苦（</a:t>
            </a:r>
            <a:r>
              <a:rPr lang="en-US" altLang="zh-CN" dirty="0"/>
              <a:t>li</a:t>
            </a:r>
            <a:r>
              <a:rPr lang="zh-CN" altLang="en-US" dirty="0"/>
              <a:t>）大（</a:t>
            </a:r>
            <a:r>
              <a:rPr lang="en-US" altLang="zh-CN" dirty="0" err="1"/>
              <a:t>jian</a:t>
            </a:r>
            <a:r>
              <a:rPr lang="zh-CN" altLang="en-US" dirty="0"/>
              <a:t>）众（</a:t>
            </a:r>
            <a:r>
              <a:rPr lang="en-US" altLang="zh-CN" dirty="0"/>
              <a:t>min</a:t>
            </a:r>
            <a:r>
              <a:rPr lang="zh-CN" altLang="en-US" dirty="0"/>
              <a:t>）</a:t>
            </a:r>
            <a:r>
              <a:rPr lang="zh-CN" altLang="en-US" dirty="0" smtClean="0"/>
              <a:t>吧</a:t>
            </a:r>
            <a:endParaRPr lang="en-US" altLang="zh-CN" dirty="0" smtClean="0"/>
          </a:p>
          <a:p>
            <a:pPr marL="342900" indent="-342900" algn="r">
              <a:buFont typeface="Wingdings" panose="05000000000000000000" pitchFamily="2" charset="2"/>
              <a:buChar char="u"/>
            </a:pPr>
            <a:r>
              <a:rPr lang="en-US" altLang="zh-CN" dirty="0" smtClean="0"/>
              <a:t>——</a:t>
            </a:r>
            <a:r>
              <a:rPr lang="zh-CN" altLang="en-US" dirty="0" smtClean="0"/>
              <a:t>知乎匿名用户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3200" y="1219200"/>
            <a:ext cx="11102229" cy="4702800"/>
          </a:xfrm>
        </p:spPr>
        <p:txBody>
          <a:bodyPr/>
          <a:lstStyle/>
          <a:p>
            <a:r>
              <a:rPr lang="zh-CN" altLang="en-US" dirty="0" smtClean="0"/>
              <a:t>学术用语中的“汉服”主要理解为汉族的服装，并不存在所谓纯粹的汉服。</a:t>
            </a:r>
            <a:endParaRPr lang="en-US" altLang="zh-CN" dirty="0" smtClean="0"/>
          </a:p>
          <a:p>
            <a:r>
              <a:rPr lang="zh-CN" altLang="en-US" dirty="0" smtClean="0"/>
              <a:t>“汉服运动”中的汉服具有独特的款式和特征。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汉服爱好者推崇的汉服，是经过重新建构的产物，并非历史某一时期的汉族服装。任何民族服装都经过了演变</a:t>
            </a:r>
            <a:r>
              <a:rPr lang="zh-CN" altLang="en-US" dirty="0"/>
              <a:t>的</a:t>
            </a:r>
            <a:r>
              <a:rPr lang="zh-CN" altLang="en-US" dirty="0" smtClean="0"/>
              <a:t>过程，汉</a:t>
            </a:r>
            <a:r>
              <a:rPr lang="zh-CN" altLang="en-US" dirty="0"/>
              <a:t>民族服装一样不能脱离这个过程，爱好者们推崇的“汉服”，更多的只是上流社会曾经的服装</a:t>
            </a:r>
            <a:r>
              <a:rPr lang="zh-CN" altLang="en-US" dirty="0" smtClean="0"/>
              <a:t>。（腾讯文化）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0833" y="889347"/>
            <a:ext cx="11540155" cy="5599135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dirty="0" smtClean="0"/>
              <a:t>当代</a:t>
            </a:r>
            <a:r>
              <a:rPr lang="zh-CN" altLang="en-US" dirty="0"/>
              <a:t>一些学者对于汉服概念也有不同认识，或表达</a:t>
            </a:r>
            <a:r>
              <a:rPr lang="zh-CN" altLang="en-US" dirty="0" smtClean="0"/>
              <a:t>了</a:t>
            </a:r>
            <a:r>
              <a:rPr lang="zh-CN" altLang="en-US" dirty="0"/>
              <a:t>善意的质疑</a:t>
            </a:r>
            <a:r>
              <a:rPr lang="zh-CN" altLang="en-US" dirty="0" smtClean="0"/>
              <a:t>。</a:t>
            </a:r>
            <a:endParaRPr lang="zh-CN" altLang="en-US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/>
              <a:t>2003</a:t>
            </a:r>
            <a:r>
              <a:rPr lang="zh-CN" altLang="en-US" dirty="0"/>
              <a:t>年复旦大学杨志刚副教授：“这其实是个伪命题，汉服从来就没有一个固定的概念，汉族人的服装，从汉唐至宋，一直到明清，均没有一个固定的样式，都在不停地变化”；南京大学刘迎胜教授说：“‘汉服’其实一个很虚无的概念，因为服装总是在不断地发展</a:t>
            </a:r>
            <a:r>
              <a:rPr lang="zh-CN" altLang="en-US" dirty="0" smtClean="0"/>
              <a:t>。</a:t>
            </a:r>
            <a:r>
              <a:rPr lang="zh-CN" altLang="en-US" dirty="0"/>
              <a:t>”</a:t>
            </a:r>
            <a:endParaRPr lang="en-US" altLang="zh-CN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/>
              <a:t>2005</a:t>
            </a:r>
            <a:r>
              <a:rPr lang="zh-CN" altLang="en-US" dirty="0"/>
              <a:t>年</a:t>
            </a:r>
            <a:r>
              <a:rPr lang="en-US" altLang="zh-CN" dirty="0"/>
              <a:t>《</a:t>
            </a:r>
            <a:r>
              <a:rPr lang="zh-CN" altLang="en-US" dirty="0"/>
              <a:t>中国新闻周刊</a:t>
            </a:r>
            <a:r>
              <a:rPr lang="en-US" altLang="zh-CN" dirty="0"/>
              <a:t>》</a:t>
            </a:r>
            <a:r>
              <a:rPr lang="zh-CN" altLang="en-US" dirty="0"/>
              <a:t>汉服专题报道称：“在现代汉语辞典里，并没有‘汉服’这个称谓，‘汉服’其实是网友们的民间定义。”</a:t>
            </a:r>
            <a:r>
              <a:rPr lang="en-US" altLang="zh-CN" dirty="0"/>
              <a:t>[6]</a:t>
            </a:r>
            <a:r>
              <a:rPr lang="zh-CN" altLang="en-US" dirty="0"/>
              <a:t>；其中袁仄教授又认为：“‘汉服’的称谓可用，但是不够严谨，从广义的服饰文化而言，汉族人历史上所穿戴的传统服饰，都应该归入此类，而不仅仅是汉族政权主政时期。”</a:t>
            </a:r>
            <a:r>
              <a:rPr lang="en-US" altLang="zh-CN" dirty="0"/>
              <a:t>[7]</a:t>
            </a:r>
            <a:r>
              <a:rPr lang="zh-CN" altLang="en-US" dirty="0"/>
              <a:t>对此，张梦玥指出：“‘汉服’这个词并非生造，乃古籍斑斑记载”，不能“将汉族服饰去代表其他民族。”并对报道中的其它误区进行了澄清。</a:t>
            </a:r>
            <a:r>
              <a:rPr lang="en-US" altLang="zh-CN" dirty="0"/>
              <a:t>[8</a:t>
            </a:r>
            <a:r>
              <a:rPr lang="en-US" altLang="zh-CN" dirty="0" smtClean="0"/>
              <a:t>]</a:t>
            </a:r>
            <a:endParaRPr lang="en-US" altLang="zh-CN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/>
              <a:t>2007</a:t>
            </a:r>
            <a:r>
              <a:rPr lang="zh-CN" altLang="en-US" dirty="0"/>
              <a:t>年华梅教授认为：“在中国服装史中，有相对于少数民族的汉族服装，有相对于其他朝代的汉代服装，单纯称汉服的，从语义和款式上都显得概念不清，或是有一定的局限性。”</a:t>
            </a:r>
            <a:r>
              <a:rPr lang="en-US" altLang="zh-CN" dirty="0"/>
              <a:t>[9</a:t>
            </a:r>
            <a:r>
              <a:rPr lang="en-US" altLang="zh-CN" dirty="0" smtClean="0"/>
              <a:t>]</a:t>
            </a:r>
            <a:endParaRPr lang="en-US" altLang="zh-CN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/>
              <a:t>2008</a:t>
            </a:r>
            <a:r>
              <a:rPr lang="zh-CN" altLang="en-US" dirty="0"/>
              <a:t>年蒋玉秋等编著</a:t>
            </a:r>
            <a:r>
              <a:rPr lang="en-US" altLang="zh-CN" dirty="0"/>
              <a:t>《</a:t>
            </a:r>
            <a:r>
              <a:rPr lang="zh-CN" altLang="en-US" dirty="0"/>
              <a:t>汉服</a:t>
            </a:r>
            <a:r>
              <a:rPr lang="en-US" altLang="zh-CN" dirty="0"/>
              <a:t>》</a:t>
            </a:r>
            <a:r>
              <a:rPr lang="zh-CN" altLang="en-US" dirty="0"/>
              <a:t>也认为：“在这些史书中，汉服出现的频率极少，也并不是专有名词。”</a:t>
            </a:r>
            <a:r>
              <a:rPr lang="en-US" altLang="zh-CN" dirty="0"/>
              <a:t>[10</a:t>
            </a:r>
            <a:r>
              <a:rPr lang="en-US" altLang="zh-CN" dirty="0" smtClean="0"/>
              <a:t>]</a:t>
            </a:r>
            <a:endParaRPr lang="en-US" altLang="zh-CN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/>
              <a:t>2009</a:t>
            </a:r>
            <a:r>
              <a:rPr lang="zh-CN" altLang="en-US" dirty="0"/>
              <a:t>年张跣副教授声称：“‘汉服’的概念无论是在中国传统文化还是在现代汉语中原本都是不存在的。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dirty="0" smtClean="0"/>
              <a:t> 2010</a:t>
            </a:r>
            <a:r>
              <a:rPr lang="zh-CN" altLang="en-US" dirty="0"/>
              <a:t>年鲍怀敏、安继勇认为：“</a:t>
            </a:r>
            <a:r>
              <a:rPr lang="zh-CN" altLang="en-US" i="1" dirty="0"/>
              <a:t>其实汉服不是一套服装，而是一套各种款式完备的服饰体系。汉服的款式多样而且色彩丰富，不同的人群有不同的服饰，不同的场合有不同的服饰，不同的人又可以根据个人的喜好而选择不同的风格。所以，不要把汉服简单化成为一件交领右衽的衣裳。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汉服运动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0464" y="901874"/>
            <a:ext cx="9044681" cy="5518427"/>
          </a:xfrm>
        </p:spPr>
        <p:txBody>
          <a:bodyPr/>
          <a:lstStyle/>
          <a:p>
            <a:r>
              <a:rPr lang="zh-CN" altLang="en-US" dirty="0" smtClean="0"/>
              <a:t>根本</a:t>
            </a:r>
            <a:r>
              <a:rPr lang="zh-CN" altLang="en-US" dirty="0"/>
              <a:t>不了解汉服复兴运动的实际情况，一看到汉服，就惊呼“古装”、“穿越”，就一脸鄙薄，复古啊，不适应新时代啊，实在令人哭笑不得。我们学习继承相当于清代时期的马克思主义，怎么就没有人说是复古，是不适应新时代？我们学习继承三千年前的孔子思想，怎么就没有人说是复古，是不适应新时代？</a:t>
            </a:r>
          </a:p>
          <a:p>
            <a:r>
              <a:rPr lang="zh-CN" altLang="en-US" dirty="0"/>
              <a:t>　　汉服运动是华夏文明复兴运动。其主题思想有：</a:t>
            </a:r>
          </a:p>
          <a:p>
            <a:r>
              <a:rPr lang="zh-CN" altLang="en-US" dirty="0"/>
              <a:t>　　① 重建“礼仪之大、服章之美”的华夏人文风貌；</a:t>
            </a:r>
          </a:p>
          <a:p>
            <a:r>
              <a:rPr lang="zh-CN" altLang="en-US" dirty="0"/>
              <a:t>　　② 重构全球化冲击下的文化传承和发展；</a:t>
            </a:r>
          </a:p>
          <a:p>
            <a:r>
              <a:rPr lang="zh-CN" altLang="en-US" dirty="0"/>
              <a:t>　　③ 重树自强不息的民族精神</a:t>
            </a:r>
          </a:p>
        </p:txBody>
      </p:sp>
      <p:sp>
        <p:nvSpPr>
          <p:cNvPr id="4" name="矩形 3"/>
          <p:cNvSpPr/>
          <p:nvPr/>
        </p:nvSpPr>
        <p:spPr>
          <a:xfrm>
            <a:off x="7007578" y="5259598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复兴不是复古</a:t>
            </a:r>
            <a:endParaRPr lang="zh-CN" alt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8203" y="801665"/>
            <a:ext cx="11599101" cy="5862181"/>
          </a:xfrm>
        </p:spPr>
        <p:txBody>
          <a:bodyPr>
            <a:noAutofit/>
          </a:bodyPr>
          <a:lstStyle/>
          <a:p>
            <a:r>
              <a:rPr lang="zh-CN" altLang="en-US" sz="2200" dirty="0"/>
              <a:t>“汉服”不为现今社会大众所熟知的原因</a:t>
            </a:r>
            <a:r>
              <a:rPr lang="zh-CN" altLang="en-US" sz="2200" dirty="0" smtClean="0"/>
              <a:t>很多</a:t>
            </a:r>
            <a:endParaRPr lang="en-US" altLang="zh-CN" sz="2200" dirty="0" smtClean="0"/>
          </a:p>
          <a:p>
            <a:r>
              <a:rPr lang="zh-CN" altLang="en-US" sz="2200" dirty="0" smtClean="0"/>
              <a:t>其</a:t>
            </a:r>
            <a:r>
              <a:rPr lang="zh-CN" altLang="en-US" sz="2200" dirty="0"/>
              <a:t>主要原因我认为有三：首先是</a:t>
            </a:r>
            <a:r>
              <a:rPr lang="zh-CN" altLang="en-US" sz="2200" b="1" dirty="0">
                <a:solidFill>
                  <a:srgbClr val="FF0000"/>
                </a:solidFill>
              </a:rPr>
              <a:t>民间对中国传统服饰无生活熟悉感及认同感，</a:t>
            </a:r>
            <a:r>
              <a:rPr lang="zh-CN" altLang="en-US" sz="2200" dirty="0"/>
              <a:t>传统节庆上不习惯穿着，日常生活中也就更无可能穿着。大众总觉得“汉服”似戏服，是古装剧或传统戏曲表演者演戏及上台时才穿的衣服。其二则是，</a:t>
            </a:r>
            <a:r>
              <a:rPr lang="zh-CN" altLang="en-US" sz="2200" b="1" dirty="0">
                <a:solidFill>
                  <a:srgbClr val="FF0000"/>
                </a:solidFill>
              </a:rPr>
              <a:t>政府或基于政策考量，并未主导提倡</a:t>
            </a:r>
            <a:r>
              <a:rPr lang="zh-CN" altLang="en-US" sz="2200" dirty="0"/>
              <a:t>，其实，提倡“汉服”并非是要把汉服定为国服，而只是希望恢复一种传统服饰的穿着，而且在一些汉族传统节日诸如中秋、端午、清明、春节等，都早已是国家法定假日的状况下，对“汉服”的穿着是否可以采取一定的支持或提倡态度？其三，一般人对传统汉服形式有所误解，</a:t>
            </a:r>
            <a:r>
              <a:rPr lang="zh-CN" altLang="en-US" sz="2200" b="1" dirty="0">
                <a:solidFill>
                  <a:srgbClr val="FF0000"/>
                </a:solidFill>
              </a:rPr>
              <a:t>总觉得宽袍长袖的汉服，与当代生活格格不入，运用在日常生活上也极为不便</a:t>
            </a:r>
            <a:r>
              <a:rPr lang="zh-CN" altLang="en-US" sz="2200" dirty="0"/>
              <a:t>，殊不知他们印象中的“汉服”是礼服与祭服，都是特定祭祀场合的穿著，“汉服”中也有常服与便服，就像在西方也不会穿礼服燕尾服去商店买东西一样，而这部分需要的是再教育，或者国家教育体系内应有专章介绍中国（包括各民族）传统服饰之款式与沿革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42933" y="2834640"/>
            <a:ext cx="5906135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72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36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7"/>
  <p:tag name="KSO_WM_TAG_VERSION" val="1.0"/>
  <p:tag name="KSO_WM_TEMPLATE_THUMBS_INDEX" val="1、4、6、7、8、11、13、16、20、22、27、29、34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3647"/>
  <p:tag name="KSO_WM_TAG_VERSION" val="1.0"/>
  <p:tag name="KSO_WM_SLIDE_ID" val="basetag20163647_1"/>
  <p:tag name="KSO_WM_SLIDE_INDEX" val="1"/>
  <p:tag name="KSO_WM_SLIDE_ITEM_CNT" val="0"/>
  <p:tag name="KSO_WM_SLIDE_TYPE" val="title"/>
  <p:tag name="KSO_WM_TEMPLATE_THUMBS_INDEX" val="1、4、6、7、8、11、13、16、20、22、27、29、34"/>
  <p:tag name="KSO_WM_BEAUTIFY_FLAG" val="#wm#"/>
</p:tagLst>
</file>

<file path=ppt/theme/theme1.xml><?xml version="1.0" encoding="utf-8"?>
<a:theme xmlns:a="http://schemas.openxmlformats.org/drawingml/2006/main" name="1_Office 主题">
  <a:themeElements>
    <a:clrScheme name="自定义 1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626"/>
      </a:accent1>
      <a:accent2>
        <a:srgbClr val="FFBF2B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9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1099</Words>
  <Application>Microsoft Office PowerPoint</Application>
  <PresentationFormat>宽屏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宋体</vt:lpstr>
      <vt:lpstr>Arial</vt:lpstr>
      <vt:lpstr>Calibri</vt:lpstr>
      <vt:lpstr>Calibri Light</vt:lpstr>
      <vt:lpstr>Wingdings</vt:lpstr>
      <vt:lpstr>1_Office 主题</vt:lpstr>
      <vt:lpstr>2_Office 主题</vt:lpstr>
      <vt:lpstr>PowerPoint 演示文稿</vt:lpstr>
      <vt:lpstr>一、汉服的定义</vt:lpstr>
      <vt:lpstr>PowerPoint 演示文稿</vt:lpstr>
      <vt:lpstr>PowerPoint 演示文稿</vt:lpstr>
      <vt:lpstr>汉服运动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张艳</dc:creator>
  <cp:lastModifiedBy>qch</cp:lastModifiedBy>
  <cp:revision>15</cp:revision>
  <dcterms:created xsi:type="dcterms:W3CDTF">2017-03-12T05:16:00Z</dcterms:created>
  <dcterms:modified xsi:type="dcterms:W3CDTF">2017-05-01T03:04:54Z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