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16"/>
  </p:notesMasterIdLst>
  <p:sldIdLst>
    <p:sldId id="297" r:id="rId3"/>
    <p:sldId id="322" r:id="rId4"/>
    <p:sldId id="328" r:id="rId5"/>
    <p:sldId id="329" r:id="rId6"/>
    <p:sldId id="323" r:id="rId7"/>
    <p:sldId id="330" r:id="rId8"/>
    <p:sldId id="326" r:id="rId9"/>
    <p:sldId id="331" r:id="rId10"/>
    <p:sldId id="290" r:id="rId11"/>
    <p:sldId id="289" r:id="rId12"/>
    <p:sldId id="293" r:id="rId13"/>
    <p:sldId id="292" r:id="rId14"/>
    <p:sldId id="327" r:id="rId15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89" d="100"/>
          <a:sy n="89" d="100"/>
        </p:scale>
        <p:origin x="-16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2017/4/24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8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600700" y="1122363"/>
            <a:ext cx="6191250" cy="2387600"/>
          </a:xfrm>
        </p:spPr>
        <p:txBody>
          <a:bodyPr anchor="b"/>
          <a:lstStyle>
            <a:lvl1pPr algn="l"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600700" y="3602038"/>
            <a:ext cx="619125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80808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EAA89-A888-4A99-BE1D-06745DABCAE7}" type="datetimeFigureOut">
              <a:rPr lang="zh-CN" altLang="en-US" smtClean="0"/>
              <a:pPr/>
              <a:t>2017/4/24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FF3F2-0B74-4594-9551-4EBA652AC1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EAA89-A888-4A99-BE1D-06745DABCAE7}" type="datetimeFigureOut">
              <a:rPr lang="zh-CN" altLang="en-US" smtClean="0"/>
              <a:pPr/>
              <a:t>2017/4/24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FF3F2-0B74-4594-9551-4EBA652AC1F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800" y="363600"/>
            <a:ext cx="105156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867150" y="438150"/>
            <a:ext cx="4457700" cy="1028700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半闭框 7"/>
          <p:cNvSpPr/>
          <p:nvPr/>
        </p:nvSpPr>
        <p:spPr>
          <a:xfrm rot="13425323">
            <a:off x="5953125" y="1943671"/>
            <a:ext cx="285750" cy="285750"/>
          </a:xfrm>
          <a:prstGeom prst="halfFrame">
            <a:avLst>
              <a:gd name="adj1" fmla="val 8774"/>
              <a:gd name="adj2" fmla="val 6884"/>
            </a:avLst>
          </a:prstGeom>
          <a:grp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1009650" y="5772150"/>
            <a:ext cx="10172700" cy="190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502867"/>
            <a:ext cx="10820400" cy="1007096"/>
          </a:xfrm>
        </p:spPr>
        <p:txBody>
          <a:bodyPr anchor="b"/>
          <a:lstStyle>
            <a:lvl1pPr algn="ctr">
              <a:defRPr sz="54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5800" y="3602038"/>
            <a:ext cx="10820400" cy="473075"/>
          </a:xfrm>
        </p:spPr>
        <p:txBody>
          <a:bodyPr/>
          <a:lstStyle>
            <a:lvl1pPr marL="0" indent="0" algn="ctr">
              <a:buNone/>
              <a:defRPr sz="24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CEB13-B54C-4BD8-86F3-5AD7170AD01C}" type="datetimeFigureOut">
              <a:rPr lang="zh-CN" altLang="en-US"/>
              <a:pPr>
                <a:defRPr/>
              </a:pPr>
              <a:t>2017/4/24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6D723-2796-44FC-9166-BF693BB2A9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00285" y="880086"/>
            <a:ext cx="444130" cy="535475"/>
            <a:chOff x="673100" y="677863"/>
            <a:chExt cx="223838" cy="269875"/>
          </a:xfrm>
        </p:grpSpPr>
        <p:sp>
          <p:nvSpPr>
            <p:cNvPr id="7" name="直角三角形 6"/>
            <p:cNvSpPr/>
            <p:nvPr/>
          </p:nvSpPr>
          <p:spPr>
            <a:xfrm rot="4705673">
              <a:off x="673100" y="723900"/>
              <a:ext cx="223838" cy="223838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直角三角形 7"/>
            <p:cNvSpPr/>
            <p:nvPr/>
          </p:nvSpPr>
          <p:spPr>
            <a:xfrm rot="11041849">
              <a:off x="693738" y="677863"/>
              <a:ext cx="182562" cy="182562"/>
            </a:xfrm>
            <a:prstGeom prst="rtTriangl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C1392B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CFB6A-AE70-48ED-B051-A33BBB5C4476}" type="datetimeFigureOut">
              <a:rPr lang="zh-CN" altLang="en-US"/>
              <a:pPr>
                <a:defRPr/>
              </a:pPr>
              <a:t>2017/4/24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7E518-C6EA-4E06-A4D2-3A50881D71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967037" y="3143251"/>
            <a:ext cx="6245226" cy="923330"/>
          </a:xfrm>
        </p:spPr>
        <p:txBody>
          <a:bodyPr anchor="b"/>
          <a:lstStyle>
            <a:lvl1pPr algn="ctr">
              <a:defRPr sz="6000" b="1">
                <a:solidFill>
                  <a:srgbClr val="C1392B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4960144" y="2607399"/>
            <a:ext cx="2038350" cy="499634"/>
          </a:xfrm>
        </p:spPr>
        <p:txBody>
          <a:bodyPr/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1E7A9-F1CF-41E2-9E95-CBD3DABDB2DA}" type="datetimeFigureOut">
              <a:rPr lang="zh-CN" altLang="en-US"/>
              <a:pPr>
                <a:defRPr/>
              </a:pPr>
              <a:t>2017/4/24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E8211-0A0D-436D-A9E1-0A921D95C5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grpSp>
        <p:nvGrpSpPr>
          <p:cNvPr id="7" name="组合 79"/>
          <p:cNvGrpSpPr/>
          <p:nvPr/>
        </p:nvGrpSpPr>
        <p:grpSpPr bwMode="auto">
          <a:xfrm>
            <a:off x="3007519" y="2908300"/>
            <a:ext cx="6176963" cy="1333500"/>
            <a:chOff x="2565401" y="2662969"/>
            <a:chExt cx="7116762" cy="1530473"/>
          </a:xfrm>
        </p:grpSpPr>
        <p:grpSp>
          <p:nvGrpSpPr>
            <p:cNvPr id="8" name="组合 80"/>
            <p:cNvGrpSpPr/>
            <p:nvPr/>
          </p:nvGrpSpPr>
          <p:grpSpPr bwMode="auto">
            <a:xfrm>
              <a:off x="2565401" y="2662969"/>
              <a:ext cx="4976795" cy="1530473"/>
              <a:chOff x="2565401" y="2662969"/>
              <a:chExt cx="4976795" cy="1530473"/>
            </a:xfrm>
          </p:grpSpPr>
          <p:cxnSp>
            <p:nvCxnSpPr>
              <p:cNvPr id="12" name="直接连接符 11"/>
              <p:cNvCxnSpPr/>
              <p:nvPr/>
            </p:nvCxnSpPr>
            <p:spPr>
              <a:xfrm>
                <a:off x="2565401" y="2662969"/>
                <a:ext cx="2249709" cy="0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2565401" y="4193442"/>
                <a:ext cx="4976795" cy="0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81"/>
            <p:cNvGrpSpPr/>
            <p:nvPr/>
          </p:nvGrpSpPr>
          <p:grpSpPr bwMode="auto">
            <a:xfrm>
              <a:off x="7162801" y="2667000"/>
              <a:ext cx="2519362" cy="1526442"/>
              <a:chOff x="2565401" y="2667000"/>
              <a:chExt cx="2519362" cy="1526442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2566186" y="2666613"/>
                <a:ext cx="2518577" cy="0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2566186" y="4193442"/>
                <a:ext cx="2518577" cy="0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C1392B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2B748-C9E8-4B78-BE49-2D1AF4EC919F}" type="datetimeFigureOut">
              <a:rPr lang="zh-CN" altLang="en-US"/>
              <a:pPr>
                <a:defRPr/>
              </a:pPr>
              <a:t>2017/4/24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D194E-AA40-4893-9A8C-102F4914DE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00285" y="880086"/>
            <a:ext cx="444130" cy="535475"/>
            <a:chOff x="673100" y="677863"/>
            <a:chExt cx="223838" cy="269875"/>
          </a:xfrm>
        </p:grpSpPr>
        <p:sp>
          <p:nvSpPr>
            <p:cNvPr id="11" name="直角三角形 10"/>
            <p:cNvSpPr/>
            <p:nvPr/>
          </p:nvSpPr>
          <p:spPr>
            <a:xfrm rot="4705673">
              <a:off x="673100" y="723900"/>
              <a:ext cx="223838" cy="223838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直角三角形 11"/>
            <p:cNvSpPr/>
            <p:nvPr/>
          </p:nvSpPr>
          <p:spPr>
            <a:xfrm rot="11041849">
              <a:off x="693738" y="677863"/>
              <a:ext cx="182562" cy="182562"/>
            </a:xfrm>
            <a:prstGeom prst="rtTriangl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26753-7536-492C-8E63-B1682F12B4B5}" type="datetimeFigureOut">
              <a:rPr lang="zh-CN" altLang="en-US"/>
              <a:pPr>
                <a:defRPr/>
              </a:pPr>
              <a:t>2017/4/24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2FE28F-1933-40AF-810D-E46E65C55B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22"/>
          <p:cNvSpPr txBox="1">
            <a:spLocks noChangeArrowheads="1"/>
          </p:cNvSpPr>
          <p:nvPr/>
        </p:nvSpPr>
        <p:spPr bwMode="auto">
          <a:xfrm>
            <a:off x="5324475" y="5043488"/>
            <a:ext cx="1543050" cy="396240"/>
          </a:xfrm>
          <a:prstGeom prst="rect">
            <a:avLst/>
          </a:prstGeom>
          <a:solidFill>
            <a:srgbClr val="C1392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209800" y="1932217"/>
            <a:ext cx="5226959" cy="1982786"/>
          </a:xfrm>
        </p:spPr>
        <p:txBody>
          <a:bodyPr/>
          <a:lstStyle>
            <a:lvl1pPr algn="r">
              <a:defRPr sz="9600"/>
            </a:lvl1pPr>
          </a:lstStyle>
          <a:p>
            <a:r>
              <a:rPr lang="zh-CN" altLang="en-US" dirty="0" smtClean="0"/>
              <a:t>标题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08886D-D7D3-4FA3-BCA4-A92967DC86BA}" type="datetimeFigureOut">
              <a:rPr lang="zh-CN" altLang="en-US"/>
              <a:pPr>
                <a:defRPr/>
              </a:pPr>
              <a:t>2017/4/24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D8204-10E4-41D6-B5F1-3D7C892DC7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3" hasCustomPrompt="1"/>
          </p:nvPr>
        </p:nvSpPr>
        <p:spPr>
          <a:xfrm>
            <a:off x="7466015" y="1946728"/>
            <a:ext cx="2922585" cy="1982789"/>
          </a:xfrm>
        </p:spPr>
        <p:txBody>
          <a:bodyPr anchor="ctr"/>
          <a:lstStyle>
            <a:lvl1pPr marL="0" indent="0">
              <a:buFontTx/>
              <a:buNone/>
              <a:defRPr sz="9600">
                <a:solidFill>
                  <a:srgbClr val="C1392B"/>
                </a:solidFill>
              </a:defRPr>
            </a:lvl1pPr>
          </a:lstStyle>
          <a:p>
            <a:pPr lvl="0"/>
            <a:r>
              <a:rPr lang="zh-CN" altLang="en-US" dirty="0" smtClean="0"/>
              <a:t>文本</a:t>
            </a:r>
          </a:p>
        </p:txBody>
      </p:sp>
      <p:sp>
        <p:nvSpPr>
          <p:cNvPr id="10" name="内容占位符 8"/>
          <p:cNvSpPr>
            <a:spLocks noGrp="1"/>
          </p:cNvSpPr>
          <p:nvPr>
            <p:ph sz="quarter" idx="14" hasCustomPrompt="1"/>
          </p:nvPr>
        </p:nvSpPr>
        <p:spPr>
          <a:xfrm>
            <a:off x="5324475" y="5043715"/>
            <a:ext cx="1543050" cy="400050"/>
          </a:xfrm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 smtClean="0"/>
              <a:t>文本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22CD31-984F-4809-A1C0-A4FC1D325E8E}" type="datetimeFigureOut">
              <a:rPr lang="zh-CN" altLang="en-US"/>
              <a:pPr>
                <a:defRPr/>
              </a:pPr>
              <a:t>2017/4/24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B8BED5-BE9A-4A16-A203-FB61F45DEE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4705673">
            <a:off x="673100" y="723900"/>
            <a:ext cx="223838" cy="223838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直角三角形 5"/>
          <p:cNvSpPr/>
          <p:nvPr/>
        </p:nvSpPr>
        <p:spPr>
          <a:xfrm rot="11041849">
            <a:off x="693738" y="677863"/>
            <a:ext cx="182562" cy="182562"/>
          </a:xfrm>
          <a:prstGeom prst="rtTriangl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t"/>
          <a:lstStyle>
            <a:lvl1pPr>
              <a:defRPr sz="3200">
                <a:solidFill>
                  <a:srgbClr val="C1392B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622E4-A2AE-4421-AB09-E0B07898E87A}" type="datetimeFigureOut">
              <a:rPr lang="zh-CN" altLang="en-US"/>
              <a:pPr>
                <a:defRPr/>
              </a:pPr>
              <a:t>2017/4/24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8C5288-E21B-4632-9A70-16DE4725AB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00285" y="880086"/>
            <a:ext cx="444130" cy="535475"/>
            <a:chOff x="673100" y="677863"/>
            <a:chExt cx="223838" cy="269875"/>
          </a:xfrm>
        </p:grpSpPr>
        <p:sp>
          <p:nvSpPr>
            <p:cNvPr id="9" name="直角三角形 8"/>
            <p:cNvSpPr/>
            <p:nvPr/>
          </p:nvSpPr>
          <p:spPr>
            <a:xfrm rot="4705673">
              <a:off x="673100" y="723900"/>
              <a:ext cx="223838" cy="223838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直角三角形 9"/>
            <p:cNvSpPr/>
            <p:nvPr/>
          </p:nvSpPr>
          <p:spPr>
            <a:xfrm rot="11041849">
              <a:off x="693738" y="677863"/>
              <a:ext cx="182562" cy="182562"/>
            </a:xfrm>
            <a:prstGeom prst="rtTriangl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96474" y="365125"/>
            <a:ext cx="1457325" cy="5811838"/>
          </a:xfrm>
        </p:spPr>
        <p:txBody>
          <a:bodyPr vert="eaVert"/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88106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6CED2-4D61-4018-AE82-4929679F9384}" type="datetimeFigureOut">
              <a:rPr lang="zh-CN" altLang="en-US"/>
              <a:pPr>
                <a:defRPr/>
              </a:pPr>
              <a:t>2017/4/24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15AAC-4C6B-46DC-BF9B-B1B05DEC89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763200" y="1872000"/>
            <a:ext cx="7074000" cy="4050000"/>
          </a:xfrm>
        </p:spPr>
        <p:txBody>
          <a:bodyPr lIns="0" tIns="0" rIns="0" bIns="0">
            <a:normAutofit/>
          </a:bodyPr>
          <a:lstStyle>
            <a:lvl1pPr marL="0" indent="0" algn="just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</a:p>
          <a:p>
            <a:pPr lvl="2"/>
            <a:r>
              <a:rPr lang="zh-CN" altLang="en-US" sz="1800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EAA89-A888-4A99-BE1D-06745DABCAE7}" type="datetimeFigureOut">
              <a:rPr lang="zh-CN" altLang="en-US" smtClean="0"/>
              <a:pPr/>
              <a:t>2017/4/24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FF3F2-0B74-4594-9551-4EBA652AC1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2017/4/24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-26181" y="-19602"/>
            <a:ext cx="12218181" cy="6877602"/>
            <a:chOff x="-26181" y="-19602"/>
            <a:chExt cx="12218181" cy="6877602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 rotWithShape="1">
            <a:blip r:embed="rId2" cstate="print"/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8" name="矩形 7"/>
            <p:cNvSpPr/>
            <p:nvPr userDrawn="1"/>
          </p:nvSpPr>
          <p:spPr>
            <a:xfrm>
              <a:off x="-12248" y="0"/>
              <a:ext cx="12192000" cy="6858000"/>
            </a:xfrm>
            <a:prstGeom prst="rect">
              <a:avLst/>
            </a:prstGeom>
            <a:solidFill>
              <a:schemeClr val="tx1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9" name="任意多边形 8"/>
            <p:cNvSpPr/>
            <p:nvPr userDrawn="1"/>
          </p:nvSpPr>
          <p:spPr>
            <a:xfrm>
              <a:off x="-26181" y="-19602"/>
              <a:ext cx="3848100" cy="4476750"/>
            </a:xfrm>
            <a:custGeom>
              <a:avLst/>
              <a:gdLst>
                <a:gd name="connsiteX0" fmla="*/ 0 w 3848100"/>
                <a:gd name="connsiteY0" fmla="*/ 0 h 4476750"/>
                <a:gd name="connsiteX1" fmla="*/ 3848100 w 3848100"/>
                <a:gd name="connsiteY1" fmla="*/ 0 h 4476750"/>
                <a:gd name="connsiteX2" fmla="*/ 0 w 3848100"/>
                <a:gd name="connsiteY2" fmla="*/ 4476750 h 447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48100" h="4476750">
                  <a:moveTo>
                    <a:pt x="0" y="0"/>
                  </a:moveTo>
                  <a:lnTo>
                    <a:pt x="3848100" y="0"/>
                  </a:lnTo>
                  <a:lnTo>
                    <a:pt x="0" y="44767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504000" tIns="504000" bIns="0" rtlCol="0" anchor="t" anchorCtr="0"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8800" dirty="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1" name="任意多边形 10"/>
          <p:cNvSpPr/>
          <p:nvPr userDrawn="1"/>
        </p:nvSpPr>
        <p:spPr>
          <a:xfrm>
            <a:off x="704645" y="2409723"/>
            <a:ext cx="10160000" cy="1625600"/>
          </a:xfrm>
          <a:custGeom>
            <a:avLst/>
            <a:gdLst>
              <a:gd name="connsiteX0" fmla="*/ 1174384 w 9112656"/>
              <a:gd name="connsiteY0" fmla="*/ 0 h 1625600"/>
              <a:gd name="connsiteX1" fmla="*/ 9112656 w 9112656"/>
              <a:gd name="connsiteY1" fmla="*/ 0 h 1625600"/>
              <a:gd name="connsiteX2" fmla="*/ 9112656 w 9112656"/>
              <a:gd name="connsiteY2" fmla="*/ 1625600 h 1625600"/>
              <a:gd name="connsiteX3" fmla="*/ 0 w 9112656"/>
              <a:gd name="connsiteY3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12656" h="1625600">
                <a:moveTo>
                  <a:pt x="1174384" y="0"/>
                </a:moveTo>
                <a:lnTo>
                  <a:pt x="9112656" y="0"/>
                </a:lnTo>
                <a:lnTo>
                  <a:pt x="9112656" y="1625600"/>
                </a:lnTo>
                <a:lnTo>
                  <a:pt x="0" y="16256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dirty="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5600" y="2408400"/>
            <a:ext cx="10159200" cy="1627200"/>
          </a:xfrm>
        </p:spPr>
        <p:txBody>
          <a:bodyPr rIns="90000" anchor="ctr" anchorCtr="0">
            <a:norm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EAA89-A888-4A99-BE1D-06745DABCAE7}" type="datetimeFigureOut">
              <a:rPr lang="zh-CN" altLang="en-US" smtClean="0"/>
              <a:pPr/>
              <a:t>2017/4/24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FF3F2-0B74-4594-9551-4EBA652AC1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763200" y="1872000"/>
            <a:ext cx="7074000" cy="2109600"/>
          </a:xfrm>
        </p:spPr>
        <p:txBody>
          <a:bodyPr lIns="0" tIns="0" rIns="0" bIns="0">
            <a:normAutofit/>
          </a:bodyPr>
          <a:lstStyle>
            <a:lvl1pPr marL="0" indent="0" algn="just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</a:p>
          <a:p>
            <a:pPr lvl="2"/>
            <a:r>
              <a:rPr lang="zh-CN" altLang="en-US" sz="1800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763200" y="3981600"/>
            <a:ext cx="7074000" cy="2109600"/>
          </a:xfrm>
        </p:spPr>
        <p:txBody>
          <a:bodyPr lIns="0" tIns="0" rIns="0" bIns="0">
            <a:normAutofit/>
          </a:bodyPr>
          <a:lstStyle>
            <a:lvl1pPr marL="0" indent="0" algn="just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</a:p>
          <a:p>
            <a:pPr lvl="2"/>
            <a:r>
              <a:rPr lang="zh-CN" altLang="en-US" sz="1800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EAA89-A888-4A99-BE1D-06745DABCAE7}" type="datetimeFigureOut">
              <a:rPr lang="zh-CN" altLang="en-US" smtClean="0"/>
              <a:pPr/>
              <a:t>2017/4/24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FF3F2-0B74-4594-9551-4EBA652AC1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54800" y="0"/>
            <a:ext cx="10515600" cy="684000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29539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119305"/>
            <a:ext cx="5157787" cy="3684588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</a:p>
          <a:p>
            <a:pPr lvl="2"/>
            <a:r>
              <a:rPr lang="zh-CN" altLang="en-US" sz="1800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295393"/>
            <a:ext cx="5183188" cy="823912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119305"/>
            <a:ext cx="5183188" cy="3684588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</a:p>
          <a:p>
            <a:pPr lvl="2"/>
            <a:r>
              <a:rPr lang="zh-CN" altLang="en-US" sz="1800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EAA89-A888-4A99-BE1D-06745DABCAE7}" type="datetimeFigureOut">
              <a:rPr lang="zh-CN" altLang="en-US" smtClean="0"/>
              <a:pPr/>
              <a:t>2017/4/24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FF3F2-0B74-4594-9551-4EBA652AC1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601600" y="1123200"/>
            <a:ext cx="6192000" cy="2386800"/>
          </a:xfrm>
        </p:spPr>
        <p:txBody>
          <a:bodyPr anchor="b" anchorCtr="0">
            <a:normAutofit/>
          </a:bodyPr>
          <a:lstStyle>
            <a:lvl1pPr>
              <a:defRPr sz="9600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EAA89-A888-4A99-BE1D-06745DABCAE7}" type="datetimeFigureOut">
              <a:rPr lang="zh-CN" altLang="en-US" smtClean="0"/>
              <a:pPr/>
              <a:t>2017/4/24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FF3F2-0B74-4594-9551-4EBA652AC1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EAA89-A888-4A99-BE1D-06745DABCAE7}" type="datetimeFigureOut">
              <a:rPr lang="zh-CN" altLang="en-US" smtClean="0"/>
              <a:pPr/>
              <a:t>2017/4/24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FF3F2-0B74-4594-9551-4EBA652AC1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54800" y="0"/>
            <a:ext cx="10515600" cy="684000"/>
          </a:xfrm>
        </p:spPr>
        <p:txBody>
          <a:bodyPr anchor="ctr" anchorCtr="0">
            <a:normAutofit/>
          </a:bodyPr>
          <a:lstStyle>
            <a:lvl1pPr>
              <a:defRPr sz="4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1778400"/>
            <a:ext cx="7113600" cy="3999600"/>
          </a:xfrm>
        </p:spPr>
        <p:txBody>
          <a:bodyPr anchor="ctr" anchorCtr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113600" y="1778400"/>
            <a:ext cx="5079600" cy="4014000"/>
          </a:xfrm>
          <a:solidFill>
            <a:schemeClr val="accent1"/>
          </a:solidFill>
        </p:spPr>
        <p:txBody>
          <a:bodyPr anchor="ctr" anchorCtr="0">
            <a:normAutofit/>
          </a:bodyPr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EAA89-A888-4A99-BE1D-06745DABCAE7}" type="datetimeFigureOut">
              <a:rPr lang="zh-CN" altLang="en-US" smtClean="0"/>
              <a:pPr/>
              <a:t>2017/4/24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FF3F2-0B74-4594-9551-4EBA652AC1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572624" y="365125"/>
            <a:ext cx="1781175" cy="5811838"/>
          </a:xfrm>
        </p:spPr>
        <p:txBody>
          <a:bodyPr vert="eaVert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8591550" cy="5811838"/>
          </a:xfrm>
        </p:spPr>
        <p:txBody>
          <a:bodyPr vert="eaVert"/>
          <a:lstStyle>
            <a:lvl1pPr marL="342900" indent="-342900">
              <a:buFont typeface="Arial" panose="020B0604020202020204" pitchFamily="34" charset="0"/>
              <a:buChar char="•"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</a:p>
          <a:p>
            <a:pPr lvl="2"/>
            <a:r>
              <a:rPr lang="zh-CN" altLang="en-US" sz="1800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EAA89-A888-4A99-BE1D-06745DABCAE7}" type="datetimeFigureOut">
              <a:rPr lang="zh-CN" altLang="en-US" smtClean="0"/>
              <a:pPr/>
              <a:t>2017/4/24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FF3F2-0B74-4594-9551-4EBA652AC1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5" Type="http://schemas.openxmlformats.org/officeDocument/2006/relationships/image" Target="../media/image5.jpeg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055910" y="0"/>
            <a:ext cx="10515600" cy="6821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972457"/>
            <a:ext cx="10515600" cy="5204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</a:p>
          <a:p>
            <a:pPr lvl="2"/>
            <a:r>
              <a:rPr lang="zh-CN" altLang="en-US" sz="1800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CEAA89-A888-4A99-BE1D-06745DABCAE7}" type="datetimeFigureOut">
              <a:rPr lang="zh-CN" altLang="en-US" smtClean="0"/>
              <a:pPr/>
              <a:t>2017/4/24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7FF3F2-0B74-4594-9551-4EBA652AC1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rgbClr val="333333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333333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333333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333333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333333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hq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A1417BC-4300-4BD6-AC82-797AF89A55DF}" type="datetimeFigureOut">
              <a:rPr lang="zh-CN" altLang="en-US"/>
              <a:pPr>
                <a:defRPr/>
              </a:pPr>
              <a:t>2017/4/24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8171CA5-EBF6-42D6-9C86-76A1F58AA74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hq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文本框 31"/>
          <p:cNvSpPr txBox="1">
            <a:spLocks noChangeArrowheads="1"/>
          </p:cNvSpPr>
          <p:nvPr/>
        </p:nvSpPr>
        <p:spPr bwMode="auto">
          <a:xfrm>
            <a:off x="5328946" y="1408113"/>
            <a:ext cx="48637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+mn-lt"/>
                <a:ea typeface="+mn-ea"/>
                <a:cs typeface="+mn-ea"/>
                <a:sym typeface="+mn-lt"/>
              </a:rPr>
              <a:t>对中国古代诗词文化</a:t>
            </a:r>
            <a:endParaRPr lang="zh-CN" altLang="en-US" b="1" dirty="0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4704784" y="2036522"/>
            <a:ext cx="5093083" cy="0"/>
          </a:xfrm>
          <a:prstGeom prst="line">
            <a:avLst/>
          </a:prstGeom>
          <a:ln w="12700" cap="rnd">
            <a:solidFill>
              <a:schemeClr val="accent4"/>
            </a:solidFill>
            <a:prstDash val="solid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61"/>
          <p:cNvSpPr/>
          <p:nvPr/>
        </p:nvSpPr>
        <p:spPr>
          <a:xfrm>
            <a:off x="4704784" y="1414481"/>
            <a:ext cx="624163" cy="6220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81" name="文本框 31"/>
          <p:cNvSpPr txBox="1">
            <a:spLocks noChangeArrowheads="1"/>
          </p:cNvSpPr>
          <p:nvPr/>
        </p:nvSpPr>
        <p:spPr bwMode="auto">
          <a:xfrm>
            <a:off x="5328946" y="3675480"/>
            <a:ext cx="48637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+mn-lt"/>
                <a:ea typeface="+mn-ea"/>
                <a:cs typeface="+mn-ea"/>
                <a:sym typeface="+mn-lt"/>
              </a:rPr>
              <a:t>对重温经典</a:t>
            </a:r>
            <a:endParaRPr lang="zh-CN" altLang="en-US" b="1" dirty="0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4704784" y="4303889"/>
            <a:ext cx="5093083" cy="0"/>
          </a:xfrm>
          <a:prstGeom prst="line">
            <a:avLst/>
          </a:prstGeom>
          <a:ln w="12700" cap="rnd">
            <a:solidFill>
              <a:schemeClr val="accent4"/>
            </a:solidFill>
            <a:prstDash val="solid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矩形 67"/>
          <p:cNvSpPr/>
          <p:nvPr/>
        </p:nvSpPr>
        <p:spPr>
          <a:xfrm>
            <a:off x="4704784" y="3681848"/>
            <a:ext cx="624163" cy="6220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88" name="文本框 31"/>
          <p:cNvSpPr txBox="1">
            <a:spLocks noChangeArrowheads="1"/>
          </p:cNvSpPr>
          <p:nvPr/>
        </p:nvSpPr>
        <p:spPr bwMode="auto">
          <a:xfrm>
            <a:off x="4278059" y="3775261"/>
            <a:ext cx="138419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2400" b="1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90" name="文本框 31"/>
          <p:cNvSpPr txBox="1">
            <a:spLocks noChangeArrowheads="1"/>
          </p:cNvSpPr>
          <p:nvPr/>
        </p:nvSpPr>
        <p:spPr bwMode="auto">
          <a:xfrm>
            <a:off x="4312028" y="1490909"/>
            <a:ext cx="138419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2400" b="1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7" name="矩形 76"/>
          <p:cNvSpPr/>
          <p:nvPr/>
        </p:nvSpPr>
        <p:spPr bwMode="auto">
          <a:xfrm>
            <a:off x="2129155" y="1431290"/>
            <a:ext cx="2322830" cy="350647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74224" y="1441525"/>
            <a:ext cx="1015663" cy="38512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 smtClean="0"/>
              <a:t>汉服的影响</a:t>
            </a:r>
            <a:endParaRPr lang="zh-CN" altLang="en-US" sz="5400" dirty="0"/>
          </a:p>
        </p:txBody>
      </p:sp>
      <p:sp>
        <p:nvSpPr>
          <p:cNvPr id="12" name="TextBox 11"/>
          <p:cNvSpPr txBox="1"/>
          <p:nvPr/>
        </p:nvSpPr>
        <p:spPr>
          <a:xfrm>
            <a:off x="7745506" y="5325035"/>
            <a:ext cx="37866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latin typeface="华文行楷" pitchFamily="2" charset="-122"/>
                <a:ea typeface="华文行楷" pitchFamily="2" charset="-122"/>
              </a:rPr>
              <a:t>王雨晴</a:t>
            </a:r>
            <a:endParaRPr lang="zh-CN" altLang="en-US" sz="4000" dirty="0">
              <a:latin typeface="华文行楷" pitchFamily="2" charset="-122"/>
              <a:ea typeface="华文行楷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二、重温经典</a:t>
            </a:r>
            <a:endParaRPr lang="zh-CN" altLang="en-US" dirty="0"/>
          </a:p>
        </p:txBody>
      </p:sp>
      <p:pic>
        <p:nvPicPr>
          <p:cNvPr id="6" name="图片 5" descr="12375403_9293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060" y="817580"/>
            <a:ext cx="7118898" cy="549177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20809" y="2603350"/>
            <a:ext cx="374366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近百名青少年身着汉服，手提灯笼来到杭州孔庙，诵读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弟子规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及经典诗词选段等，感受中华传统文化魅力，迎接元宵佳节。</a:t>
            </a:r>
            <a:endParaRPr lang="zh-CN" alt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7917628" y="1312433"/>
            <a:ext cx="3851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正是少年读书时</a:t>
            </a:r>
            <a:endParaRPr lang="zh-CN" altLang="en-US" sz="36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二、重温经典</a:t>
            </a:r>
            <a:r>
              <a:rPr lang="en-US" altLang="zh-CN" dirty="0" smtClean="0"/>
              <a:t>—</a:t>
            </a:r>
            <a:r>
              <a:rPr lang="zh-CN" altLang="en-US" dirty="0" smtClean="0"/>
              <a:t>中国诗词大会</a:t>
            </a:r>
            <a:endParaRPr lang="en-US" altLang="zh-CN" dirty="0"/>
          </a:p>
        </p:txBody>
      </p:sp>
      <p:pic>
        <p:nvPicPr>
          <p:cNvPr id="6" name="图片 5" descr="bad72d1f81e1495088f89bc40407c4e7_th.jpg"/>
          <p:cNvPicPr>
            <a:picLocks noChangeAspect="1"/>
          </p:cNvPicPr>
          <p:nvPr/>
        </p:nvPicPr>
        <p:blipFill>
          <a:blip r:embed="rId2"/>
          <a:srcRect l="11461" r="19775"/>
          <a:stretch>
            <a:fillRect/>
          </a:stretch>
        </p:blipFill>
        <p:spPr>
          <a:xfrm>
            <a:off x="96819" y="903643"/>
            <a:ext cx="3646842" cy="435333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16368" y="5362687"/>
            <a:ext cx="10693101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“ 汉家衣裳是我的最爱，</a:t>
            </a:r>
            <a:r>
              <a:rPr lang="en-US" altLang="zh-CN" sz="3200" dirty="0" smtClean="0"/>
              <a:t> </a:t>
            </a:r>
            <a:r>
              <a:rPr lang="zh-CN" altLang="en-US" sz="3200" dirty="0" smtClean="0"/>
              <a:t>唐诗宋词是我的食粮。 ”</a:t>
            </a:r>
            <a:endParaRPr lang="en-US" altLang="zh-CN" sz="3200" dirty="0" smtClean="0"/>
          </a:p>
          <a:p>
            <a:r>
              <a:rPr lang="zh-CN" altLang="en-US" sz="3200" dirty="0" smtClean="0"/>
              <a:t>                                                                             </a:t>
            </a:r>
            <a:r>
              <a:rPr lang="en-US" altLang="zh-CN" sz="3200" dirty="0" smtClean="0"/>
              <a:t>--</a:t>
            </a:r>
            <a:r>
              <a:rPr lang="zh-CN" altLang="en-US" sz="3200" dirty="0" smtClean="0"/>
              <a:t>陈思婷</a:t>
            </a:r>
          </a:p>
          <a:p>
            <a:endParaRPr lang="zh-CN" altLang="en-US" dirty="0"/>
          </a:p>
        </p:txBody>
      </p:sp>
      <p:pic>
        <p:nvPicPr>
          <p:cNvPr id="9" name="图片 8" descr="386b93d24b7a4135b518e2b0a3f1cd07_th.jpg"/>
          <p:cNvPicPr>
            <a:picLocks noChangeAspect="1"/>
          </p:cNvPicPr>
          <p:nvPr/>
        </p:nvPicPr>
        <p:blipFill>
          <a:blip r:embed="rId3"/>
          <a:srcRect t="33362" r="55036"/>
          <a:stretch>
            <a:fillRect/>
          </a:stretch>
        </p:blipFill>
        <p:spPr>
          <a:xfrm>
            <a:off x="4082526" y="882126"/>
            <a:ext cx="3770555" cy="4346090"/>
          </a:xfrm>
          <a:prstGeom prst="rect">
            <a:avLst/>
          </a:prstGeom>
        </p:spPr>
      </p:pic>
      <p:pic>
        <p:nvPicPr>
          <p:cNvPr id="10" name="图片 9" descr="dd2af7ed285543629e745e5ab0f900e6_th.jpg"/>
          <p:cNvPicPr>
            <a:picLocks noChangeAspect="1"/>
          </p:cNvPicPr>
          <p:nvPr/>
        </p:nvPicPr>
        <p:blipFill>
          <a:blip r:embed="rId4"/>
          <a:srcRect l="41236"/>
          <a:stretch>
            <a:fillRect/>
          </a:stretch>
        </p:blipFill>
        <p:spPr>
          <a:xfrm>
            <a:off x="8243943" y="837230"/>
            <a:ext cx="3732904" cy="42799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[中国诗词大会]个人追逐赛 挑战者：曹羽.png"/>
          <p:cNvPicPr>
            <a:picLocks noChangeAspect="1"/>
          </p:cNvPicPr>
          <p:nvPr/>
        </p:nvPicPr>
        <p:blipFill>
          <a:blip r:embed="rId2"/>
          <a:srcRect l="21368" t="6431" r="42007" b="78510"/>
          <a:stretch>
            <a:fillRect/>
          </a:stretch>
        </p:blipFill>
        <p:spPr>
          <a:xfrm>
            <a:off x="7412018" y="731521"/>
            <a:ext cx="4361331" cy="3012140"/>
          </a:xfrm>
          <a:prstGeom prst="rect">
            <a:avLst/>
          </a:prstGeom>
        </p:spPr>
      </p:pic>
      <p:pic>
        <p:nvPicPr>
          <p:cNvPr id="6" name="图片 5" descr="[中国诗词大会]个人追逐赛 挑战者：曹羽.png2.png"/>
          <p:cNvPicPr>
            <a:picLocks noChangeAspect="1"/>
          </p:cNvPicPr>
          <p:nvPr/>
        </p:nvPicPr>
        <p:blipFill>
          <a:blip r:embed="rId3"/>
          <a:srcRect l="21104" t="6588" r="40954" b="78980"/>
          <a:stretch>
            <a:fillRect/>
          </a:stretch>
        </p:blipFill>
        <p:spPr>
          <a:xfrm>
            <a:off x="7379746" y="3840480"/>
            <a:ext cx="4367605" cy="2872291"/>
          </a:xfrm>
          <a:prstGeom prst="rect">
            <a:avLst/>
          </a:prstGeom>
        </p:spPr>
      </p:pic>
      <p:pic>
        <p:nvPicPr>
          <p:cNvPr id="10" name="图片 9" descr="cd164d7cd20f25077c6d021aa857666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1419" y="731520"/>
            <a:ext cx="4124830" cy="595973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237129" y="0"/>
            <a:ext cx="66159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</a:rPr>
              <a:t>二、重温经典</a:t>
            </a:r>
            <a:r>
              <a:rPr lang="en-US" altLang="zh-CN" sz="3600" dirty="0" smtClean="0">
                <a:solidFill>
                  <a:schemeClr val="bg1"/>
                </a:solidFill>
              </a:rPr>
              <a:t>—</a:t>
            </a:r>
            <a:r>
              <a:rPr lang="zh-CN" altLang="en-US" sz="3600" dirty="0" smtClean="0">
                <a:solidFill>
                  <a:schemeClr val="bg1"/>
                </a:solidFill>
              </a:rPr>
              <a:t>中国诗词大会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90495" y="871369"/>
            <a:ext cx="738664" cy="57230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dirty="0" smtClean="0"/>
              <a:t>曹羽     曲裾深衣</a:t>
            </a:r>
            <a:endParaRPr lang="zh-CN" altLang="en-US" sz="3600" dirty="0"/>
          </a:p>
        </p:txBody>
      </p:sp>
      <p:sp>
        <p:nvSpPr>
          <p:cNvPr id="15" name="TextBox 14"/>
          <p:cNvSpPr txBox="1"/>
          <p:nvPr/>
        </p:nvSpPr>
        <p:spPr>
          <a:xfrm>
            <a:off x="444691" y="1108038"/>
            <a:ext cx="738664" cy="53895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dirty="0" smtClean="0"/>
              <a:t>王婷婷    对襟襦裙</a:t>
            </a:r>
            <a:endParaRPr lang="zh-CN" altLang="en-US" sz="36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结语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91671" y="1312433"/>
            <a:ext cx="105209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子曰“正其衣冠，尊其瞻视”</a:t>
            </a:r>
            <a:endParaRPr lang="zh-CN" alt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602428" y="3334871"/>
            <a:ext cx="1015521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   “ </a:t>
            </a:r>
            <a:r>
              <a:rPr lang="zh-CN" altLang="en-US" sz="2800" dirty="0" smtClean="0"/>
              <a:t>回归传统，重穿民族传统服饰，展现国人的从容自信，重建国人的礼仪系统，找回失落已久的中华文化精神，促进国人的文化认同和民族认同，这不是一件可有可无而是一件很有意义的事情。 </a:t>
            </a:r>
            <a:r>
              <a:rPr lang="zh-CN" altLang="en-US" sz="3600" dirty="0" smtClean="0"/>
              <a:t>”</a:t>
            </a:r>
            <a:endParaRPr lang="en-US" altLang="zh-CN" sz="3600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5154" y="768531"/>
            <a:ext cx="11639773" cy="4604829"/>
          </a:xfrm>
        </p:spPr>
        <p:txBody>
          <a:bodyPr/>
          <a:lstStyle/>
          <a:p>
            <a:endParaRPr lang="en-US" altLang="zh-TW" dirty="0" smtClean="0"/>
          </a:p>
          <a:p>
            <a:r>
              <a:rPr lang="zh-TW" altLang="en-US" sz="7200" dirty="0" smtClean="0">
                <a:latin typeface="华文行楷" pitchFamily="2" charset="-122"/>
                <a:ea typeface="华文行楷" pitchFamily="2" charset="-122"/>
                <a:cs typeface="Microsoft Himalaya" pitchFamily="2" charset="0"/>
              </a:rPr>
              <a:t>          有服章之美谓之华</a:t>
            </a:r>
            <a:endParaRPr lang="en-US" altLang="zh-TW" sz="7200" dirty="0" smtClean="0">
              <a:latin typeface="华文行楷" pitchFamily="2" charset="-122"/>
              <a:ea typeface="华文行楷" pitchFamily="2" charset="-122"/>
              <a:cs typeface="Microsoft Himalaya" pitchFamily="2" charset="0"/>
            </a:endParaRPr>
          </a:p>
          <a:p>
            <a:r>
              <a:rPr lang="en-US" altLang="zh-TW" sz="7200" dirty="0" smtClean="0">
                <a:latin typeface="华文行楷" pitchFamily="2" charset="-122"/>
                <a:ea typeface="华文行楷" pitchFamily="2" charset="-122"/>
                <a:cs typeface="Microsoft Himalaya" pitchFamily="2" charset="0"/>
              </a:rPr>
              <a:t>          </a:t>
            </a:r>
            <a:r>
              <a:rPr lang="zh-TW" altLang="en-US" sz="7200" dirty="0" smtClean="0">
                <a:latin typeface="华文行楷" pitchFamily="2" charset="-122"/>
                <a:ea typeface="华文行楷" pitchFamily="2" charset="-122"/>
                <a:cs typeface="Microsoft Himalaya" pitchFamily="2" charset="0"/>
              </a:rPr>
              <a:t>有礼仪之大谓之夏</a:t>
            </a:r>
            <a:endParaRPr lang="zh-CN" altLang="en-US" sz="7200" dirty="0">
              <a:latin typeface="华文行楷" pitchFamily="2" charset="-122"/>
              <a:ea typeface="华文行楷" pitchFamily="2" charset="-122"/>
              <a:cs typeface="Microsoft Himalaya" pitchFamily="2" charset="0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34395" y="0"/>
            <a:ext cx="10515600" cy="682171"/>
          </a:xfrm>
        </p:spPr>
        <p:txBody>
          <a:bodyPr>
            <a:normAutofit fontScale="90000"/>
          </a:bodyPr>
          <a:lstStyle/>
          <a:p>
            <a:r>
              <a:rPr lang="en-US" altLang="zh-CN" sz="3600" b="1" dirty="0" smtClean="0">
                <a:cs typeface="+mn-ea"/>
                <a:sym typeface="+mn-lt"/>
              </a:rPr>
              <a:t/>
            </a:r>
            <a:br>
              <a:rPr lang="en-US" altLang="zh-CN" sz="3600" b="1" dirty="0" smtClean="0">
                <a:cs typeface="+mn-ea"/>
                <a:sym typeface="+mn-lt"/>
              </a:rPr>
            </a:br>
            <a:r>
              <a:rPr lang="zh-CN" altLang="en-US" sz="4900" b="1" dirty="0" smtClean="0">
                <a:latin typeface="华文行楷" pitchFamily="2" charset="-122"/>
                <a:ea typeface="华文行楷" pitchFamily="2" charset="-122"/>
                <a:cs typeface="+mn-ea"/>
                <a:sym typeface="+mn-lt"/>
              </a:rPr>
              <a:t>华夏汉服</a:t>
            </a:r>
            <a:r>
              <a:rPr lang="zh-CN" altLang="en-US" sz="7200" b="1" dirty="0" smtClean="0">
                <a:cs typeface="+mn-ea"/>
                <a:sym typeface="+mn-lt"/>
              </a:rPr>
              <a:t/>
            </a:r>
            <a:br>
              <a:rPr lang="zh-CN" altLang="en-US" sz="7200" b="1" dirty="0" smtClean="0">
                <a:cs typeface="+mn-ea"/>
                <a:sym typeface="+mn-lt"/>
              </a:rPr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</a:t>
            </a:r>
            <a:r>
              <a:rPr lang="zh-CN" altLang="en-US" dirty="0" smtClean="0"/>
              <a:t>、中国</a:t>
            </a:r>
            <a:r>
              <a:rPr lang="zh-CN" altLang="en-US" dirty="0" smtClean="0"/>
              <a:t>古代诗词文化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8185" y="1151068"/>
            <a:ext cx="11048102" cy="5421854"/>
          </a:xfrm>
        </p:spPr>
        <p:txBody>
          <a:bodyPr>
            <a:normAutofit/>
          </a:bodyPr>
          <a:lstStyle/>
          <a:p>
            <a:pPr algn="ctr"/>
            <a:r>
              <a:rPr lang="zh-CN" altLang="en-US" sz="5400" dirty="0" smtClean="0">
                <a:latin typeface="华文行楷" pitchFamily="2" charset="-122"/>
                <a:ea typeface="华文行楷" pitchFamily="2" charset="-122"/>
              </a:rPr>
              <a:t>越</a:t>
            </a:r>
            <a:r>
              <a:rPr lang="zh-CN" altLang="en-US" sz="5400" dirty="0" smtClean="0">
                <a:latin typeface="华文行楷" pitchFamily="2" charset="-122"/>
                <a:ea typeface="华文行楷" pitchFamily="2" charset="-122"/>
              </a:rPr>
              <a:t>罗衫袂迎春风</a:t>
            </a:r>
            <a:r>
              <a:rPr lang="zh-CN" altLang="en-US" sz="5400" dirty="0" smtClean="0">
                <a:latin typeface="华文行楷" pitchFamily="2" charset="-122"/>
                <a:ea typeface="华文行楷" pitchFamily="2" charset="-122"/>
              </a:rPr>
              <a:t>，</a:t>
            </a:r>
            <a:endParaRPr lang="en-US" altLang="zh-CN" sz="5400" dirty="0" smtClean="0">
              <a:latin typeface="华文行楷" pitchFamily="2" charset="-122"/>
              <a:ea typeface="华文行楷" pitchFamily="2" charset="-122"/>
            </a:endParaRPr>
          </a:p>
          <a:p>
            <a:pPr algn="ctr"/>
            <a:r>
              <a:rPr lang="zh-CN" altLang="en-US" sz="5400" dirty="0" smtClean="0">
                <a:latin typeface="华文行楷" pitchFamily="2" charset="-122"/>
                <a:ea typeface="华文行楷" pitchFamily="2" charset="-122"/>
              </a:rPr>
              <a:t>玉</a:t>
            </a:r>
            <a:r>
              <a:rPr lang="zh-CN" altLang="en-US" sz="5400" dirty="0" smtClean="0">
                <a:latin typeface="华文行楷" pitchFamily="2" charset="-122"/>
                <a:ea typeface="华文行楷" pitchFamily="2" charset="-122"/>
              </a:rPr>
              <a:t>刻麒麟腰带红</a:t>
            </a:r>
            <a:r>
              <a:rPr lang="zh-CN" altLang="en-US" sz="5400" dirty="0" smtClean="0">
                <a:latin typeface="华文行楷" pitchFamily="2" charset="-122"/>
                <a:ea typeface="华文行楷" pitchFamily="2" charset="-122"/>
              </a:rPr>
              <a:t>。</a:t>
            </a:r>
            <a:endParaRPr lang="en-US" altLang="zh-CN" sz="5400" dirty="0" smtClean="0">
              <a:latin typeface="华文行楷" pitchFamily="2" charset="-122"/>
              <a:ea typeface="华文行楷" pitchFamily="2" charset="-122"/>
            </a:endParaRPr>
          </a:p>
          <a:p>
            <a:pPr algn="ctr"/>
            <a:r>
              <a:rPr lang="zh-CN" altLang="en-US" sz="4800" dirty="0" smtClean="0">
                <a:latin typeface="华文行楷" pitchFamily="2" charset="-122"/>
                <a:ea typeface="华文行楷" pitchFamily="2" charset="-122"/>
              </a:rPr>
              <a:t>                                        </a:t>
            </a:r>
            <a:r>
              <a:rPr lang="en-US" altLang="zh-CN" sz="4800" dirty="0" smtClean="0">
                <a:latin typeface="华文行楷" pitchFamily="2" charset="-122"/>
                <a:ea typeface="华文行楷" pitchFamily="2" charset="-122"/>
              </a:rPr>
              <a:t>---</a:t>
            </a:r>
            <a:r>
              <a:rPr lang="zh-CN" altLang="en-US" sz="4800" dirty="0" smtClean="0">
                <a:latin typeface="华文行楷" pitchFamily="2" charset="-122"/>
                <a:ea typeface="华文行楷" pitchFamily="2" charset="-122"/>
              </a:rPr>
              <a:t>秦</a:t>
            </a:r>
            <a:r>
              <a:rPr lang="zh-CN" altLang="en-US" sz="4800" dirty="0" smtClean="0">
                <a:latin typeface="华文行楷" pitchFamily="2" charset="-122"/>
                <a:ea typeface="华文行楷" pitchFamily="2" charset="-122"/>
              </a:rPr>
              <a:t>宫诗  </a:t>
            </a:r>
            <a:endParaRPr lang="en-US" altLang="zh-CN" sz="4800" dirty="0" smtClean="0">
              <a:latin typeface="华文行楷" pitchFamily="2" charset="-122"/>
              <a:ea typeface="华文行楷" pitchFamily="2" charset="-122"/>
            </a:endParaRPr>
          </a:p>
          <a:p>
            <a:pPr algn="ctr"/>
            <a:endParaRPr lang="zh-CN" altLang="en-US" sz="3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</a:t>
            </a:r>
            <a:r>
              <a:rPr lang="zh-CN" altLang="en-US" dirty="0" smtClean="0"/>
              <a:t>、中国</a:t>
            </a:r>
            <a:r>
              <a:rPr lang="zh-CN" altLang="en-US" dirty="0" smtClean="0"/>
              <a:t>古代诗词文化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" y="979115"/>
            <a:ext cx="11984018" cy="5034409"/>
          </a:xfrm>
        </p:spPr>
        <p:txBody>
          <a:bodyPr>
            <a:normAutofit fontScale="77500" lnSpcReduction="20000"/>
          </a:bodyPr>
          <a:lstStyle/>
          <a:p>
            <a:endParaRPr lang="zh-CN" altLang="en-US" dirty="0" smtClean="0"/>
          </a:p>
          <a:p>
            <a:pPr algn="ctr"/>
            <a:endParaRPr lang="en-US" altLang="zh-CN" sz="5400" dirty="0" smtClean="0">
              <a:latin typeface="华文行楷" pitchFamily="2" charset="-122"/>
              <a:ea typeface="华文行楷" pitchFamily="2" charset="-122"/>
            </a:endParaRPr>
          </a:p>
          <a:p>
            <a:pPr algn="ctr"/>
            <a:r>
              <a:rPr lang="zh-CN" altLang="en-US" sz="6900" dirty="0" smtClean="0">
                <a:latin typeface="华文行楷" pitchFamily="2" charset="-122"/>
                <a:ea typeface="华文行楷" pitchFamily="2" charset="-122"/>
              </a:rPr>
              <a:t>缃</a:t>
            </a:r>
            <a:r>
              <a:rPr lang="zh-CN" altLang="en-US" sz="6900" dirty="0" smtClean="0">
                <a:latin typeface="华文行楷" pitchFamily="2" charset="-122"/>
                <a:ea typeface="华文行楷" pitchFamily="2" charset="-122"/>
              </a:rPr>
              <a:t>绮为下裙</a:t>
            </a:r>
            <a:r>
              <a:rPr lang="zh-CN" altLang="en-US" sz="6900" dirty="0" smtClean="0">
                <a:latin typeface="华文行楷" pitchFamily="2" charset="-122"/>
                <a:ea typeface="华文行楷" pitchFamily="2" charset="-122"/>
              </a:rPr>
              <a:t>，紫</a:t>
            </a:r>
            <a:r>
              <a:rPr lang="zh-CN" altLang="en-US" sz="6900" dirty="0" smtClean="0">
                <a:latin typeface="华文行楷" pitchFamily="2" charset="-122"/>
                <a:ea typeface="华文行楷" pitchFamily="2" charset="-122"/>
              </a:rPr>
              <a:t>绮为上</a:t>
            </a:r>
            <a:r>
              <a:rPr lang="zh-CN" altLang="en-US" sz="6900" dirty="0" smtClean="0">
                <a:latin typeface="华文行楷" pitchFamily="2" charset="-122"/>
                <a:ea typeface="华文行楷" pitchFamily="2" charset="-122"/>
              </a:rPr>
              <a:t>襦</a:t>
            </a:r>
            <a:r>
              <a:rPr lang="zh-CN" altLang="en-US" sz="6900" dirty="0" smtClean="0">
                <a:latin typeface="华文行楷" pitchFamily="2" charset="-122"/>
                <a:ea typeface="华文行楷" pitchFamily="2" charset="-122"/>
              </a:rPr>
              <a:t>。</a:t>
            </a:r>
          </a:p>
          <a:p>
            <a:pPr algn="ctr"/>
            <a:r>
              <a:rPr lang="zh-CN" altLang="en-US" sz="6900" dirty="0" smtClean="0">
                <a:latin typeface="华文行楷" pitchFamily="2" charset="-122"/>
                <a:ea typeface="华文行楷" pitchFamily="2" charset="-122"/>
              </a:rPr>
              <a:t>                                       </a:t>
            </a:r>
            <a:endParaRPr lang="en-US" altLang="zh-CN" sz="6900" dirty="0" smtClean="0">
              <a:latin typeface="华文行楷" pitchFamily="2" charset="-122"/>
              <a:ea typeface="华文行楷" pitchFamily="2" charset="-122"/>
            </a:endParaRPr>
          </a:p>
          <a:p>
            <a:pPr algn="ctr"/>
            <a:r>
              <a:rPr lang="en-US" altLang="zh-CN" sz="6900" dirty="0" smtClean="0">
                <a:latin typeface="华文行楷" pitchFamily="2" charset="-122"/>
                <a:ea typeface="华文行楷" pitchFamily="2" charset="-122"/>
              </a:rPr>
              <a:t> </a:t>
            </a:r>
            <a:r>
              <a:rPr lang="en-US" altLang="zh-CN" sz="6900" dirty="0" smtClean="0">
                <a:latin typeface="华文行楷" pitchFamily="2" charset="-122"/>
                <a:ea typeface="华文行楷" pitchFamily="2" charset="-122"/>
              </a:rPr>
              <a:t>                                      ---</a:t>
            </a:r>
            <a:r>
              <a:rPr lang="zh-CN" altLang="en-US" sz="6900" dirty="0" smtClean="0">
                <a:latin typeface="华文行楷" pitchFamily="2" charset="-122"/>
                <a:ea typeface="华文行楷" pitchFamily="2" charset="-122"/>
              </a:rPr>
              <a:t> 陌</a:t>
            </a:r>
            <a:r>
              <a:rPr lang="zh-CN" altLang="en-US" sz="6900" dirty="0" smtClean="0">
                <a:latin typeface="华文行楷" pitchFamily="2" charset="-122"/>
                <a:ea typeface="华文行楷" pitchFamily="2" charset="-122"/>
              </a:rPr>
              <a:t>上桑</a:t>
            </a:r>
          </a:p>
          <a:p>
            <a:r>
              <a:rPr lang="en-US" altLang="zh-CN" dirty="0" smtClean="0"/>
              <a:t>  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8804" y="853440"/>
            <a:ext cx="11102229" cy="5536602"/>
          </a:xfrm>
        </p:spPr>
        <p:txBody>
          <a:bodyPr>
            <a:noAutofit/>
          </a:bodyPr>
          <a:lstStyle/>
          <a:p>
            <a:pPr algn="ctr"/>
            <a:r>
              <a:rPr lang="zh-CN" altLang="en-US" b="1" dirty="0" smtClean="0">
                <a:latin typeface="华文仿宋" pitchFamily="2" charset="-122"/>
                <a:ea typeface="华文仿宋" pitchFamily="2" charset="-122"/>
              </a:rPr>
              <a:t>国风</a:t>
            </a:r>
            <a:r>
              <a:rPr lang="en-US" altLang="zh-CN" b="1" dirty="0" smtClean="0">
                <a:latin typeface="华文仿宋" pitchFamily="2" charset="-122"/>
                <a:ea typeface="华文仿宋" pitchFamily="2" charset="-122"/>
              </a:rPr>
              <a:t>•</a:t>
            </a:r>
            <a:r>
              <a:rPr lang="zh-CN" altLang="en-US" b="1" dirty="0" smtClean="0">
                <a:latin typeface="华文仿宋" pitchFamily="2" charset="-122"/>
                <a:ea typeface="华文仿宋" pitchFamily="2" charset="-122"/>
              </a:rPr>
              <a:t>邶风</a:t>
            </a:r>
            <a:r>
              <a:rPr lang="en-US" altLang="zh-CN" b="1" dirty="0" smtClean="0">
                <a:latin typeface="华文仿宋" pitchFamily="2" charset="-122"/>
                <a:ea typeface="华文仿宋" pitchFamily="2" charset="-122"/>
              </a:rPr>
              <a:t>•</a:t>
            </a:r>
            <a:r>
              <a:rPr lang="zh-CN" altLang="en-US" b="1" dirty="0" smtClean="0">
                <a:latin typeface="华文仿宋" pitchFamily="2" charset="-122"/>
                <a:ea typeface="华文仿宋" pitchFamily="2" charset="-122"/>
              </a:rPr>
              <a:t>绿衣</a:t>
            </a:r>
          </a:p>
          <a:p>
            <a:endParaRPr lang="zh-CN" altLang="en-US" b="1" dirty="0" smtClean="0">
              <a:latin typeface="华文仿宋" pitchFamily="2" charset="-122"/>
              <a:ea typeface="华文仿宋" pitchFamily="2" charset="-122"/>
            </a:endParaRPr>
          </a:p>
          <a:p>
            <a:pPr algn="ctr"/>
            <a:r>
              <a:rPr lang="zh-CN" altLang="en-US" b="1" dirty="0" smtClean="0">
                <a:latin typeface="华文仿宋" pitchFamily="2" charset="-122"/>
                <a:ea typeface="华文仿宋" pitchFamily="2" charset="-122"/>
              </a:rPr>
              <a:t>绿兮衣兮，绿衣黄裹。心之忧矣，曷维其已！</a:t>
            </a:r>
          </a:p>
          <a:p>
            <a:pPr algn="ctr"/>
            <a:endParaRPr lang="zh-CN" altLang="en-US" b="1" dirty="0" smtClean="0">
              <a:latin typeface="华文仿宋" pitchFamily="2" charset="-122"/>
              <a:ea typeface="华文仿宋" pitchFamily="2" charset="-122"/>
            </a:endParaRPr>
          </a:p>
          <a:p>
            <a:pPr algn="ctr"/>
            <a:r>
              <a:rPr lang="zh-CN" altLang="en-US" b="1" dirty="0" smtClean="0">
                <a:latin typeface="华文仿宋" pitchFamily="2" charset="-122"/>
                <a:ea typeface="华文仿宋" pitchFamily="2" charset="-122"/>
              </a:rPr>
              <a:t>绿兮衣兮，绿衣黄裳 。心之忧矣，曷维其亡 ！</a:t>
            </a:r>
          </a:p>
          <a:p>
            <a:pPr algn="ctr"/>
            <a:endParaRPr lang="zh-CN" altLang="en-US" b="1" dirty="0" smtClean="0">
              <a:latin typeface="华文仿宋" pitchFamily="2" charset="-122"/>
              <a:ea typeface="华文仿宋" pitchFamily="2" charset="-122"/>
            </a:endParaRPr>
          </a:p>
          <a:p>
            <a:pPr algn="ctr"/>
            <a:r>
              <a:rPr lang="zh-CN" altLang="en-US" b="1" dirty="0" smtClean="0">
                <a:latin typeface="华文仿宋" pitchFamily="2" charset="-122"/>
                <a:ea typeface="华文仿宋" pitchFamily="2" charset="-122"/>
              </a:rPr>
              <a:t>绿兮丝兮，女所治兮。我思古人，俾无訧兮 ！</a:t>
            </a:r>
          </a:p>
          <a:p>
            <a:pPr algn="ctr"/>
            <a:endParaRPr lang="zh-CN" altLang="en-US" b="1" dirty="0" smtClean="0">
              <a:latin typeface="华文仿宋" pitchFamily="2" charset="-122"/>
              <a:ea typeface="华文仿宋" pitchFamily="2" charset="-122"/>
            </a:endParaRPr>
          </a:p>
          <a:p>
            <a:pPr algn="ctr"/>
            <a:r>
              <a:rPr lang="zh-CN" altLang="en-US" b="1" dirty="0" smtClean="0">
                <a:latin typeface="华文仿宋" pitchFamily="2" charset="-122"/>
                <a:ea typeface="华文仿宋" pitchFamily="2" charset="-122"/>
              </a:rPr>
              <a:t>絺兮绤兮 ，凄其以风。我思古人，实获我心！</a:t>
            </a:r>
          </a:p>
          <a:p>
            <a:pPr algn="ctr"/>
            <a:endParaRPr lang="zh-CN" altLang="en-US" sz="2800" dirty="0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</a:t>
            </a:r>
            <a:r>
              <a:rPr lang="zh-CN" altLang="en-US" dirty="0" smtClean="0"/>
              <a:t>、中国</a:t>
            </a:r>
            <a:r>
              <a:rPr lang="zh-CN" altLang="en-US" dirty="0" smtClean="0"/>
              <a:t>古代诗词文化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一、中国古代诗词文化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60018" y="914568"/>
            <a:ext cx="10715209" cy="4926833"/>
          </a:xfrm>
        </p:spPr>
        <p:txBody>
          <a:bodyPr>
            <a:normAutofit/>
          </a:bodyPr>
          <a:lstStyle/>
          <a:p>
            <a:pPr algn="ctr"/>
            <a:endParaRPr lang="en-US" altLang="zh-CN" sz="4800" dirty="0" smtClean="0">
              <a:latin typeface="华文行楷" pitchFamily="2" charset="-122"/>
              <a:ea typeface="华文行楷" pitchFamily="2" charset="-122"/>
            </a:endParaRPr>
          </a:p>
          <a:p>
            <a:pPr algn="ctr"/>
            <a:r>
              <a:rPr lang="zh-CN" altLang="en-US" sz="4800" dirty="0" smtClean="0">
                <a:latin typeface="华文行楷" pitchFamily="2" charset="-122"/>
                <a:ea typeface="华文行楷" pitchFamily="2" charset="-122"/>
              </a:rPr>
              <a:t>长裾</a:t>
            </a:r>
            <a:r>
              <a:rPr lang="zh-CN" altLang="en-US" sz="4800" dirty="0" smtClean="0">
                <a:latin typeface="华文行楷" pitchFamily="2" charset="-122"/>
                <a:ea typeface="华文行楷" pitchFamily="2" charset="-122"/>
              </a:rPr>
              <a:t>连理带，广袖合欢襦</a:t>
            </a:r>
            <a:r>
              <a:rPr lang="zh-CN" altLang="en-US" sz="4800" dirty="0" smtClean="0">
                <a:latin typeface="华文行楷" pitchFamily="2" charset="-122"/>
                <a:ea typeface="华文行楷" pitchFamily="2" charset="-122"/>
              </a:rPr>
              <a:t>。</a:t>
            </a:r>
            <a:endParaRPr lang="en-US" altLang="zh-CN" sz="4800" dirty="0" smtClean="0">
              <a:latin typeface="华文行楷" pitchFamily="2" charset="-122"/>
              <a:ea typeface="华文行楷" pitchFamily="2" charset="-122"/>
            </a:endParaRPr>
          </a:p>
          <a:p>
            <a:pPr algn="ctr"/>
            <a:endParaRPr lang="en-US" altLang="zh-CN" sz="4800" dirty="0" smtClean="0">
              <a:latin typeface="华文行楷" pitchFamily="2" charset="-122"/>
              <a:ea typeface="华文行楷" pitchFamily="2" charset="-122"/>
            </a:endParaRPr>
          </a:p>
          <a:p>
            <a:pPr algn="ctr"/>
            <a:r>
              <a:rPr lang="en-US" altLang="zh-CN" sz="4800" dirty="0" smtClean="0">
                <a:latin typeface="华文行楷" pitchFamily="2" charset="-122"/>
                <a:ea typeface="华文行楷" pitchFamily="2" charset="-122"/>
              </a:rPr>
              <a:t> </a:t>
            </a:r>
            <a:r>
              <a:rPr lang="en-US" altLang="zh-CN" sz="4800" dirty="0" smtClean="0">
                <a:latin typeface="华文行楷" pitchFamily="2" charset="-122"/>
                <a:ea typeface="华文行楷" pitchFamily="2" charset="-122"/>
              </a:rPr>
              <a:t>                                        ---</a:t>
            </a:r>
            <a:r>
              <a:rPr lang="zh-CN" altLang="en-US" sz="4800" dirty="0" smtClean="0">
                <a:latin typeface="华文行楷" pitchFamily="2" charset="-122"/>
                <a:ea typeface="华文行楷" pitchFamily="2" charset="-122"/>
              </a:rPr>
              <a:t>羽</a:t>
            </a:r>
            <a:r>
              <a:rPr lang="zh-CN" altLang="en-US" sz="4800" dirty="0" smtClean="0">
                <a:latin typeface="华文行楷" pitchFamily="2" charset="-122"/>
                <a:ea typeface="华文行楷" pitchFamily="2" charset="-122"/>
              </a:rPr>
              <a:t>林郎</a:t>
            </a:r>
          </a:p>
          <a:p>
            <a:endParaRPr lang="zh-CN" altLang="en-US" sz="4800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5485" y="1022914"/>
            <a:ext cx="11177788" cy="4050000"/>
          </a:xfrm>
        </p:spPr>
        <p:txBody>
          <a:bodyPr>
            <a:normAutofit/>
          </a:bodyPr>
          <a:lstStyle/>
          <a:p>
            <a:pPr algn="ctr"/>
            <a:r>
              <a:rPr lang="zh-CN" altLang="en-US" sz="2800" b="1" dirty="0" smtClean="0">
                <a:latin typeface="华文仿宋" pitchFamily="2" charset="-122"/>
                <a:ea typeface="华文仿宋" pitchFamily="2" charset="-122"/>
              </a:rPr>
              <a:t>缭绫－念女工之劳也</a:t>
            </a:r>
            <a:endParaRPr lang="en-US" altLang="zh-CN" sz="2800" b="1" dirty="0" smtClean="0">
              <a:latin typeface="华文仿宋" pitchFamily="2" charset="-122"/>
              <a:ea typeface="华文仿宋" pitchFamily="2" charset="-122"/>
            </a:endParaRPr>
          </a:p>
          <a:p>
            <a:pPr algn="ctr"/>
            <a:endParaRPr lang="zh-CN" altLang="en-US" sz="2800" b="1" dirty="0" smtClean="0">
              <a:latin typeface="华文仿宋" pitchFamily="2" charset="-122"/>
              <a:ea typeface="华文仿宋" pitchFamily="2" charset="-122"/>
            </a:endParaRPr>
          </a:p>
          <a:p>
            <a:pPr algn="ctr"/>
            <a:r>
              <a:rPr lang="zh-CN" altLang="en-US" sz="2800" b="1" dirty="0" smtClean="0">
                <a:latin typeface="华文仿宋" pitchFamily="2" charset="-122"/>
                <a:ea typeface="华文仿宋" pitchFamily="2" charset="-122"/>
              </a:rPr>
              <a:t>天上取样人间织，织为云外秋雁行，染作江南春水色。</a:t>
            </a:r>
          </a:p>
          <a:p>
            <a:pPr algn="ctr"/>
            <a:endParaRPr lang="en-US" altLang="zh-CN" sz="2800" b="1" dirty="0" smtClean="0">
              <a:latin typeface="华文仿宋" pitchFamily="2" charset="-122"/>
              <a:ea typeface="华文仿宋" pitchFamily="2" charset="-122"/>
            </a:endParaRPr>
          </a:p>
          <a:p>
            <a:pPr algn="ctr"/>
            <a:r>
              <a:rPr lang="zh-CN" altLang="en-US" sz="2800" b="1" dirty="0" smtClean="0">
                <a:latin typeface="华文仿宋" pitchFamily="2" charset="-122"/>
                <a:ea typeface="华文仿宋" pitchFamily="2" charset="-122"/>
              </a:rPr>
              <a:t>广裁衫袖长制裙，金斗熨波刀翦纹，异彩奇文相隐映。</a:t>
            </a:r>
            <a:endParaRPr lang="zh-CN" altLang="en-US" sz="2800" b="1" dirty="0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</a:t>
            </a:r>
            <a:r>
              <a:rPr lang="zh-CN" altLang="en-US" dirty="0" smtClean="0"/>
              <a:t>、中国</a:t>
            </a:r>
            <a:r>
              <a:rPr lang="zh-CN" altLang="en-US" dirty="0" smtClean="0"/>
              <a:t>古代诗词文化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一、中国古代诗词文化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3199" y="903642"/>
            <a:ext cx="9940660" cy="5443370"/>
          </a:xfrm>
        </p:spPr>
        <p:txBody>
          <a:bodyPr>
            <a:normAutofit/>
          </a:bodyPr>
          <a:lstStyle/>
          <a:p>
            <a:pPr algn="l"/>
            <a:endParaRPr lang="zh-CN" altLang="en-US" dirty="0" smtClean="0"/>
          </a:p>
          <a:p>
            <a:pPr algn="ctr"/>
            <a:r>
              <a:rPr lang="zh-CN" altLang="en-US" sz="4800" dirty="0" smtClean="0">
                <a:latin typeface="华文行楷" pitchFamily="2" charset="-122"/>
                <a:ea typeface="华文行楷" pitchFamily="2" charset="-122"/>
              </a:rPr>
              <a:t>仙袂乍飘兮，闻麝兰之馥郁；</a:t>
            </a:r>
            <a:br>
              <a:rPr lang="zh-CN" altLang="en-US" sz="4800" dirty="0" smtClean="0">
                <a:latin typeface="华文行楷" pitchFamily="2" charset="-122"/>
                <a:ea typeface="华文行楷" pitchFamily="2" charset="-122"/>
              </a:rPr>
            </a:br>
            <a:r>
              <a:rPr lang="zh-CN" altLang="en-US" sz="4800" dirty="0" smtClean="0">
                <a:latin typeface="华文行楷" pitchFamily="2" charset="-122"/>
                <a:ea typeface="华文行楷" pitchFamily="2" charset="-122"/>
              </a:rPr>
              <a:t>荷衣欲动兮，听环佩之</a:t>
            </a:r>
            <a:r>
              <a:rPr lang="zh-CN" altLang="en-US" sz="4800" dirty="0" smtClean="0">
                <a:latin typeface="华文行楷" pitchFamily="2" charset="-122"/>
                <a:ea typeface="华文行楷" pitchFamily="2" charset="-122"/>
              </a:rPr>
              <a:t>铿锵。</a:t>
            </a:r>
            <a:endParaRPr lang="en-US" altLang="zh-CN" sz="4800" dirty="0" smtClean="0">
              <a:latin typeface="华文行楷" pitchFamily="2" charset="-122"/>
              <a:ea typeface="华文行楷" pitchFamily="2" charset="-122"/>
            </a:endParaRPr>
          </a:p>
          <a:p>
            <a:pPr algn="ctr"/>
            <a:endParaRPr lang="en-US" altLang="zh-CN" sz="4400" dirty="0" smtClean="0">
              <a:latin typeface="华文行楷" pitchFamily="2" charset="-122"/>
              <a:ea typeface="华文行楷" pitchFamily="2" charset="-122"/>
            </a:endParaRPr>
          </a:p>
          <a:p>
            <a:pPr algn="ctr"/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                                      </a:t>
            </a:r>
            <a:r>
              <a:rPr lang="en-US" altLang="zh-CN" sz="4400" dirty="0" smtClean="0">
                <a:latin typeface="华文行楷" pitchFamily="2" charset="-122"/>
                <a:ea typeface="华文行楷" pitchFamily="2" charset="-122"/>
              </a:rPr>
              <a:t>---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警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幻仙子赋</a:t>
            </a:r>
          </a:p>
          <a:p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4800" dirty="0" smtClean="0">
                <a:latin typeface="华文行楷" pitchFamily="2" charset="-122"/>
                <a:ea typeface="华文行楷" pitchFamily="2" charset="-122"/>
              </a:rPr>
              <a:t>转折</a:t>
            </a:r>
            <a:endParaRPr lang="zh-CN" altLang="en-US" sz="48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322136" y="1226541"/>
            <a:ext cx="10984151" cy="4050000"/>
          </a:xfrm>
        </p:spPr>
        <p:txBody>
          <a:bodyPr>
            <a:normAutofit/>
          </a:bodyPr>
          <a:lstStyle/>
          <a:p>
            <a:pPr algn="ctr"/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  蒹葭苍苍</a:t>
            </a:r>
            <a:r>
              <a:rPr lang="en-US" altLang="zh-CN" sz="4400" dirty="0" smtClean="0"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白露为霜。</a:t>
            </a:r>
            <a:endParaRPr lang="en-US" altLang="zh-CN" sz="4400" dirty="0" smtClean="0">
              <a:latin typeface="华文行楷" pitchFamily="2" charset="-122"/>
              <a:ea typeface="华文行楷" pitchFamily="2" charset="-122"/>
            </a:endParaRPr>
          </a:p>
          <a:p>
            <a:pPr algn="ctr"/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广袖飘飘</a:t>
            </a:r>
            <a:r>
              <a:rPr lang="en-US" altLang="zh-CN" sz="4400" dirty="0" smtClean="0"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今在何方</a:t>
            </a:r>
            <a:r>
              <a:rPr lang="en-US" altLang="zh-CN" sz="4400" dirty="0" smtClean="0">
                <a:latin typeface="华文行楷" pitchFamily="2" charset="-122"/>
                <a:ea typeface="华文行楷" pitchFamily="2" charset="-122"/>
              </a:rPr>
              <a:t>?</a:t>
            </a:r>
          </a:p>
          <a:p>
            <a:pPr algn="ctr"/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 几度沧桑</a:t>
            </a:r>
            <a:r>
              <a:rPr lang="en-US" altLang="zh-CN" sz="4400" dirty="0" smtClean="0"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几度彷徨。</a:t>
            </a:r>
            <a:endParaRPr lang="en-US" altLang="zh-CN" sz="4400" dirty="0" smtClean="0">
              <a:latin typeface="华文行楷" pitchFamily="2" charset="-122"/>
              <a:ea typeface="华文行楷" pitchFamily="2" charset="-122"/>
            </a:endParaRPr>
          </a:p>
          <a:p>
            <a:pPr algn="ctr"/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 衣裾缈缈</a:t>
            </a:r>
            <a:r>
              <a:rPr lang="en-US" altLang="zh-CN" sz="4400" dirty="0" smtClean="0"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终成绝响！</a:t>
            </a:r>
            <a:endParaRPr lang="zh-CN" altLang="en-US" sz="4400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basetag"/>
  <p:tag name="KSO_WM_TEMPLATE_INDEX" val="2016364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basetag"/>
  <p:tag name="KSO_WM_TEMPLATE_INDEX" val="2016364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47"/>
  <p:tag name="KSO_WM_TAG_VERSION" val="1.0"/>
  <p:tag name="KSO_WM_TEMPLATE_THUMBS_INDEX" val="1、4、6、7、8、11、13、16、20、22、27、29、34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47"/>
  <p:tag name="KSO_WM_TAG_VERSION" val="1.0"/>
  <p:tag name="KSO_WM_SLIDE_ID" val="basetag20163647_6"/>
  <p:tag name="KSO_WM_SLIDE_INDEX" val="6"/>
  <p:tag name="KSO_WM_SLIDE_ITEM_CNT" val="0"/>
  <p:tag name="KSO_WM_SLIDE_TYPE" val="contents"/>
  <p:tag name="KSO_WM_BEAUTIFY_FLAG" val="#wm#"/>
</p:tagLst>
</file>

<file path=ppt/theme/theme1.xml><?xml version="1.0" encoding="utf-8"?>
<a:theme xmlns:a="http://schemas.openxmlformats.org/drawingml/2006/main" name="1_Office 主题">
  <a:themeElements>
    <a:clrScheme name="自定义 10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62626"/>
      </a:accent1>
      <a:accent2>
        <a:srgbClr val="FFBF2B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9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459</Words>
  <Application>WPS 演示</Application>
  <PresentationFormat>自定义</PresentationFormat>
  <Paragraphs>65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1_Office 主题</vt:lpstr>
      <vt:lpstr>2_Office 主题</vt:lpstr>
      <vt:lpstr>幻灯片 1</vt:lpstr>
      <vt:lpstr> 华夏汉服 </vt:lpstr>
      <vt:lpstr>一、中国古代诗词文化</vt:lpstr>
      <vt:lpstr>一、中国古代诗词文化</vt:lpstr>
      <vt:lpstr>一、中国古代诗词文化</vt:lpstr>
      <vt:lpstr>一、中国古代诗词文化</vt:lpstr>
      <vt:lpstr>一、中国古代诗词文化</vt:lpstr>
      <vt:lpstr>一、中国古代诗词文化</vt:lpstr>
      <vt:lpstr>转折</vt:lpstr>
      <vt:lpstr>二、重温经典</vt:lpstr>
      <vt:lpstr>二、重温经典—中国诗词大会</vt:lpstr>
      <vt:lpstr>幻灯片 12</vt:lpstr>
      <vt:lpstr>结语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张艳</dc:creator>
  <cp:lastModifiedBy>a</cp:lastModifiedBy>
  <cp:revision>36</cp:revision>
  <dcterms:created xsi:type="dcterms:W3CDTF">2017-03-12T05:16:00Z</dcterms:created>
  <dcterms:modified xsi:type="dcterms:W3CDTF">2017-04-24T09:37:43Z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2052-10.1.0.6207</vt:lpwstr>
  </property>
</Properties>
</file>