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0" r:id="rId7"/>
    <p:sldId id="266" r:id="rId8"/>
    <p:sldId id="267" r:id="rId9"/>
    <p:sldId id="268" r:id="rId10"/>
    <p:sldId id="269" r:id="rId11"/>
    <p:sldId id="262" r:id="rId12"/>
    <p:sldId id="270" r:id="rId13"/>
    <p:sldId id="271" r:id="rId14"/>
    <p:sldId id="263" r:id="rId15"/>
    <p:sldId id="282" r:id="rId16"/>
    <p:sldId id="287" r:id="rId17"/>
    <p:sldId id="264" r:id="rId18"/>
    <p:sldId id="261" r:id="rId19"/>
    <p:sldId id="265" r:id="rId20"/>
    <p:sldId id="259" r:id="rId21"/>
    <p:sldId id="272" r:id="rId22"/>
    <p:sldId id="274" r:id="rId23"/>
    <p:sldId id="281" r:id="rId24"/>
    <p:sldId id="286" r:id="rId25"/>
    <p:sldId id="273" r:id="rId26"/>
    <p:sldId id="275" r:id="rId27"/>
    <p:sldId id="276" r:id="rId28"/>
    <p:sldId id="283" r:id="rId29"/>
    <p:sldId id="288" r:id="rId30"/>
    <p:sldId id="277" r:id="rId31"/>
    <p:sldId id="280" r:id="rId32"/>
    <p:sldId id="279" r:id="rId33"/>
    <p:sldId id="284"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329" autoAdjust="0"/>
  </p:normalViewPr>
  <p:slideViewPr>
    <p:cSldViewPr snapToGrid="0">
      <p:cViewPr varScale="1">
        <p:scale>
          <a:sx n="74" d="100"/>
          <a:sy n="74" d="100"/>
        </p:scale>
        <p:origin x="567"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D4F993-5E4B-4A70-B3DA-F067A05EB66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03F5B2-C32B-4304-A643-020CFFC6A8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（自由发挥）大家好好听哈，中间我们还会有提问环节的，都是</a:t>
            </a:r>
            <a:r>
              <a:rPr lang="en-US" altLang="zh-CN" dirty="0"/>
              <a:t>PPT</a:t>
            </a:r>
            <a:r>
              <a:rPr lang="zh-CN" altLang="en-US" dirty="0"/>
              <a:t>里的内容哦</a:t>
            </a:r>
            <a:r>
              <a:rPr lang="en-US" altLang="zh-CN" dirty="0"/>
              <a:t>~</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汉服全称是“汉民族传统服饰”，又称汉衣冠、汉装、华服，是从黄帝即位到公元</a:t>
            </a:r>
            <a:r>
              <a:rPr lang="en-US" altLang="zh-CN" dirty="0"/>
              <a:t>17</a:t>
            </a:r>
            <a:r>
              <a:rPr lang="zh-CN" altLang="en-US" dirty="0"/>
              <a:t>世纪中叶（明末清初），在汉族的主要居住区，以“华夏－汉”文化为背景和主导思想，以华夏礼仪文化为中心，通过自然演化而形成的具有独特汉民族风貌性格，明显区别于其他民族的传统服装和配饰体系，是中国“衣冠上国”、“礼仪之邦”、“锦绣中华”、赛里斯国的体现，承载了汉族的染织绣等杰出工艺和美学，传承了</a:t>
            </a:r>
            <a:r>
              <a:rPr lang="en-US" altLang="zh-CN" dirty="0"/>
              <a:t>30</a:t>
            </a:r>
            <a:r>
              <a:rPr lang="zh-CN" altLang="en-US" dirty="0"/>
              <a:t>多项中国非物质文化遗产以及受保护的中国工艺美术。</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宋朝服饰大体上沿袭了隋唐旧制。但由于宋朝长年处于内忧外患交并之中，加上程朱理学等因素的影响，这一时期的服饰崇尚简朴、严谨、含蓄。唐朝的软脚幞头这时已经演变为了内衬木骨、外罩漆纱的幞头帽子。皇帝和达官显宦戴展脚幞头，公差、仆役等戴无脚幞头，儒生戴头巾。宋朝男子服装仍以圆领跑为主，官员除祭祀朝会以外都穿袍衫，并以不同的颜色区分等级。宋朝女子的发式以晚唐盛行的高髻为贵，簪插花朵已成风习。宋朝的女裙较唐代窄，而且有细褶；衫多为对襟，覆在裙外。</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元朝时期长衣统称为袍，其样式南北方差异不大，但材料贵贱精粗，却差距悬殊。汉族男性发式变化不多，但北方的汉族女性发式较前简化。明朝建立之初曾力图消除元朝蒙古族服制对汉服的影响，“悉命复衣冠如唐制”，但未能完全贯彻执行。至洪武二十六年才开始确定了许多服制。明朝时期棉布得到普及，普通百姓衣着材料有所改善。明代官员的主要首服沿用宋元幞头而稍有不同。普通百姓服装或长、或短、或衫、或裙，基本承袭了传统服饰样式，并且品种十分丰富。明朝时期，一般人所戴的帽，除了过去流传下来的，朱元璋又亲自制定了两种，颁行全国，士庶通用，即</a:t>
            </a:r>
            <a:r>
              <a:rPr lang="zh-CN" altLang="en-US" sz="1200" b="0" i="0" u="none" strike="noStrike" kern="1200" dirty="0">
                <a:solidFill>
                  <a:schemeClr val="tx1"/>
                </a:solidFill>
                <a:effectLst/>
                <a:latin typeface="+mn-lt"/>
                <a:ea typeface="+mn-ea"/>
                <a:cs typeface="+mn-cs"/>
              </a:rPr>
              <a:t>六合一统帽</a:t>
            </a:r>
            <a:r>
              <a:rPr lang="zh-CN" altLang="en-US" sz="1200" b="0" i="0" kern="1200" dirty="0">
                <a:solidFill>
                  <a:schemeClr val="tx1"/>
                </a:solidFill>
                <a:effectLst/>
                <a:latin typeface="+mn-lt"/>
                <a:ea typeface="+mn-ea"/>
                <a:cs typeface="+mn-cs"/>
              </a:rPr>
              <a:t>和</a:t>
            </a:r>
            <a:r>
              <a:rPr lang="zh-CN" altLang="en-US" sz="1200" b="0" i="0" u="none" strike="noStrike" kern="1200" dirty="0">
                <a:solidFill>
                  <a:schemeClr val="tx1"/>
                </a:solidFill>
                <a:effectLst/>
                <a:latin typeface="+mn-lt"/>
                <a:ea typeface="+mn-ea"/>
                <a:cs typeface="+mn-cs"/>
              </a:rPr>
              <a:t>四方平定巾。</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清朝统治者为了达到削弱汉人的民族认同感以便于维护满州的统治，实行“剃发易服”，服汉</a:t>
            </a:r>
            <a:r>
              <a:rPr lang="zh-CN" altLang="en-US" sz="1200" b="0" i="0" u="none" strike="noStrike" kern="1200" dirty="0">
                <a:solidFill>
                  <a:schemeClr val="tx1"/>
                </a:solidFill>
                <a:effectLst/>
                <a:latin typeface="+mn-lt"/>
                <a:ea typeface="+mn-ea"/>
                <a:cs typeface="+mn-cs"/>
              </a:rPr>
              <a:t>衣冠</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束发</a:t>
            </a:r>
            <a:r>
              <a:rPr lang="zh-CN" altLang="en-US" sz="1200" b="0" i="0" kern="1200" dirty="0">
                <a:solidFill>
                  <a:schemeClr val="tx1"/>
                </a:solidFill>
                <a:effectLst/>
                <a:latin typeface="+mn-lt"/>
                <a:ea typeface="+mn-ea"/>
                <a:cs typeface="+mn-cs"/>
              </a:rPr>
              <a:t>者治重罪。满族入关后，下令汉族剃发易服，“衣冠悉尊本朝制度”。此后清廷就多次就剃发易服颁发谕旨，与此配合的是强行更改汉人衣裳式样。由于穿汉人衣裳而被捕杀的人不计其数，江阴人民奋起抵制，坚持抗战三个月，城破，全民死战，男女老幼无一投降，嘉定民众也坚持了两个多月的斗争，受到清兵的残酷屠杀，演成了中国历史上空前残暴的惨剧。</a:t>
            </a:r>
            <a:endParaRPr lang="zh-CN" altLang="en-US"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汉族长期的抵制斗争使清政府也考虑做些让步，以稳定局势。于是提出所谓“十从十不从” 。这点有限的让步，终于保留了一些汉服中的特点，但总体而言汉服仍在清朝统治者武力血腥镇压与屠杀下逐渐消亡了。也致使了清朝两百多年的历史中，汉族男子服饰基本以满服为模式，旗袍、长衫、马褂都是以满族为主体的民族服饰的改良和发展，而非汉族传统的民族服饰。</a:t>
            </a:r>
            <a:endParaRPr lang="zh-CN" altLang="en-US" sz="1200" b="0" i="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那么问题来了，</a:t>
            </a:r>
            <a:r>
              <a:rPr lang="zh-CN" altLang="en-US" sz="1200" kern="1200" dirty="0">
                <a:solidFill>
                  <a:schemeClr val="tx1"/>
                </a:solidFill>
                <a:latin typeface="+mn-lt"/>
                <a:ea typeface="+mn-ea"/>
                <a:cs typeface="+mn-cs"/>
              </a:rPr>
              <a:t>剃发易服是我国哪个朝代的政策？？</a:t>
            </a:r>
            <a:endParaRPr lang="en-US" altLang="zh-CN"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答：清。</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汉服本身虽然清朝</a:t>
            </a:r>
            <a:r>
              <a:rPr lang="zh-CN" altLang="en-US" sz="1200" b="0" i="0" u="none" strike="noStrike" kern="1200" dirty="0">
                <a:solidFill>
                  <a:schemeClr val="tx1"/>
                </a:solidFill>
                <a:effectLst/>
                <a:latin typeface="+mn-lt"/>
                <a:ea typeface="+mn-ea"/>
                <a:cs typeface="+mn-cs"/>
              </a:rPr>
              <a:t>剃发易服</a:t>
            </a:r>
            <a:r>
              <a:rPr lang="zh-CN" altLang="en-US" sz="1200" b="0" i="0" kern="1200" dirty="0">
                <a:solidFill>
                  <a:schemeClr val="tx1"/>
                </a:solidFill>
                <a:effectLst/>
                <a:latin typeface="+mn-lt"/>
                <a:ea typeface="+mn-ea"/>
                <a:cs typeface="+mn-cs"/>
              </a:rPr>
              <a:t>等统治政策下消失了，但因为具有强大的生命力，其部分元素一直没有灭绝，直到现代汉族人信仰的</a:t>
            </a:r>
            <a:r>
              <a:rPr lang="zh-CN" altLang="en-US" sz="1200" b="0" i="0" u="none" strike="noStrike" kern="1200" dirty="0">
                <a:solidFill>
                  <a:schemeClr val="tx1"/>
                </a:solidFill>
                <a:effectLst/>
                <a:latin typeface="+mn-lt"/>
                <a:ea typeface="+mn-ea"/>
                <a:cs typeface="+mn-cs"/>
              </a:rPr>
              <a:t>道教</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佛教</a:t>
            </a:r>
            <a:r>
              <a:rPr lang="zh-CN" altLang="en-US" sz="1200" b="0" i="0" kern="1200" dirty="0">
                <a:solidFill>
                  <a:schemeClr val="tx1"/>
                </a:solidFill>
                <a:effectLst/>
                <a:latin typeface="+mn-lt"/>
                <a:ea typeface="+mn-ea"/>
                <a:cs typeface="+mn-cs"/>
              </a:rPr>
              <a:t>以及一些边远山民，还有国内许多</a:t>
            </a:r>
            <a:r>
              <a:rPr lang="zh-CN" altLang="en-US" sz="1200" b="0" i="0" u="none" strike="noStrike" kern="1200" dirty="0">
                <a:solidFill>
                  <a:schemeClr val="tx1"/>
                </a:solidFill>
                <a:effectLst/>
                <a:latin typeface="+mn-lt"/>
                <a:ea typeface="+mn-ea"/>
                <a:cs typeface="+mn-cs"/>
              </a:rPr>
              <a:t>少数民族</a:t>
            </a:r>
            <a:r>
              <a:rPr lang="zh-CN" altLang="en-US" sz="1200" b="0" i="0" kern="1200" dirty="0">
                <a:solidFill>
                  <a:schemeClr val="tx1"/>
                </a:solidFill>
                <a:effectLst/>
                <a:latin typeface="+mn-lt"/>
                <a:ea typeface="+mn-ea"/>
                <a:cs typeface="+mn-cs"/>
              </a:rPr>
              <a:t>都还保持着汉服的特征，现代社会的一些重要</a:t>
            </a:r>
            <a:r>
              <a:rPr lang="zh-CN" altLang="en-US" sz="1200" b="0" i="0" u="none" strike="noStrike" kern="1200" dirty="0">
                <a:solidFill>
                  <a:schemeClr val="tx1"/>
                </a:solidFill>
                <a:effectLst/>
                <a:latin typeface="+mn-lt"/>
                <a:ea typeface="+mn-ea"/>
                <a:cs typeface="+mn-cs"/>
              </a:rPr>
              <a:t>祭祀</a:t>
            </a:r>
            <a:r>
              <a:rPr lang="zh-CN" altLang="en-US" sz="1200" b="0" i="0" kern="1200" dirty="0">
                <a:solidFill>
                  <a:schemeClr val="tx1"/>
                </a:solidFill>
                <a:effectLst/>
                <a:latin typeface="+mn-lt"/>
                <a:ea typeface="+mn-ea"/>
                <a:cs typeface="+mn-cs"/>
              </a:rPr>
              <a:t>、纪念活动、</a:t>
            </a:r>
            <a:r>
              <a:rPr lang="zh-CN" altLang="en-US" sz="1200" b="0" i="0" u="none" strike="noStrike" kern="1200" dirty="0">
                <a:solidFill>
                  <a:schemeClr val="tx1"/>
                </a:solidFill>
                <a:effectLst/>
                <a:latin typeface="+mn-lt"/>
                <a:ea typeface="+mn-ea"/>
                <a:cs typeface="+mn-cs"/>
              </a:rPr>
              <a:t>民俗节日</a:t>
            </a:r>
            <a:r>
              <a:rPr lang="zh-CN" altLang="en-US" sz="1200" b="0" i="0" kern="1200" dirty="0">
                <a:solidFill>
                  <a:schemeClr val="tx1"/>
                </a:solidFill>
                <a:effectLst/>
                <a:latin typeface="+mn-lt"/>
                <a:ea typeface="+mn-ea"/>
                <a:cs typeface="+mn-cs"/>
              </a:rPr>
              <a:t>等仍能看到汉服的部分元素。</a:t>
            </a:r>
            <a:r>
              <a:rPr lang="en-US" altLang="zh-CN" sz="1200" b="0" i="0" kern="1200" dirty="0">
                <a:solidFill>
                  <a:schemeClr val="tx1"/>
                </a:solidFill>
                <a:effectLst/>
                <a:latin typeface="+mn-lt"/>
                <a:ea typeface="+mn-ea"/>
                <a:cs typeface="+mn-cs"/>
              </a:rPr>
              <a:t>21</a:t>
            </a:r>
            <a:r>
              <a:rPr lang="zh-CN" altLang="en-US" sz="1200" b="0" i="0" kern="1200" dirty="0">
                <a:solidFill>
                  <a:schemeClr val="tx1"/>
                </a:solidFill>
                <a:effectLst/>
                <a:latin typeface="+mn-lt"/>
                <a:ea typeface="+mn-ea"/>
                <a:cs typeface="+mn-cs"/>
              </a:rPr>
              <a:t>世纪初，随着中国国力的发展，人们开始审视自己传统文化中的优秀部分。一些人通过考据汉服并取其精华去其糟粕，复原了汉族传统服饰，同时通过恢复传统节日，恢复传统礼仪，祭祀先贤，推广传统学说，宣传传统乐器等重新宣导恢复传统汉服并身着汉服进行推广，并称之为</a:t>
            </a:r>
            <a:r>
              <a:rPr lang="zh-CN" altLang="en-US" sz="1200" b="0" i="0" u="none" strike="noStrike" kern="1200" dirty="0">
                <a:solidFill>
                  <a:schemeClr val="tx1"/>
                </a:solidFill>
                <a:effectLst/>
                <a:latin typeface="+mn-lt"/>
                <a:ea typeface="+mn-ea"/>
                <a:cs typeface="+mn-cs"/>
              </a:rPr>
              <a:t>汉服运动</a:t>
            </a:r>
            <a:r>
              <a:rPr lang="zh-CN" altLang="en-US" sz="1200" b="0" i="0" kern="1200" dirty="0">
                <a:solidFill>
                  <a:schemeClr val="tx1"/>
                </a:solidFill>
                <a:effectLst/>
                <a:latin typeface="+mn-lt"/>
                <a:ea typeface="+mn-ea"/>
                <a:cs typeface="+mn-cs"/>
              </a:rPr>
              <a:t>。</a:t>
            </a:r>
            <a:endParaRPr lang="zh-CN" altLang="en-US" sz="1200" b="0" i="0" kern="1200" dirty="0">
              <a:solidFill>
                <a:schemeClr val="tx1"/>
              </a:solidFill>
              <a:effectLst/>
              <a:latin typeface="+mn-lt"/>
              <a:ea typeface="+mn-ea"/>
              <a:cs typeface="+mn-cs"/>
            </a:endParaRPr>
          </a:p>
          <a:p>
            <a:br>
              <a:rPr lang="zh-CN" altLang="en-US" sz="1200" b="0" i="0" kern="1200" dirty="0">
                <a:solidFill>
                  <a:schemeClr val="tx1"/>
                </a:solidFill>
                <a:effectLst/>
                <a:latin typeface="+mn-lt"/>
                <a:ea typeface="+mn-ea"/>
                <a:cs typeface="+mn-cs"/>
              </a:rPr>
            </a:br>
            <a:endParaRPr lang="zh-CN" altLang="en-US" b="1"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那汉服的结构是什么样的呢？</a:t>
            </a:r>
            <a:endParaRPr lang="en-US" altLang="zh-CN" dirty="0"/>
          </a:p>
          <a:p>
            <a:r>
              <a:rPr lang="zh-CN" altLang="en-US" dirty="0"/>
              <a:t>请欣赏一段视频</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汉服包括衣裳、</a:t>
            </a:r>
            <a:r>
              <a:rPr lang="zh-CN" altLang="en-US" sz="1200" b="0" i="0" u="none" strike="noStrike" kern="1200" dirty="0">
                <a:solidFill>
                  <a:schemeClr val="tx1"/>
                </a:solidFill>
                <a:effectLst/>
                <a:latin typeface="+mn-lt"/>
                <a:ea typeface="+mn-ea"/>
                <a:cs typeface="+mn-cs"/>
              </a:rPr>
              <a:t>首服</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发式</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面饰</a:t>
            </a:r>
            <a:r>
              <a:rPr lang="zh-CN" altLang="en-US" sz="1200" b="0" i="0" kern="1200" dirty="0">
                <a:solidFill>
                  <a:schemeClr val="tx1"/>
                </a:solidFill>
                <a:effectLst/>
                <a:latin typeface="+mn-lt"/>
                <a:ea typeface="+mn-ea"/>
                <a:cs typeface="+mn-cs"/>
              </a:rPr>
              <a:t>、鞋履、配饰等共同组合的整体衣冠系统，浓缩了</a:t>
            </a:r>
            <a:r>
              <a:rPr lang="zh-CN" altLang="en-US" sz="1200" b="0" i="0" u="none" strike="noStrike" kern="1200" dirty="0">
                <a:solidFill>
                  <a:schemeClr val="tx1"/>
                </a:solidFill>
                <a:effectLst/>
                <a:latin typeface="+mn-lt"/>
                <a:ea typeface="+mn-ea"/>
                <a:cs typeface="+mn-cs"/>
              </a:rPr>
              <a:t>华夏文化</a:t>
            </a:r>
            <a:r>
              <a:rPr lang="zh-CN" altLang="en-US" sz="1200" b="0" i="0" kern="1200" dirty="0">
                <a:solidFill>
                  <a:schemeClr val="tx1"/>
                </a:solidFill>
                <a:effectLst/>
                <a:latin typeface="+mn-lt"/>
                <a:ea typeface="+mn-ea"/>
                <a:cs typeface="+mn-cs"/>
              </a:rPr>
              <a:t>的</a:t>
            </a:r>
            <a:r>
              <a:rPr lang="zh-CN" altLang="en-US" sz="1200" b="0" i="0" u="none" strike="noStrike" kern="1200" dirty="0">
                <a:solidFill>
                  <a:schemeClr val="tx1"/>
                </a:solidFill>
                <a:effectLst/>
                <a:latin typeface="+mn-lt"/>
                <a:ea typeface="+mn-ea"/>
                <a:cs typeface="+mn-cs"/>
              </a:rPr>
              <a:t>纺织</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蜡染</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夹缬</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锦绣</a:t>
            </a:r>
            <a:r>
              <a:rPr lang="zh-CN" altLang="en-US" sz="1200" b="0" i="0" kern="1200" dirty="0">
                <a:solidFill>
                  <a:schemeClr val="tx1"/>
                </a:solidFill>
                <a:effectLst/>
                <a:latin typeface="+mn-lt"/>
                <a:ea typeface="+mn-ea"/>
                <a:cs typeface="+mn-cs"/>
              </a:rPr>
              <a:t>等杰出工艺和美学，传承了</a:t>
            </a:r>
            <a:r>
              <a:rPr lang="en-US" altLang="zh-CN" sz="1200" b="0" i="0" kern="1200" dirty="0">
                <a:solidFill>
                  <a:schemeClr val="tx1"/>
                </a:solidFill>
                <a:effectLst/>
                <a:latin typeface="+mn-lt"/>
                <a:ea typeface="+mn-ea"/>
                <a:cs typeface="+mn-cs"/>
              </a:rPr>
              <a:t>30</a:t>
            </a:r>
            <a:r>
              <a:rPr lang="zh-CN" altLang="en-US" sz="1200" b="0" i="0" kern="1200" dirty="0">
                <a:solidFill>
                  <a:schemeClr val="tx1"/>
                </a:solidFill>
                <a:effectLst/>
                <a:latin typeface="+mn-lt"/>
                <a:ea typeface="+mn-ea"/>
                <a:cs typeface="+mn-cs"/>
              </a:rPr>
              <a:t>多项</a:t>
            </a:r>
            <a:r>
              <a:rPr lang="zh-CN" altLang="en-US" sz="1200" b="0" i="0" u="none" strike="noStrike" kern="1200" dirty="0">
                <a:solidFill>
                  <a:schemeClr val="tx1"/>
                </a:solidFill>
                <a:effectLst/>
                <a:latin typeface="+mn-lt"/>
                <a:ea typeface="+mn-ea"/>
                <a:cs typeface="+mn-cs"/>
              </a:rPr>
              <a:t>中国非物质文化遗产</a:t>
            </a:r>
            <a:r>
              <a:rPr lang="zh-CN" altLang="en-US" sz="1200" b="0" i="0" kern="1200" dirty="0">
                <a:solidFill>
                  <a:schemeClr val="tx1"/>
                </a:solidFill>
                <a:effectLst/>
                <a:latin typeface="+mn-lt"/>
                <a:ea typeface="+mn-ea"/>
                <a:cs typeface="+mn-cs"/>
              </a:rPr>
              <a:t>，体现了</a:t>
            </a:r>
            <a:r>
              <a:rPr lang="zh-CN" altLang="en-US" sz="1200" b="0" i="0" u="none" strike="noStrike" kern="1200" dirty="0">
                <a:solidFill>
                  <a:schemeClr val="tx1"/>
                </a:solidFill>
                <a:effectLst/>
                <a:latin typeface="+mn-lt"/>
                <a:ea typeface="+mn-ea"/>
                <a:cs typeface="+mn-cs"/>
              </a:rPr>
              <a:t>锦绣中华</a:t>
            </a:r>
            <a:r>
              <a:rPr lang="zh-CN" altLang="en-US" sz="1200" b="0" i="0" kern="1200" dirty="0">
                <a:solidFill>
                  <a:schemeClr val="tx1"/>
                </a:solidFill>
                <a:effectLst/>
                <a:latin typeface="+mn-lt"/>
                <a:ea typeface="+mn-ea"/>
                <a:cs typeface="+mn-cs"/>
              </a:rPr>
              <a:t>、衣冠上国、</a:t>
            </a:r>
            <a:r>
              <a:rPr lang="zh-CN" altLang="en-US" sz="1200" b="0" i="0" u="none" strike="noStrike" kern="1200" dirty="0">
                <a:solidFill>
                  <a:schemeClr val="tx1"/>
                </a:solidFill>
                <a:effectLst/>
                <a:latin typeface="+mn-lt"/>
                <a:ea typeface="+mn-ea"/>
                <a:cs typeface="+mn-cs"/>
              </a:rPr>
              <a:t>礼仪之邦</a:t>
            </a:r>
            <a:r>
              <a:rPr lang="zh-CN" altLang="en-US" sz="1200" b="0" i="0" kern="1200" dirty="0">
                <a:solidFill>
                  <a:schemeClr val="tx1"/>
                </a:solidFill>
                <a:effectLst/>
                <a:latin typeface="+mn-lt"/>
                <a:ea typeface="+mn-ea"/>
                <a:cs typeface="+mn-cs"/>
              </a:rPr>
              <a:t>的美誉。</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首先，请欣赏</a:t>
            </a:r>
            <a:r>
              <a:rPr lang="en-US" altLang="zh-CN" dirty="0"/>
              <a:t>9</a:t>
            </a:r>
            <a:r>
              <a:rPr lang="zh-CN" altLang="en-US" dirty="0"/>
              <a:t>班带来的汉服展示，有请我们的两位模特。</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汉服布料自黄帝以来主要有</a:t>
            </a:r>
            <a:r>
              <a:rPr lang="zh-CN" altLang="en-US" sz="1200" b="0" i="0" u="none" strike="noStrike" kern="1200" dirty="0">
                <a:solidFill>
                  <a:schemeClr val="tx1"/>
                </a:solidFill>
                <a:effectLst/>
                <a:latin typeface="+mn-lt"/>
                <a:ea typeface="+mn-ea"/>
                <a:cs typeface="+mn-cs"/>
              </a:rPr>
              <a:t>苎麻</a:t>
            </a:r>
            <a:r>
              <a:rPr lang="zh-CN" altLang="en-US" sz="1200" b="0" i="0" kern="1200" dirty="0">
                <a:solidFill>
                  <a:schemeClr val="tx1"/>
                </a:solidFill>
                <a:effectLst/>
                <a:latin typeface="+mn-lt"/>
                <a:ea typeface="+mn-ea"/>
                <a:cs typeface="+mn-cs"/>
              </a:rPr>
              <a:t>和</a:t>
            </a:r>
            <a:r>
              <a:rPr lang="zh-CN" altLang="en-US" sz="1200" b="0" i="0" u="none" strike="noStrike" kern="1200" dirty="0">
                <a:solidFill>
                  <a:schemeClr val="tx1"/>
                </a:solidFill>
                <a:effectLst/>
                <a:latin typeface="+mn-lt"/>
                <a:ea typeface="+mn-ea"/>
                <a:cs typeface="+mn-cs"/>
              </a:rPr>
              <a:t>蚕丝</a:t>
            </a:r>
            <a:r>
              <a:rPr lang="zh-CN" altLang="en-US" sz="1200" b="0" i="0" kern="1200" dirty="0">
                <a:solidFill>
                  <a:schemeClr val="tx1"/>
                </a:solidFill>
                <a:effectLst/>
                <a:latin typeface="+mn-lt"/>
                <a:ea typeface="+mn-ea"/>
                <a:cs typeface="+mn-cs"/>
              </a:rPr>
              <a:t>两种，总称为</a:t>
            </a:r>
            <a:r>
              <a:rPr lang="zh-CN" altLang="en-US" sz="1200" b="0" i="0" u="none" strike="noStrike" kern="1200" dirty="0">
                <a:solidFill>
                  <a:schemeClr val="tx1"/>
                </a:solidFill>
                <a:effectLst/>
                <a:latin typeface="+mn-lt"/>
                <a:ea typeface="+mn-ea"/>
                <a:cs typeface="+mn-cs"/>
              </a:rPr>
              <a:t>布帛</a:t>
            </a:r>
            <a:r>
              <a:rPr lang="zh-CN" altLang="en-US" sz="1200" b="0" i="0" kern="1200" dirty="0">
                <a:solidFill>
                  <a:schemeClr val="tx1"/>
                </a:solidFill>
                <a:effectLst/>
                <a:latin typeface="+mn-lt"/>
                <a:ea typeface="+mn-ea"/>
                <a:cs typeface="+mn-cs"/>
              </a:rPr>
              <a:t>，分别由</a:t>
            </a:r>
            <a:r>
              <a:rPr lang="zh-CN" altLang="en-US" sz="1200" b="0" i="0" u="none" strike="noStrike" kern="1200" dirty="0">
                <a:solidFill>
                  <a:schemeClr val="tx1"/>
                </a:solidFill>
                <a:effectLst/>
                <a:latin typeface="+mn-lt"/>
                <a:ea typeface="+mn-ea"/>
                <a:cs typeface="+mn-cs"/>
              </a:rPr>
              <a:t>典枲</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典丝</a:t>
            </a:r>
            <a:r>
              <a:rPr lang="zh-CN" altLang="en-US" sz="1200" b="0" i="0" kern="1200" dirty="0">
                <a:solidFill>
                  <a:schemeClr val="tx1"/>
                </a:solidFill>
                <a:effectLst/>
                <a:latin typeface="+mn-lt"/>
                <a:ea typeface="+mn-ea"/>
                <a:cs typeface="+mn-cs"/>
              </a:rPr>
              <a:t>执掌，另设掌</a:t>
            </a:r>
            <a:r>
              <a:rPr lang="zh-CN" altLang="en-US" sz="1200" b="0" i="0" u="none" strike="noStrike" kern="1200" dirty="0">
                <a:solidFill>
                  <a:schemeClr val="tx1"/>
                </a:solidFill>
                <a:effectLst/>
                <a:latin typeface="+mn-lt"/>
                <a:ea typeface="+mn-ea"/>
                <a:cs typeface="+mn-cs"/>
              </a:rPr>
              <a:t>葛</a:t>
            </a:r>
            <a:r>
              <a:rPr lang="zh-CN" altLang="en-US" sz="1200" b="0" i="0" kern="1200" dirty="0">
                <a:solidFill>
                  <a:schemeClr val="tx1"/>
                </a:solidFill>
                <a:effectLst/>
                <a:latin typeface="+mn-lt"/>
                <a:ea typeface="+mn-ea"/>
                <a:cs typeface="+mn-cs"/>
              </a:rPr>
              <a:t>征收做</a:t>
            </a:r>
            <a:r>
              <a:rPr lang="zh-CN" altLang="en-US" sz="1200" b="0" i="0" u="none" strike="noStrike" kern="1200" dirty="0">
                <a:solidFill>
                  <a:schemeClr val="tx1"/>
                </a:solidFill>
                <a:effectLst/>
                <a:latin typeface="+mn-lt"/>
                <a:ea typeface="+mn-ea"/>
                <a:cs typeface="+mn-cs"/>
              </a:rPr>
              <a:t>葛布</a:t>
            </a:r>
            <a:r>
              <a:rPr lang="zh-CN" altLang="en-US" sz="1200" b="0" i="0" kern="1200" dirty="0">
                <a:solidFill>
                  <a:schemeClr val="tx1"/>
                </a:solidFill>
                <a:effectLst/>
                <a:latin typeface="+mn-lt"/>
                <a:ea typeface="+mn-ea"/>
                <a:cs typeface="+mn-cs"/>
              </a:rPr>
              <a:t>的苎麻。葛布又称为</a:t>
            </a:r>
            <a:r>
              <a:rPr lang="zh-CN" altLang="en-US" sz="1200" b="0" i="0" u="none" strike="noStrike" kern="1200" dirty="0">
                <a:solidFill>
                  <a:schemeClr val="tx1"/>
                </a:solidFill>
                <a:effectLst/>
                <a:latin typeface="+mn-lt"/>
                <a:ea typeface="+mn-ea"/>
                <a:cs typeface="+mn-cs"/>
              </a:rPr>
              <a:t>夏布</a:t>
            </a:r>
            <a:r>
              <a:rPr lang="zh-CN" altLang="en-US" sz="1200" b="0" i="0" kern="1200" dirty="0">
                <a:solidFill>
                  <a:schemeClr val="tx1"/>
                </a:solidFill>
                <a:effectLst/>
                <a:latin typeface="+mn-lt"/>
                <a:ea typeface="+mn-ea"/>
                <a:cs typeface="+mn-cs"/>
              </a:rPr>
              <a:t>，是丧服、祭服以及深衣的布料 。夏布中的细密者称为紵丝。夏季服葛麻纱罗、冬季以丝绵充</a:t>
            </a:r>
            <a:r>
              <a:rPr lang="zh-CN" altLang="en-US" sz="1200" b="0" i="0" u="none" strike="noStrike" kern="1200" dirty="0">
                <a:solidFill>
                  <a:schemeClr val="tx1"/>
                </a:solidFill>
                <a:effectLst/>
                <a:latin typeface="+mn-lt"/>
                <a:ea typeface="+mn-ea"/>
                <a:cs typeface="+mn-cs"/>
              </a:rPr>
              <a:t>絮</a:t>
            </a:r>
            <a:r>
              <a:rPr lang="zh-CN" altLang="en-US" sz="1200" b="0" i="0" kern="1200" dirty="0">
                <a:solidFill>
                  <a:schemeClr val="tx1"/>
                </a:solidFill>
                <a:effectLst/>
                <a:latin typeface="+mn-lt"/>
                <a:ea typeface="+mn-ea"/>
                <a:cs typeface="+mn-cs"/>
              </a:rPr>
              <a:t>，故称为冬绵夏葛、夏纱冬绉。至东汉时，海南云南开始兴起棉花的纺纱织布 。布帛根据纺织工艺、</a:t>
            </a:r>
            <a:r>
              <a:rPr lang="zh-CN" altLang="en-US" sz="1200" b="0" i="0" u="none" strike="noStrike" kern="1200" dirty="0">
                <a:solidFill>
                  <a:schemeClr val="tx1"/>
                </a:solidFill>
                <a:effectLst/>
                <a:latin typeface="+mn-lt"/>
                <a:ea typeface="+mn-ea"/>
                <a:cs typeface="+mn-cs"/>
              </a:rPr>
              <a:t>经纬</a:t>
            </a:r>
            <a:r>
              <a:rPr lang="zh-CN" altLang="en-US" sz="1200" b="0" i="0" kern="1200" dirty="0">
                <a:solidFill>
                  <a:schemeClr val="tx1"/>
                </a:solidFill>
                <a:effectLst/>
                <a:latin typeface="+mn-lt"/>
                <a:ea typeface="+mn-ea"/>
                <a:cs typeface="+mn-cs"/>
              </a:rPr>
              <a:t>组织可细分为这几类，如</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。后来</a:t>
            </a:r>
            <a:r>
              <a:rPr lang="zh-CN" altLang="en-US" sz="1200" b="0" i="0" u="none" strike="noStrike" kern="1200" dirty="0">
                <a:solidFill>
                  <a:schemeClr val="tx1"/>
                </a:solidFill>
                <a:effectLst/>
                <a:latin typeface="+mn-lt"/>
                <a:ea typeface="+mn-ea"/>
                <a:cs typeface="+mn-cs"/>
              </a:rPr>
              <a:t>北宋</a:t>
            </a:r>
            <a:r>
              <a:rPr lang="zh-CN" altLang="en-US" sz="1200" b="0" i="0" kern="1200" dirty="0">
                <a:solidFill>
                  <a:schemeClr val="tx1"/>
                </a:solidFill>
                <a:effectLst/>
                <a:latin typeface="+mn-lt"/>
                <a:ea typeface="+mn-ea"/>
                <a:cs typeface="+mn-cs"/>
              </a:rPr>
              <a:t>朝廷在</a:t>
            </a:r>
            <a:r>
              <a:rPr lang="zh-CN" altLang="en-US" sz="1200" b="0" i="0" u="none" strike="noStrike" kern="1200" dirty="0">
                <a:solidFill>
                  <a:schemeClr val="tx1"/>
                </a:solidFill>
                <a:effectLst/>
                <a:latin typeface="+mn-lt"/>
                <a:ea typeface="+mn-ea"/>
                <a:cs typeface="+mn-cs"/>
              </a:rPr>
              <a:t>东京</a:t>
            </a:r>
            <a:r>
              <a:rPr lang="zh-CN" altLang="en-US" sz="1200" b="0" i="0" kern="1200" dirty="0">
                <a:solidFill>
                  <a:schemeClr val="tx1"/>
                </a:solidFill>
                <a:effectLst/>
                <a:latin typeface="+mn-lt"/>
                <a:ea typeface="+mn-ea"/>
                <a:cs typeface="+mn-cs"/>
              </a:rPr>
              <a:t>设“绫锦院”网罗了很多蜀锦织工为贵族制作礼服，从而形成</a:t>
            </a:r>
            <a:r>
              <a:rPr lang="zh-CN" altLang="en-US" sz="1200" b="0" i="0" u="none" strike="noStrike" kern="1200" dirty="0">
                <a:solidFill>
                  <a:schemeClr val="tx1"/>
                </a:solidFill>
                <a:effectLst/>
                <a:latin typeface="+mn-lt"/>
                <a:ea typeface="+mn-ea"/>
                <a:cs typeface="+mn-cs"/>
              </a:rPr>
              <a:t>宋锦</a:t>
            </a:r>
            <a:r>
              <a:rPr lang="zh-CN" altLang="en-US" sz="1200" b="0" i="0" kern="1200" dirty="0">
                <a:solidFill>
                  <a:schemeClr val="tx1"/>
                </a:solidFill>
                <a:effectLst/>
                <a:latin typeface="+mn-lt"/>
                <a:ea typeface="+mn-ea"/>
                <a:cs typeface="+mn-cs"/>
              </a:rPr>
              <a:t>。明代建都</a:t>
            </a:r>
            <a:r>
              <a:rPr lang="zh-CN" altLang="en-US" sz="1200" b="0" i="0" u="none" strike="noStrike" kern="1200" dirty="0">
                <a:solidFill>
                  <a:schemeClr val="tx1"/>
                </a:solidFill>
                <a:effectLst/>
                <a:latin typeface="+mn-lt"/>
                <a:ea typeface="+mn-ea"/>
                <a:cs typeface="+mn-cs"/>
              </a:rPr>
              <a:t>南京</a:t>
            </a:r>
            <a:r>
              <a:rPr lang="zh-CN" altLang="en-US" sz="1200" b="0" i="0" kern="1200" dirty="0">
                <a:solidFill>
                  <a:schemeClr val="tx1"/>
                </a:solidFill>
                <a:effectLst/>
                <a:latin typeface="+mn-lt"/>
                <a:ea typeface="+mn-ea"/>
                <a:cs typeface="+mn-cs"/>
              </a:rPr>
              <a:t>，又形成了</a:t>
            </a:r>
            <a:r>
              <a:rPr lang="zh-CN" altLang="en-US" sz="1200" b="0" i="0" u="none" strike="noStrike" kern="1200" dirty="0">
                <a:solidFill>
                  <a:schemeClr val="tx1"/>
                </a:solidFill>
                <a:effectLst/>
                <a:latin typeface="+mn-lt"/>
                <a:ea typeface="+mn-ea"/>
                <a:cs typeface="+mn-cs"/>
              </a:rPr>
              <a:t>云锦</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织金</a:t>
            </a:r>
            <a:r>
              <a:rPr lang="zh-CN" altLang="en-US" sz="1200" b="0" i="0" kern="1200" dirty="0">
                <a:solidFill>
                  <a:schemeClr val="tx1"/>
                </a:solidFill>
                <a:effectLst/>
                <a:latin typeface="+mn-lt"/>
                <a:ea typeface="+mn-ea"/>
                <a:cs typeface="+mn-cs"/>
              </a:rPr>
              <a:t>、锦、罗、绫是最昂贵的织物，冕服用青罗衣、赤罗裳、赤罗</a:t>
            </a:r>
            <a:r>
              <a:rPr lang="zh-CN" altLang="en-US" sz="1200" b="0" i="0" u="none" strike="noStrike" kern="1200" dirty="0">
                <a:solidFill>
                  <a:schemeClr val="tx1"/>
                </a:solidFill>
                <a:effectLst/>
                <a:latin typeface="+mn-lt"/>
                <a:ea typeface="+mn-ea"/>
                <a:cs typeface="+mn-cs"/>
              </a:rPr>
              <a:t>蔽膝</a:t>
            </a:r>
            <a:r>
              <a:rPr lang="zh-CN" altLang="en-US" sz="1200" b="0" i="0" kern="1200" dirty="0">
                <a:solidFill>
                  <a:schemeClr val="tx1"/>
                </a:solidFill>
                <a:effectLst/>
                <a:latin typeface="+mn-lt"/>
                <a:ea typeface="+mn-ea"/>
                <a:cs typeface="+mn-cs"/>
              </a:rPr>
              <a:t>制成。圆领袍官服则皆用绫。官服</a:t>
            </a:r>
            <a:r>
              <a:rPr lang="zh-CN" altLang="en-US" sz="1200" b="0" i="0" u="none" strike="noStrike" kern="1200" dirty="0">
                <a:solidFill>
                  <a:schemeClr val="tx1"/>
                </a:solidFill>
                <a:effectLst/>
                <a:latin typeface="+mn-lt"/>
                <a:ea typeface="+mn-ea"/>
                <a:cs typeface="+mn-cs"/>
              </a:rPr>
              <a:t>胸背</a:t>
            </a:r>
            <a:r>
              <a:rPr lang="zh-CN" altLang="en-US" sz="1200" b="0" i="0" kern="1200" dirty="0">
                <a:solidFill>
                  <a:schemeClr val="tx1"/>
                </a:solidFill>
                <a:effectLst/>
                <a:latin typeface="+mn-lt"/>
                <a:ea typeface="+mn-ea"/>
                <a:cs typeface="+mn-cs"/>
              </a:rPr>
              <a:t>就是用云锦中最精美的</a:t>
            </a:r>
            <a:r>
              <a:rPr lang="zh-CN" altLang="en-US" sz="1200" b="0" i="0" u="none" strike="noStrike" kern="1200" dirty="0">
                <a:solidFill>
                  <a:schemeClr val="tx1"/>
                </a:solidFill>
                <a:effectLst/>
                <a:latin typeface="+mn-lt"/>
                <a:ea typeface="+mn-ea"/>
                <a:cs typeface="+mn-cs"/>
              </a:rPr>
              <a:t>妆花缎</a:t>
            </a:r>
            <a:r>
              <a:rPr lang="zh-CN" altLang="en-US" sz="1200" b="0" i="0" kern="1200" dirty="0">
                <a:solidFill>
                  <a:schemeClr val="tx1"/>
                </a:solidFill>
                <a:effectLst/>
                <a:latin typeface="+mn-lt"/>
                <a:ea typeface="+mn-ea"/>
                <a:cs typeface="+mn-cs"/>
              </a:rPr>
              <a:t>制作。</a:t>
            </a:r>
            <a:endParaRPr lang="en-US" altLang="zh-CN"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周礼就规定有染人从事印染，并设置了专门管理植物染料的官员负责“掌染草”，以供浸染衣物之用。汉服传统印染分为矿物染和草木染。矿物染原料包括这些（指</a:t>
            </a:r>
            <a:r>
              <a:rPr lang="en-US" altLang="zh-CN" dirty="0"/>
              <a:t>ppt</a:t>
            </a:r>
            <a:r>
              <a:rPr lang="zh-CN" altLang="en-US" dirty="0"/>
              <a:t>），传统草木染材料包括这些（指</a:t>
            </a:r>
            <a:r>
              <a:rPr lang="en-US" altLang="zh-CN" dirty="0"/>
              <a:t>ppt</a:t>
            </a:r>
            <a:r>
              <a:rPr lang="zh-CN" altLang="en-US" dirty="0"/>
              <a:t>）。</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夹缬、蜡缬和绞缬是汉服印染中独特的印花工艺。隋炀帝曾命令工匠印制五彩夹缬花罗裙，用来赏赐宫女及百官的妻母。</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周礼还设立了“典妇功”、“缝人”等职负责刺绣。</a:t>
            </a:r>
            <a:r>
              <a:rPr lang="en-US" altLang="zh-CN" sz="1200" dirty="0">
                <a:solidFill>
                  <a:srgbClr val="0070C0"/>
                </a:solidFill>
                <a:latin typeface="幼圆" panose="02010509060101010101" pitchFamily="49" charset="-122"/>
                <a:ea typeface="幼圆" panose="02010509060101010101" pitchFamily="49" charset="-122"/>
              </a:rPr>
              <a:t>《</a:t>
            </a:r>
            <a:r>
              <a:rPr lang="zh-CN" altLang="en-US" sz="1200" dirty="0">
                <a:solidFill>
                  <a:srgbClr val="0070C0"/>
                </a:solidFill>
                <a:latin typeface="幼圆" panose="02010509060101010101" pitchFamily="49" charset="-122"/>
                <a:ea typeface="幼圆" panose="02010509060101010101" pitchFamily="49" charset="-122"/>
              </a:rPr>
              <a:t>周礼</a:t>
            </a:r>
            <a:r>
              <a:rPr lang="en-US" altLang="zh-CN" sz="1200" dirty="0">
                <a:solidFill>
                  <a:srgbClr val="0070C0"/>
                </a:solidFill>
                <a:latin typeface="幼圆" panose="02010509060101010101" pitchFamily="49" charset="-122"/>
                <a:ea typeface="幼圆" panose="02010509060101010101" pitchFamily="49" charset="-122"/>
              </a:rPr>
              <a:t>·</a:t>
            </a:r>
            <a:r>
              <a:rPr lang="zh-CN" altLang="en-US" sz="1200" dirty="0">
                <a:solidFill>
                  <a:srgbClr val="0070C0"/>
                </a:solidFill>
                <a:latin typeface="幼圆" panose="02010509060101010101" pitchFamily="49" charset="-122"/>
                <a:ea typeface="幼圆" panose="02010509060101010101" pitchFamily="49" charset="-122"/>
              </a:rPr>
              <a:t>画缋</a:t>
            </a:r>
            <a:r>
              <a:rPr lang="en-US" altLang="zh-CN" sz="1200" dirty="0">
                <a:solidFill>
                  <a:srgbClr val="0070C0"/>
                </a:solidFill>
                <a:latin typeface="幼圆" panose="02010509060101010101" pitchFamily="49" charset="-122"/>
                <a:ea typeface="幼圆" panose="02010509060101010101" pitchFamily="49" charset="-122"/>
              </a:rPr>
              <a:t>》</a:t>
            </a:r>
            <a:r>
              <a:rPr lang="zh-CN" altLang="en-US" sz="1200" dirty="0">
                <a:solidFill>
                  <a:srgbClr val="0070C0"/>
                </a:solidFill>
                <a:latin typeface="幼圆" panose="02010509060101010101" pitchFamily="49" charset="-122"/>
                <a:ea typeface="幼圆" panose="02010509060101010101" pitchFamily="49" charset="-122"/>
              </a:rPr>
              <a:t>中说：“五采备，谓之绣。”</a:t>
            </a:r>
            <a:r>
              <a:rPr lang="zh-CN" altLang="en-US" dirty="0"/>
              <a:t>按不同地区的传统习惯，形成了不同风格特点的绣法。其中最著名的是江苏的苏绣，湖南的湘绣，四川的蜀绣和广东的粤绣，称为中国的四大名绣。</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与汉人一词类似，汉服中的“汉”字的词义外延亦存在着由汉朝扩大为整个民族指称的过程。如</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马王堆三号墓遣册</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关于“汉服”最早的记载中的“汉服”是指汉朝的服饰礼仪制度，即</a:t>
            </a:r>
            <a:r>
              <a:rPr lang="en-US" altLang="zh-CN"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周礼</a:t>
            </a:r>
            <a:r>
              <a:rPr lang="en-US" altLang="zh-CN"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仪礼</a:t>
            </a:r>
            <a:r>
              <a:rPr lang="en-US" altLang="zh-CN"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礼记</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里的冠服体系；而成书于唐朝的</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蛮书</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的记载中的“汉服”指的则是汉人的服饰礼仪制度。</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那么问题来了，我国的四大名绣指的是哪四个？</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答：江苏的苏绣，湖南的湘绣，四川的蜀绣和广东的粤绣，称为中国的四大名绣。</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纹章指的是一种按照特定规则构成的彩色标志，专属于某个个人，家族或团体的识别物。</a:t>
            </a:r>
            <a:endParaRPr lang="en-US" altLang="zh-CN"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汉服的纹章及其丰富，</a:t>
            </a:r>
            <a:r>
              <a:rPr lang="zh-CN" altLang="en-US" sz="1200" b="0" i="0" u="none" strike="noStrike" kern="1200" dirty="0">
                <a:solidFill>
                  <a:schemeClr val="tx1"/>
                </a:solidFill>
                <a:effectLst/>
                <a:latin typeface="+mn-lt"/>
                <a:ea typeface="+mn-ea"/>
                <a:cs typeface="+mn-cs"/>
              </a:rPr>
              <a:t>周礼</a:t>
            </a:r>
            <a:r>
              <a:rPr lang="zh-CN" altLang="en-US" sz="1200" b="0" i="0" kern="1200" dirty="0">
                <a:solidFill>
                  <a:schemeClr val="tx1"/>
                </a:solidFill>
                <a:effectLst/>
                <a:latin typeface="+mn-lt"/>
                <a:ea typeface="+mn-ea"/>
                <a:cs typeface="+mn-cs"/>
              </a:rPr>
              <a:t>“以纹为贵”代表了汉文化的信仰和习俗。汉服中的纹章与汉人意识、认识中的天形地象、阴阳八卦、无形无色、吉祥图案等各类文化符号紧密像通用。</a:t>
            </a:r>
            <a:endParaRPr lang="zh-CN" altLang="en-US"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黄帝的</a:t>
            </a:r>
            <a:r>
              <a:rPr lang="zh-CN" altLang="en-US" sz="1200" b="0" i="0" u="none" strike="noStrike" kern="1200" dirty="0">
                <a:solidFill>
                  <a:schemeClr val="tx1"/>
                </a:solidFill>
                <a:effectLst/>
                <a:latin typeface="+mn-lt"/>
                <a:ea typeface="+mn-ea"/>
                <a:cs typeface="+mn-cs"/>
              </a:rPr>
              <a:t>黻衣</a:t>
            </a:r>
            <a:r>
              <a:rPr lang="zh-CN" altLang="en-US" sz="1200" b="0" i="0" kern="1200" dirty="0">
                <a:solidFill>
                  <a:schemeClr val="tx1"/>
                </a:solidFill>
                <a:effectLst/>
                <a:latin typeface="+mn-lt"/>
                <a:ea typeface="+mn-ea"/>
                <a:cs typeface="+mn-cs"/>
              </a:rPr>
              <a:t>是最早的带有纹章的上衣，而这里的黻指得就是两色相背的纹章。</a:t>
            </a:r>
            <a:endParaRPr lang="en-US" altLang="zh-CN" sz="1200" b="0" i="0" kern="1200" dirty="0">
              <a:solidFill>
                <a:schemeClr val="tx1"/>
              </a:solidFill>
              <a:effectLst/>
              <a:latin typeface="+mn-lt"/>
              <a:ea typeface="+mn-ea"/>
              <a:cs typeface="+mn-cs"/>
            </a:endParaRPr>
          </a:p>
          <a:p>
            <a:r>
              <a:rPr lang="en-US" altLang="zh-CN"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新唐书</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车服志</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记载官服章纹，有鹘衔瑞草、雁衔绶带、地黄交枝等名目 。明朝文武官公服有用以标明品级的补子，补子以动物为主，民服上则有以动物源性单独构成图案的，并且与官服图案中的动物有所区别，其中最主要的即是十二生肖。另外，汉服的图纹常选用八卦图。</a:t>
            </a:r>
            <a:endParaRPr lang="zh-CN" altLang="en-US"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汉服的纹饰上喜欢采用带有吉祥寓意的图纹。如“六合同春”、“五谷丰登”、“锦上添花”等图案。同时，依据不同的场合，也会选择不同的纹饰。如新婚婚服和恋人互赠的辛无伤往往采用鸳鸯为主的图样，如“鸳鸯同心”、“鸳鸯戏水”等；寿诞则往往采用“松鹤长寿”、“鹤献蟠桃”、“龟鹤齐龄”等意味着长寿的图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足衣，也就是足上的装饰，说爱了就是现在所说的鞋。汉服的足衣分为：舄、履、屦、屐、靴、鞋。尧舜禹以后始服</a:t>
            </a:r>
            <a:r>
              <a:rPr lang="zh-CN" altLang="en-US" sz="1200" b="0" i="0" u="none" strike="noStrike" kern="1200" dirty="0">
                <a:solidFill>
                  <a:schemeClr val="tx1"/>
                </a:solidFill>
                <a:effectLst/>
                <a:latin typeface="+mn-lt"/>
                <a:ea typeface="+mn-ea"/>
                <a:cs typeface="+mn-cs"/>
              </a:rPr>
              <a:t>木屐</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伊尹</a:t>
            </a:r>
            <a:r>
              <a:rPr lang="zh-CN" altLang="en-US" sz="1200" b="0" i="0" kern="1200" dirty="0">
                <a:solidFill>
                  <a:schemeClr val="tx1"/>
                </a:solidFill>
                <a:effectLst/>
                <a:latin typeface="+mn-lt"/>
                <a:ea typeface="+mn-ea"/>
                <a:cs typeface="+mn-cs"/>
              </a:rPr>
              <a:t>以草为履，以帛为屦 。周人以麻为鞋。屐是木履之下有齿者，又称木屐。江南以</a:t>
            </a:r>
            <a:r>
              <a:rPr lang="zh-CN" altLang="en-US" sz="1200" b="0" i="0" u="none" strike="noStrike" kern="1200" dirty="0">
                <a:solidFill>
                  <a:schemeClr val="tx1"/>
                </a:solidFill>
                <a:effectLst/>
                <a:latin typeface="+mn-lt"/>
                <a:ea typeface="+mn-ea"/>
                <a:cs typeface="+mn-cs"/>
              </a:rPr>
              <a:t>桐木</a:t>
            </a:r>
            <a:r>
              <a:rPr lang="zh-CN" altLang="en-US" sz="1200" b="0" i="0" kern="1200" dirty="0">
                <a:solidFill>
                  <a:schemeClr val="tx1"/>
                </a:solidFill>
                <a:effectLst/>
                <a:latin typeface="+mn-lt"/>
                <a:ea typeface="+mn-ea"/>
                <a:cs typeface="+mn-cs"/>
              </a:rPr>
              <a:t>为底，用</a:t>
            </a:r>
            <a:r>
              <a:rPr lang="zh-CN" altLang="en-US" sz="1200" b="0" i="0" u="none" strike="noStrike" kern="1200" dirty="0">
                <a:solidFill>
                  <a:schemeClr val="tx1"/>
                </a:solidFill>
                <a:effectLst/>
                <a:latin typeface="+mn-lt"/>
                <a:ea typeface="+mn-ea"/>
                <a:cs typeface="+mn-cs"/>
              </a:rPr>
              <a:t>蒲</a:t>
            </a:r>
            <a:r>
              <a:rPr lang="zh-CN" altLang="en-US" sz="1200" b="0" i="0" kern="1200" dirty="0">
                <a:solidFill>
                  <a:schemeClr val="tx1"/>
                </a:solidFill>
                <a:effectLst/>
                <a:latin typeface="+mn-lt"/>
                <a:ea typeface="+mn-ea"/>
                <a:cs typeface="+mn-cs"/>
              </a:rPr>
              <a:t>为鞋，麻穿其鼻。</a:t>
            </a:r>
            <a:r>
              <a:rPr lang="en-US" altLang="zh-CN"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南粤笔记</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中记载有散屐和草屐，其中散屐以潮州所制拖皮为雅，而</a:t>
            </a:r>
            <a:r>
              <a:rPr lang="zh-CN" altLang="en-US" sz="1200" b="0" i="0" u="none" strike="noStrike" kern="1200" dirty="0">
                <a:solidFill>
                  <a:schemeClr val="tx1"/>
                </a:solidFill>
                <a:effectLst/>
                <a:latin typeface="+mn-lt"/>
                <a:ea typeface="+mn-ea"/>
                <a:cs typeface="+mn-cs"/>
              </a:rPr>
              <a:t>草屦则</a:t>
            </a:r>
            <a:r>
              <a:rPr lang="zh-CN" altLang="en-US" sz="1200" b="0" i="0" kern="1200" dirty="0">
                <a:solidFill>
                  <a:schemeClr val="tx1"/>
                </a:solidFill>
                <a:effectLst/>
                <a:latin typeface="+mn-lt"/>
                <a:ea typeface="+mn-ea"/>
                <a:cs typeface="+mn-cs"/>
              </a:rPr>
              <a:t>是黄帝之臣所做，也就是草鞋。靴来自赵武灵王</a:t>
            </a:r>
            <a:r>
              <a:rPr lang="zh-CN" altLang="en-US" sz="1200" b="0" i="0" u="none" strike="noStrike" kern="1200" dirty="0">
                <a:solidFill>
                  <a:schemeClr val="tx1"/>
                </a:solidFill>
                <a:effectLst/>
                <a:latin typeface="+mn-lt"/>
                <a:ea typeface="+mn-ea"/>
                <a:cs typeface="+mn-cs"/>
              </a:rPr>
              <a:t>胡服骑射</a:t>
            </a:r>
            <a:r>
              <a:rPr lang="zh-CN" altLang="en-US" sz="1200" b="0" i="0" kern="1200" dirty="0">
                <a:solidFill>
                  <a:schemeClr val="tx1"/>
                </a:solidFill>
                <a:effectLst/>
                <a:latin typeface="+mn-lt"/>
                <a:ea typeface="+mn-ea"/>
                <a:cs typeface="+mn-cs"/>
              </a:rPr>
              <a:t>。</a:t>
            </a:r>
            <a:endParaRPr lang="en-US" altLang="zh-CN"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这四种鞋已被列入非物质文化遗产。</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首服也称“头衣”，指得是头上的冠戴服饰。头饰是汉族服饰的重要部分之一。古代汉族男女成年之后都把头发绾成发髻盘在头上，以笄固定。主要的头饰有帽、巾等。帽主要有</a:t>
            </a:r>
            <a:r>
              <a:rPr lang="zh-CN" altLang="en-US" sz="1200" b="0" i="0" u="none" strike="noStrike" kern="1200" dirty="0">
                <a:solidFill>
                  <a:schemeClr val="tx1"/>
                </a:solidFill>
                <a:effectLst/>
                <a:latin typeface="+mn-lt"/>
                <a:ea typeface="+mn-ea"/>
                <a:cs typeface="+mn-cs"/>
              </a:rPr>
              <a:t>纱帽</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风帽</a:t>
            </a:r>
            <a:r>
              <a:rPr lang="zh-CN" altLang="en-US" sz="1200" b="0" i="0" kern="1200" dirty="0">
                <a:solidFill>
                  <a:schemeClr val="tx1"/>
                </a:solidFill>
                <a:effectLst/>
                <a:latin typeface="+mn-lt"/>
                <a:ea typeface="+mn-ea"/>
                <a:cs typeface="+mn-cs"/>
              </a:rPr>
              <a:t>、笠帽等，巾主要有</a:t>
            </a:r>
            <a:r>
              <a:rPr lang="zh-CN" altLang="en-US" sz="1200" b="0" i="0" u="none" strike="noStrike" kern="1200" dirty="0">
                <a:solidFill>
                  <a:schemeClr val="tx1"/>
                </a:solidFill>
                <a:effectLst/>
                <a:latin typeface="+mn-lt"/>
                <a:ea typeface="+mn-ea"/>
                <a:cs typeface="+mn-cs"/>
              </a:rPr>
              <a:t>纶巾</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网巾</a:t>
            </a:r>
            <a:r>
              <a:rPr lang="zh-CN" altLang="en-US" sz="1200" b="0" i="0" kern="1200" dirty="0">
                <a:solidFill>
                  <a:schemeClr val="tx1"/>
                </a:solidFill>
                <a:effectLst/>
                <a:latin typeface="+mn-lt"/>
                <a:ea typeface="+mn-ea"/>
                <a:cs typeface="+mn-cs"/>
              </a:rPr>
              <a:t>等。</a:t>
            </a:r>
            <a:endParaRPr lang="zh-CN" altLang="en-US"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男子常常戴冠、巾、帽等，形制多样。通用的主要有冕、弁、幞头等。汉代时有职位的人一般都会先包帻后戴冠，而平民则只包帻不戴冠，喜庆时用白色缣巾（纱）裹头，平时只戴小帽、草帽。唐朝以帽为主，以白缣巾裹头幞发。宋代则出现了铁线幞头，同时马夫戴折翅幞头，当差人戴直角幞头，而平民则是夏季戴凉笠、竹笠，冬季戴深檐帽尘帽，宋元时期的头巾种类繁多，如圆顶巾、方顶巾、琴顶巾、纱巾、绸巾、东坡巾、程子巾、山顶巾等。明朝时期帽的种类繁多，且因人而异。</a:t>
            </a:r>
            <a:endParaRPr lang="zh-CN" altLang="en-US" sz="1200" b="0" i="0" kern="1200" dirty="0">
              <a:solidFill>
                <a:schemeClr val="tx1"/>
              </a:solidFill>
              <a:effectLst/>
              <a:latin typeface="+mn-lt"/>
              <a:ea typeface="+mn-ea"/>
              <a:cs typeface="+mn-cs"/>
            </a:endParaRPr>
          </a:p>
          <a:p>
            <a:r>
              <a:rPr lang="zh-CN" altLang="en-US" sz="1200" dirty="0"/>
              <a:t>女子的首服主要由发髻等饰物构成</a:t>
            </a:r>
            <a:r>
              <a:rPr lang="zh-CN" altLang="en-US" sz="1200" b="0" i="0" kern="1200" dirty="0">
                <a:solidFill>
                  <a:schemeClr val="tx1"/>
                </a:solidFill>
                <a:effectLst/>
                <a:latin typeface="+mn-lt"/>
                <a:ea typeface="+mn-ea"/>
                <a:cs typeface="+mn-cs"/>
              </a:rPr>
              <a:t>。发髻可梳成各种式样，并在发髻上佩带珠花、步摇等各种饰物。鬓发两侧饰博鬓，也有戴帷帽、盖头的。汉族妇女有八大首饰，狄髻是八大首饰的金银组合饰品。其中宋元时期除了发髻等饰物外，有一个极为突出的特点即戴冠 。头插</a:t>
            </a:r>
            <a:r>
              <a:rPr lang="zh-CN" altLang="en-US" sz="1200" b="0" i="0" u="none" strike="noStrike" kern="1200" dirty="0">
                <a:solidFill>
                  <a:schemeClr val="tx1"/>
                </a:solidFill>
                <a:effectLst/>
                <a:latin typeface="+mn-lt"/>
                <a:ea typeface="+mn-ea"/>
                <a:cs typeface="+mn-cs"/>
              </a:rPr>
              <a:t>梳篦</a:t>
            </a:r>
            <a:r>
              <a:rPr lang="zh-CN" altLang="en-US" sz="1200" b="0" i="0" kern="1200" dirty="0">
                <a:solidFill>
                  <a:schemeClr val="tx1"/>
                </a:solidFill>
                <a:effectLst/>
                <a:latin typeface="+mn-lt"/>
                <a:ea typeface="+mn-ea"/>
                <a:cs typeface="+mn-cs"/>
              </a:rPr>
              <a:t>自汉代即有记载。汉族妇女还有戴</a:t>
            </a:r>
            <a:r>
              <a:rPr lang="zh-CN" altLang="en-US" sz="1200" b="0" i="0" u="none" strike="noStrike" kern="1200" dirty="0">
                <a:solidFill>
                  <a:schemeClr val="tx1"/>
                </a:solidFill>
                <a:effectLst/>
                <a:latin typeface="+mn-lt"/>
                <a:ea typeface="+mn-ea"/>
                <a:cs typeface="+mn-cs"/>
              </a:rPr>
              <a:t>绢花</a:t>
            </a:r>
            <a:r>
              <a:rPr lang="zh-CN" altLang="en-US" sz="1200" b="0" i="0" kern="1200" dirty="0">
                <a:solidFill>
                  <a:schemeClr val="tx1"/>
                </a:solidFill>
                <a:effectLst/>
                <a:latin typeface="+mn-lt"/>
                <a:ea typeface="+mn-ea"/>
                <a:cs typeface="+mn-cs"/>
              </a:rPr>
              <a:t>的习俗，所谓“宝髻</a:t>
            </a:r>
            <a:r>
              <a:rPr lang="zh-CN" altLang="en-US" sz="1200" b="0" i="0" u="none" strike="noStrike" kern="1200" dirty="0">
                <a:solidFill>
                  <a:schemeClr val="tx1"/>
                </a:solidFill>
                <a:effectLst/>
                <a:latin typeface="+mn-lt"/>
                <a:ea typeface="+mn-ea"/>
                <a:cs typeface="+mn-cs"/>
              </a:rPr>
              <a:t>簪花</a:t>
            </a:r>
            <a:r>
              <a:rPr lang="zh-CN" altLang="en-US" sz="1200" b="0" i="0" kern="1200" dirty="0">
                <a:solidFill>
                  <a:schemeClr val="tx1"/>
                </a:solidFill>
                <a:effectLst/>
                <a:latin typeface="+mn-lt"/>
                <a:ea typeface="+mn-ea"/>
                <a:cs typeface="+mn-cs"/>
              </a:rPr>
              <a:t>花”。此外，</a:t>
            </a:r>
            <a:r>
              <a:rPr lang="zh-CN" altLang="en-US" sz="1200" b="0" i="0" u="none" strike="noStrike" kern="1200" dirty="0">
                <a:solidFill>
                  <a:schemeClr val="tx1"/>
                </a:solidFill>
                <a:effectLst/>
                <a:latin typeface="+mn-lt"/>
                <a:ea typeface="+mn-ea"/>
                <a:cs typeface="+mn-cs"/>
              </a:rPr>
              <a:t>花丝镶嵌也</a:t>
            </a:r>
            <a:r>
              <a:rPr lang="zh-CN" altLang="en-US" sz="1200" b="0" i="0" kern="1200" dirty="0">
                <a:solidFill>
                  <a:schemeClr val="tx1"/>
                </a:solidFill>
                <a:effectLst/>
                <a:latin typeface="+mn-lt"/>
                <a:ea typeface="+mn-ea"/>
                <a:cs typeface="+mn-cs"/>
              </a:rPr>
              <a:t>是汉族特有的首饰工艺，在明代达到高超的艺术水平，以成都</a:t>
            </a:r>
            <a:r>
              <a:rPr lang="zh-CN" altLang="en-US" sz="1200" b="0" i="0" u="none" strike="noStrike" kern="1200" dirty="0">
                <a:solidFill>
                  <a:schemeClr val="tx1"/>
                </a:solidFill>
                <a:effectLst/>
                <a:latin typeface="+mn-lt"/>
                <a:ea typeface="+mn-ea"/>
                <a:cs typeface="+mn-cs"/>
              </a:rPr>
              <a:t>银花丝</a:t>
            </a:r>
            <a:r>
              <a:rPr lang="zh-CN" altLang="en-US" sz="1200" b="0" i="0" kern="1200" dirty="0">
                <a:solidFill>
                  <a:schemeClr val="tx1"/>
                </a:solidFill>
                <a:effectLst/>
                <a:latin typeface="+mn-lt"/>
                <a:ea typeface="+mn-ea"/>
                <a:cs typeface="+mn-cs"/>
              </a:rPr>
              <a:t>制作技艺和北京</a:t>
            </a:r>
            <a:r>
              <a:rPr lang="zh-CN" altLang="en-US" sz="1200" b="0" i="0" u="none" strike="noStrike" kern="1200" dirty="0">
                <a:solidFill>
                  <a:schemeClr val="tx1"/>
                </a:solidFill>
                <a:effectLst/>
                <a:latin typeface="+mn-lt"/>
                <a:ea typeface="+mn-ea"/>
                <a:cs typeface="+mn-cs"/>
              </a:rPr>
              <a:t>花丝镶嵌工艺</a:t>
            </a:r>
            <a:r>
              <a:rPr lang="zh-CN" altLang="en-US" sz="1200" b="0" i="0" kern="1200" dirty="0">
                <a:solidFill>
                  <a:schemeClr val="tx1"/>
                </a:solidFill>
                <a:effectLst/>
                <a:latin typeface="+mn-lt"/>
                <a:ea typeface="+mn-ea"/>
                <a:cs typeface="+mn-cs"/>
              </a:rPr>
              <a:t>为代表 。</a:t>
            </a:r>
            <a:endParaRPr lang="zh-CN" altLang="en-US" sz="1200" b="0" i="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4">
                    <a:lumMod val="50000"/>
                  </a:schemeClr>
                </a:solidFill>
                <a:latin typeface="华文楷体" panose="02010600040101010101" pitchFamily="2" charset="-122"/>
                <a:ea typeface="华文楷体" panose="02010600040101010101" pitchFamily="2" charset="-122"/>
              </a:rPr>
              <a:t>汉族妇女有八大首饰之称，</a:t>
            </a:r>
            <a:r>
              <a:rPr lang="zh-CN" altLang="en-US" sz="1200" kern="1200" dirty="0">
                <a:solidFill>
                  <a:schemeClr val="accent4">
                    <a:lumMod val="50000"/>
                  </a:schemeClr>
                </a:solidFill>
                <a:latin typeface="华文楷体" panose="02010600040101010101" pitchFamily="2" charset="-122"/>
                <a:ea typeface="华文楷体" panose="02010600040101010101" pitchFamily="2" charset="-122"/>
                <a:cs typeface="+mn-cs"/>
              </a:rPr>
              <a:t>八大首饰的金银组合饰品叫什么？点个女生来回答。</a:t>
            </a:r>
            <a:endParaRPr lang="en-US" altLang="zh-CN" sz="1200" kern="1200" dirty="0">
              <a:solidFill>
                <a:schemeClr val="accent4">
                  <a:lumMod val="50000"/>
                </a:schemeClr>
              </a:solidFill>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答：</a:t>
            </a:r>
            <a:r>
              <a:rPr lang="zh-CN" altLang="en-US" sz="1200" dirty="0">
                <a:solidFill>
                  <a:schemeClr val="accent4">
                    <a:lumMod val="50000"/>
                  </a:schemeClr>
                </a:solidFill>
                <a:latin typeface="华文楷体" panose="02010600040101010101" pitchFamily="2" charset="-122"/>
                <a:ea typeface="华文楷体" panose="02010600040101010101" pitchFamily="2" charset="-122"/>
              </a:rPr>
              <a:t>狄髻</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a:solidFill>
                  <a:schemeClr val="tx1"/>
                </a:solidFill>
                <a:effectLst/>
                <a:latin typeface="+mn-lt"/>
                <a:ea typeface="+mn-ea"/>
                <a:cs typeface="+mn-cs"/>
              </a:rPr>
              <a:t>汉族</a:t>
            </a:r>
            <a:r>
              <a:rPr lang="zh-CN" altLang="en-US" sz="1200" b="0" i="0" kern="1200" dirty="0">
                <a:solidFill>
                  <a:schemeClr val="tx1"/>
                </a:solidFill>
                <a:effectLst/>
                <a:latin typeface="+mn-lt"/>
                <a:ea typeface="+mn-ea"/>
                <a:cs typeface="+mn-cs"/>
              </a:rPr>
              <a:t>人装饰有一个重要特征就是喜饰玉佩玉，还有配饰如</a:t>
            </a:r>
            <a:r>
              <a:rPr lang="zh-CN" altLang="en-US" sz="1200" b="0" i="0" u="none" strike="noStrike" kern="1200" dirty="0">
                <a:solidFill>
                  <a:schemeClr val="tx1"/>
                </a:solidFill>
                <a:effectLst/>
                <a:latin typeface="+mn-lt"/>
                <a:ea typeface="+mn-ea"/>
                <a:cs typeface="+mn-cs"/>
              </a:rPr>
              <a:t>这些。</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汉族服饰的装饰纹样上，多采用动物、植物和几何纹样。图案的表现方式，大致经历了抽像、规范到写实等几个阶段。商周以前的图案，与原始的汉字一样，比较简炼、概括，抽像性强烈。周朝以后至唐宋时期，图案日趋工整，上下均衡、左右对称，纹样布局严密。明清时期，已注重于写实手法，各种动物、植物，往往被刻画得细腻、逼真、栩栩如生，仿佛直接采撷于现实生活，而未作任何加工处理，充分显示了汉族人民的勤劳与智慧。</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古典布料的染色遵从古制，体现了</a:t>
            </a:r>
            <a:r>
              <a:rPr lang="zh-CN" altLang="en-US" sz="1200" b="0" i="0" u="none" strike="noStrike" kern="1200" dirty="0">
                <a:solidFill>
                  <a:schemeClr val="tx1"/>
                </a:solidFill>
                <a:effectLst/>
                <a:latin typeface="+mn-lt"/>
                <a:ea typeface="+mn-ea"/>
                <a:cs typeface="+mn-cs"/>
              </a:rPr>
              <a:t>阴阳五行</a:t>
            </a:r>
            <a:r>
              <a:rPr lang="zh-CN" altLang="en-US" sz="1200" b="0" i="0" kern="1200" dirty="0">
                <a:solidFill>
                  <a:schemeClr val="tx1"/>
                </a:solidFill>
                <a:effectLst/>
                <a:latin typeface="+mn-lt"/>
                <a:ea typeface="+mn-ea"/>
                <a:cs typeface="+mn-cs"/>
              </a:rPr>
              <a:t>信仰。天谓之玄，地谓之黄，青与白相次也，赤与黑相次也，玄与黄相次也。同时还有六象六色之说，青像东方的木，赤像南方的火，白像西方的金，黑像北方的水，玄像天，黄像地。除了六正色以外，还有对应的间色。间色也是南北朝以后</a:t>
            </a:r>
            <a:r>
              <a:rPr lang="zh-CN" altLang="en-US" sz="1200" b="0" i="0" u="none" strike="noStrike" kern="1200" dirty="0">
                <a:solidFill>
                  <a:schemeClr val="tx1"/>
                </a:solidFill>
                <a:effectLst/>
                <a:latin typeface="+mn-lt"/>
                <a:ea typeface="+mn-ea"/>
                <a:cs typeface="+mn-cs"/>
              </a:rPr>
              <a:t>公服</a:t>
            </a:r>
            <a:r>
              <a:rPr lang="zh-CN" altLang="en-US" sz="1200" b="0" i="0" kern="1200" dirty="0">
                <a:solidFill>
                  <a:schemeClr val="tx1"/>
                </a:solidFill>
                <a:effectLst/>
                <a:latin typeface="+mn-lt"/>
                <a:ea typeface="+mn-ea"/>
                <a:cs typeface="+mn-cs"/>
              </a:rPr>
              <a:t>的色制，如唐代为三品以上穿紫色官服，四品着深绯色，五品着浅绯色，六品着深绿色，七品着浅绿色，八品着深青色，九品着浅青色。</a:t>
            </a:r>
            <a:endParaRPr lang="zh-CN" altLang="en-US"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传统对服饰色彩的选择上有着明显的阶层分界。从唐代以后，黄色曾长期被视为尊贵的颜色，只有天子权贵们才能穿用。古代汉服的色彩以深色为贵，浅色次之，因此正式的礼服常使用深沉的织绵图纹，而一颜色为主色调，装饰以鲜艳华丽的刺绣。平民常服则多用淡色，因而有</a:t>
            </a:r>
            <a:r>
              <a:rPr lang="zh-CN" altLang="en-US" sz="1200" b="0" i="0" u="none" strike="noStrike" kern="1200" dirty="0">
                <a:solidFill>
                  <a:schemeClr val="tx1"/>
                </a:solidFill>
                <a:effectLst/>
                <a:latin typeface="+mn-lt"/>
                <a:ea typeface="+mn-ea"/>
                <a:cs typeface="+mn-cs"/>
              </a:rPr>
              <a:t>黔首</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白丁</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青衣</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青衿</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青衫</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赭衣</a:t>
            </a:r>
            <a:r>
              <a:rPr lang="zh-CN" altLang="en-US" sz="1200" b="0" i="0" kern="1200" dirty="0">
                <a:solidFill>
                  <a:schemeClr val="tx1"/>
                </a:solidFill>
                <a:effectLst/>
                <a:latin typeface="+mn-lt"/>
                <a:ea typeface="+mn-ea"/>
                <a:cs typeface="+mn-cs"/>
              </a:rPr>
              <a:t>之称。</a:t>
            </a:r>
            <a:endParaRPr lang="zh-CN" altLang="en-US"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关于汉服的记载数量繁多</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（自由发挥）</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a:solidFill>
                  <a:schemeClr val="tx1"/>
                </a:solidFill>
                <a:effectLst/>
                <a:latin typeface="+mn-lt"/>
                <a:ea typeface="+mn-ea"/>
                <a:cs typeface="+mn-cs"/>
              </a:rPr>
              <a:t>汉服“始于黄帝，备于尧舜”，源自黄帝制冕服。定型于周朝，并通过汉朝依据四书五经形成完备的冠服体系，成为神道设教的一部分。因此后来各个华夏朝代均宗周法汉以继承汉衣冠为国家大事，于是有了二十四史中的舆服志。</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黄帝、尧、舜垂衣裳而治天下，益取自乾坤</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，是说上衣下裳的形制是取天意而定，是神圣的。汉服还通过华夏法系影响了整个汉文化圈，亚洲各国的部分民族如日本、朝鲜、越南、蒙古、不丹等等服饰均具有或借鉴汉服特征。</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一些古籍的观点认为，汉族（及其先民）已有独特的服装体系了。例如，</a:t>
            </a:r>
            <a:r>
              <a:rPr lang="en-US" altLang="zh-CN" dirty="0"/>
              <a:t>《</a:t>
            </a:r>
            <a:r>
              <a:rPr lang="zh-CN" altLang="en-US" dirty="0"/>
              <a:t>史记</a:t>
            </a:r>
            <a:r>
              <a:rPr lang="en-US" altLang="zh-CN" dirty="0"/>
              <a:t>》</a:t>
            </a:r>
            <a:r>
              <a:rPr lang="zh-CN" altLang="en-US" dirty="0"/>
              <a:t>认为“华夏衣裳为黄帝所制”“黄帝之前，未有衣裳屋宇。及黄帝造屋宇，制衣服，营殡葬，万民故免存亡之难。”</a:t>
            </a:r>
            <a:endParaRPr lang="en-US" altLang="zh-CN" dirty="0"/>
          </a:p>
          <a:p>
            <a:r>
              <a:rPr lang="zh-CN" altLang="en-US" dirty="0"/>
              <a:t>在未有考古实物支持的年代之前，汉服最早的出现应该是殷商时期。约五千年前，中国在新石器时代的仰韶文化时期，就产生了原始的农业和纺织业，开始用织成的麻布来做衣服，黄帝的妻子嫘祖发明了饲蚕和丝纺，人们的衣冠服饰日臻完备。</a:t>
            </a:r>
            <a:endParaRPr lang="zh-CN" altLang="en-US" dirty="0"/>
          </a:p>
          <a:p>
            <a:r>
              <a:rPr lang="zh-CN" altLang="en-US" dirty="0"/>
              <a:t>殷商以后，冠服制度初步建立，西周时，服饰制度逐渐完善，并形成了以“天子冕服”为中心的章服制度。“乗殷之辂，服周之冕”是儒家治国思想的要义。周礼参考借鉴了夏商两代的礼乐制度。汉服运动</a:t>
            </a:r>
            <a:endParaRPr lang="zh-CN" altLang="en-US" dirty="0"/>
          </a:p>
          <a:p>
            <a:r>
              <a:rPr lang="zh-CN" altLang="en-US" dirty="0"/>
              <a:t>春秋战国时期，衣服的款式空前丰富，主要表现在深衣和胡服上。周代后期，由于政治、经济、思想文化都发生了急剧的变化，特别是百家学说对服饰的完善有着一定的影响，诸侯国间的衣冠服饰及风俗习惯上都开始有着明显的不同，并创造了深衣。冠服制被纳入了“礼治”的范围，成了礼仪的表现形式，从此中国的衣冠服制更加详备。“古时上下通行之衣为深衣，代表时代特征的服装亦为深衣，深衣实可为古服之特征。言古服者，应先及之。何谓深衣，</a:t>
            </a:r>
            <a:r>
              <a:rPr lang="en-US" altLang="zh-CN" dirty="0"/>
              <a:t>《</a:t>
            </a:r>
            <a:r>
              <a:rPr lang="zh-CN" altLang="en-US" dirty="0"/>
              <a:t>礼记</a:t>
            </a:r>
            <a:r>
              <a:rPr lang="en-US" altLang="zh-CN" dirty="0"/>
              <a:t>·</a:t>
            </a:r>
            <a:r>
              <a:rPr lang="zh-CN" altLang="en-US" dirty="0"/>
              <a:t>深衣</a:t>
            </a:r>
            <a:r>
              <a:rPr lang="en-US" altLang="zh-CN" dirty="0"/>
              <a:t>》</a:t>
            </a:r>
            <a:r>
              <a:rPr lang="zh-CN" altLang="en-US" dirty="0"/>
              <a:t>孔氏正义曰：“所以称深衣者，以余服则，上衣下裳不相连，此深衣衣裳相连，被体深邃，故谓之深衣。”总之，深衣之制，实为古衣之首，深衣之领袖群衣，不独在其制度形式，且上下通服，在时间上，流行最久。与深衣同时出现的还有胡服，胡服一般由短衣、长裤和靴组成，衣身紧窄，便于游牧和射猎。赵武灵王为强化本国军队，在中原地区首先采取胡服作为戎装。由此，穿着胡服一时相沿成风。除此之外，乐人有戴风兜帽的，舞人有长及数尺的袖子，猎人衣裤多为扎紧，有人还常戴鸱角帽或鹊尾冠、穿小袖长裙衣等下裳。</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（自由发挥）</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秦统一中国以后，建立了各项制度，其中也包括衣冠制度。汉朝的礼仪制度由汉高祖的太常叔孙通依据夏商周三代礼仪制度所制定。西汉男女服装，仍沿袭深衣形式。蝉衣内有中衣、深衣。西汉时典型的女子深衣，有直裾和曲裾两种，裁剪已经不同于战国深衣。西汉男子深衣外衣领口詹宽至肩部，右衽直裾，前襟下垂及地，为方便活动，后襟自膝盖以下作梯形挖缺，使两侧襟成燕尾状。汉代女子劳动时喜欢上着断襦，下着长裙，敝屣上面装饰腰带长垂；汉代男子劳动时上着断襦，下着犊鼻裤，并在衣外围罩布裙，这种装束士农工商皆可穿着。至东汉明帝，参照三代和秦的服饰制度，确立了以冠帽为区分等级主要标志的汉代冠服制度。服饰在整体上呈现凝重、典雅的风格。秦汉时期的男子，主要穿着的是一种宽衣大袖的袍服，主要分为曲裾袍和直裾袍两类，除了祭祀和朝会以外，其他场合均可穿着。汉代时期的另一个特点是实行配绶制度。汉代女子一般都将头发向后梳掠，绾成一个髻。髻式名目繁多，不可胜举。此外贵族女子头上还插步摇、花钗作装饰。奴婢则多用巾裹头。汉代女子的礼服是深衣，与战国时不同。还有穿襦裙和裤的。汉代对鞋也有严格的等级规定。</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魏晋南北朝时期的服饰，受到社会政治、经济、思想等方面的影响，由魏晋的仍循秦汉旧制发展到南北朝时期的各民族相互影响、相互吸收、渐趋融合。这一时期的服饰主要以自然洒脱、清秀空疏为特点。用巾帛包头，是这个时期的主要首服。较为流行的是一种在小冠上加笼巾的“笼冠”。这个时期的汉族男子的服装主要是袖口宽大、不收衣祛约束的衫。汉族女子的发饰也颇具特点，主要是假髻的风行。魏晋时期妇女服装承袭秦汉的遗俗，在传统基础上有所改进，一般上身穿衫、袄、襦，下身穿裙子，款式多为上俭下丰，衣身部分紧身合体，袖口肥大，裙为多折裥裙，裙长曳地，下摆宽松，从而达到俊俏、潇洒的效果。</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唐朝服饰承上启下，法服和常服同时并行。法服是传统的礼服，包括冠、冕、衣、裳等；常服又称</a:t>
            </a:r>
            <a:r>
              <a:rPr lang="zh-CN" altLang="en-US" sz="1200" b="0" i="0" u="none" strike="noStrike" kern="1200" dirty="0">
                <a:solidFill>
                  <a:schemeClr val="tx1"/>
                </a:solidFill>
                <a:effectLst/>
                <a:latin typeface="+mn-lt"/>
                <a:ea typeface="+mn-ea"/>
                <a:cs typeface="+mn-cs"/>
              </a:rPr>
              <a:t>公服</a:t>
            </a:r>
            <a:r>
              <a:rPr lang="zh-CN" altLang="en-US" sz="1200" b="0" i="0" kern="1200" dirty="0">
                <a:solidFill>
                  <a:schemeClr val="tx1"/>
                </a:solidFill>
                <a:effectLst/>
                <a:latin typeface="+mn-lt"/>
                <a:ea typeface="+mn-ea"/>
                <a:cs typeface="+mn-cs"/>
              </a:rPr>
              <a:t>，是一般性正式场合所着服饰，包括</a:t>
            </a:r>
            <a:r>
              <a:rPr lang="zh-CN" altLang="en-US" sz="1200" b="0" i="0" u="none" strike="noStrike" kern="1200" dirty="0">
                <a:solidFill>
                  <a:schemeClr val="tx1"/>
                </a:solidFill>
                <a:effectLst/>
                <a:latin typeface="+mn-lt"/>
                <a:ea typeface="+mn-ea"/>
                <a:cs typeface="+mn-cs"/>
              </a:rPr>
              <a:t>圆领袍</a:t>
            </a:r>
            <a:r>
              <a:rPr lang="zh-CN" altLang="en-US" sz="1200" b="0" i="0" kern="1200" dirty="0">
                <a:solidFill>
                  <a:schemeClr val="tx1"/>
                </a:solidFill>
                <a:effectLst/>
                <a:latin typeface="+mn-lt"/>
                <a:ea typeface="+mn-ea"/>
                <a:cs typeface="+mn-cs"/>
              </a:rPr>
              <a:t>衫、</a:t>
            </a:r>
            <a:r>
              <a:rPr lang="zh-CN" altLang="en-US" sz="1200" b="0" i="0" u="none" strike="noStrike" kern="1200" dirty="0">
                <a:solidFill>
                  <a:schemeClr val="tx1"/>
                </a:solidFill>
                <a:effectLst/>
                <a:latin typeface="+mn-lt"/>
                <a:ea typeface="+mn-ea"/>
                <a:cs typeface="+mn-cs"/>
              </a:rPr>
              <a:t>幞头</a:t>
            </a:r>
            <a:r>
              <a:rPr lang="zh-CN" altLang="en-US" sz="1200" b="0" i="0" kern="1200" dirty="0">
                <a:solidFill>
                  <a:schemeClr val="tx1"/>
                </a:solidFill>
                <a:effectLst/>
                <a:latin typeface="+mn-lt"/>
                <a:ea typeface="+mn-ea"/>
                <a:cs typeface="+mn-cs"/>
              </a:rPr>
              <a:t>、革带、长筒靴等。品色衣至唐代已形成制度。平民多着白衣。唐代女子的髻式繁复。还有在髻鬓上插</a:t>
            </a:r>
            <a:r>
              <a:rPr lang="zh-CN" altLang="en-US" sz="1200" b="0" i="0" u="none" strike="noStrike" kern="1200" dirty="0">
                <a:solidFill>
                  <a:schemeClr val="tx1"/>
                </a:solidFill>
                <a:effectLst/>
                <a:latin typeface="+mn-lt"/>
                <a:ea typeface="+mn-ea"/>
                <a:cs typeface="+mn-cs"/>
              </a:rPr>
              <a:t>金钗</a:t>
            </a:r>
            <a:r>
              <a:rPr lang="zh-CN" altLang="en-US" sz="1200" b="0" i="0" kern="1200" dirty="0">
                <a:solidFill>
                  <a:schemeClr val="tx1"/>
                </a:solidFill>
                <a:effectLst/>
                <a:latin typeface="+mn-lt"/>
                <a:ea typeface="+mn-ea"/>
                <a:cs typeface="+mn-cs"/>
              </a:rPr>
              <a:t>、犀牛</a:t>
            </a:r>
            <a:r>
              <a:rPr lang="zh-CN" altLang="en-US" sz="1200" b="0" i="0" u="none" strike="noStrike" kern="1200" dirty="0">
                <a:solidFill>
                  <a:schemeClr val="tx1"/>
                </a:solidFill>
                <a:effectLst/>
                <a:latin typeface="+mn-lt"/>
                <a:ea typeface="+mn-ea"/>
                <a:cs typeface="+mn-cs"/>
              </a:rPr>
              <a:t>梳篦</a:t>
            </a:r>
            <a:r>
              <a:rPr lang="zh-CN" altLang="en-US" sz="1200" b="0" i="0" kern="1200" dirty="0">
                <a:solidFill>
                  <a:schemeClr val="tx1"/>
                </a:solidFill>
                <a:effectLst/>
                <a:latin typeface="+mn-lt"/>
                <a:ea typeface="+mn-ea"/>
                <a:cs typeface="+mn-cs"/>
              </a:rPr>
              <a:t>的，贵族女子面部化妆成</a:t>
            </a:r>
            <a:r>
              <a:rPr lang="zh-CN" altLang="en-US" sz="1200" b="0" i="0" u="none" strike="noStrike" kern="1200" dirty="0">
                <a:solidFill>
                  <a:schemeClr val="tx1"/>
                </a:solidFill>
                <a:effectLst/>
                <a:latin typeface="+mn-lt"/>
                <a:ea typeface="+mn-ea"/>
                <a:cs typeface="+mn-cs"/>
              </a:rPr>
              <a:t>鹅黄</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花钿</a:t>
            </a:r>
            <a:r>
              <a:rPr lang="zh-CN" altLang="en-US" sz="1200" b="0" i="0" kern="1200" dirty="0">
                <a:solidFill>
                  <a:schemeClr val="tx1"/>
                </a:solidFill>
                <a:effectLst/>
                <a:latin typeface="+mn-lt"/>
                <a:ea typeface="+mn-ea"/>
                <a:cs typeface="+mn-cs"/>
              </a:rPr>
              <a:t>、</a:t>
            </a:r>
            <a:r>
              <a:rPr lang="zh-CN" altLang="en-US" sz="1200" b="0" i="0" u="none" strike="noStrike" kern="1200" dirty="0">
                <a:solidFill>
                  <a:schemeClr val="tx1"/>
                </a:solidFill>
                <a:effectLst/>
                <a:latin typeface="+mn-lt"/>
                <a:ea typeface="+mn-ea"/>
                <a:cs typeface="+mn-cs"/>
              </a:rPr>
              <a:t>妆靥</a:t>
            </a:r>
            <a:r>
              <a:rPr lang="zh-CN" altLang="en-US" sz="1200" b="0" i="0" kern="1200" dirty="0">
                <a:solidFill>
                  <a:schemeClr val="tx1"/>
                </a:solidFill>
                <a:effectLst/>
                <a:latin typeface="+mn-lt"/>
                <a:ea typeface="+mn-ea"/>
                <a:cs typeface="+mn-cs"/>
              </a:rPr>
              <a:t>等。唐代女服主要为裙、衫、帔。襦裙是唐代妇女的主要服式。在隋代及初唐时期，妇女的短襦都用小袖，下着紧身长裙，裙腰高系，一般都在腰部以上，有的甚至系在腋下，并以丝带系扎，给人一种俏丽修长的感觉。中唐时期的襦裙的比初唐的较宽阔一些，其它无太大变化。</a:t>
            </a:r>
            <a:endParaRPr lang="zh-CN" altLang="en-US" dirty="0"/>
          </a:p>
        </p:txBody>
      </p:sp>
      <p:sp>
        <p:nvSpPr>
          <p:cNvPr id="4" name="灯片编号占位符 3"/>
          <p:cNvSpPr>
            <a:spLocks noGrp="1"/>
          </p:cNvSpPr>
          <p:nvPr>
            <p:ph type="sldNum" sz="quarter" idx="10"/>
          </p:nvPr>
        </p:nvSpPr>
        <p:spPr/>
        <p:txBody>
          <a:bodyPr/>
          <a:lstStyle/>
          <a:p>
            <a:fld id="{8003F5B2-C32B-4304-A643-020CFFC6A85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DAC879D-E821-44F6-9395-76CDD65ADB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815AF9-4FEA-4354-AEC7-FB67463AA0D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AC879D-E821-44F6-9395-76CDD65ADB3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815AF9-4FEA-4354-AEC7-FB67463AA0D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hyperlink" Target="&#24320;&#22330;.f4v"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slide" Target="slide6.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hyperlink" Target="&#32467;&#26500;.flv"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2.xml"/><Relationship Id="rId7" Type="http://schemas.openxmlformats.org/officeDocument/2006/relationships/slide" Target="slide11.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3" Type="http://schemas.openxmlformats.org/officeDocument/2006/relationships/image" Target="../media/image9.png"/><Relationship Id="rId2" Type="http://schemas.openxmlformats.org/officeDocument/2006/relationships/slide" Target="slide7.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slide" Target="slide6.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slide" Target="slide6.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tile tx="-1009650" ty="0" sx="100000" sy="100000" flip="none" algn="tl"/>
        </a:blipFill>
        <a:effectLst/>
      </p:bgPr>
    </p:bg>
    <p:spTree>
      <p:nvGrpSpPr>
        <p:cNvPr id="1" name=""/>
        <p:cNvGrpSpPr/>
        <p:nvPr/>
      </p:nvGrpSpPr>
      <p:grpSpPr>
        <a:xfrm>
          <a:off x="0" y="0"/>
          <a:ext cx="0" cy="0"/>
          <a:chOff x="0" y="0"/>
          <a:chExt cx="0" cy="0"/>
        </a:xfrm>
      </p:grpSpPr>
      <p:sp>
        <p:nvSpPr>
          <p:cNvPr id="6" name="矩形 5"/>
          <p:cNvSpPr/>
          <p:nvPr/>
        </p:nvSpPr>
        <p:spPr>
          <a:xfrm>
            <a:off x="5486400" y="277091"/>
            <a:ext cx="831273" cy="3816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2" action="ppaction://hlinkfile"/>
          </p:cNvPr>
          <p:cNvSpPr/>
          <p:nvPr/>
        </p:nvSpPr>
        <p:spPr>
          <a:xfrm>
            <a:off x="5621465" y="124693"/>
            <a:ext cx="2137080" cy="4401205"/>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91440" tIns="45720" rIns="91440" bIns="45720">
            <a:spAutoFit/>
            <a:scene3d>
              <a:camera prst="orthographicFront"/>
              <a:lightRig rig="threePt" dir="t"/>
            </a:scene3d>
            <a:sp3d extrusionH="57150">
              <a:bevelT w="38100" h="38100" prst="angle"/>
            </a:sp3d>
          </a:bodyPr>
          <a:lstStyle/>
          <a:p>
            <a:pPr algn="ctr"/>
            <a:r>
              <a:rPr lang="zh-CN" altLang="en-US" sz="14000" b="1" cap="none" spc="0"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汉服</a:t>
            </a:r>
            <a:endParaRPr lang="zh-CN" altLang="en-US" sz="14000" b="1" cap="none" spc="0"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7" name="矩形 6"/>
          <p:cNvSpPr/>
          <p:nvPr/>
        </p:nvSpPr>
        <p:spPr>
          <a:xfrm>
            <a:off x="5310460" y="4678296"/>
            <a:ext cx="2759089" cy="107721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zh-CN" altLang="en-US" sz="3200" b="1" cap="none" spc="0" dirty="0">
                <a:solidFill>
                  <a:schemeClr val="accent5">
                    <a:lumMod val="60000"/>
                    <a:lumOff val="40000"/>
                  </a:schemeClr>
                </a:solidFill>
                <a:effectLst/>
              </a:rPr>
              <a:t>刘卓然 雷宇航</a:t>
            </a:r>
            <a:endParaRPr lang="en-US" altLang="zh-CN" sz="3200" b="1" cap="none" spc="0" dirty="0">
              <a:solidFill>
                <a:schemeClr val="accent5">
                  <a:lumMod val="60000"/>
                  <a:lumOff val="40000"/>
                </a:schemeClr>
              </a:solidFill>
              <a:effectLst/>
            </a:endParaRPr>
          </a:p>
          <a:p>
            <a:pPr algn="ctr"/>
            <a:r>
              <a:rPr lang="zh-CN" altLang="en-US" sz="3200" b="1" cap="none" spc="0" dirty="0">
                <a:solidFill>
                  <a:schemeClr val="accent5">
                    <a:lumMod val="60000"/>
                    <a:lumOff val="40000"/>
                  </a:schemeClr>
                </a:solidFill>
                <a:effectLst/>
              </a:rPr>
              <a:t>王往 贺昱棋</a:t>
            </a:r>
            <a:endParaRPr lang="zh-CN" altLang="en-US" sz="3200" b="1" cap="none" spc="0" dirty="0">
              <a:solidFill>
                <a:schemeClr val="accent5">
                  <a:lumMod val="60000"/>
                  <a:lumOff val="40000"/>
                </a:schemeClr>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t="2712"/>
          <a:stretch>
            <a:fillRect/>
          </a:stretch>
        </p:blipFill>
        <p:spPr>
          <a:xfrm>
            <a:off x="4538457" y="0"/>
            <a:ext cx="3476397" cy="5715784"/>
          </a:xfrm>
        </p:spPr>
      </p:pic>
      <p:sp>
        <p:nvSpPr>
          <p:cNvPr id="6" name="矩形 5"/>
          <p:cNvSpPr/>
          <p:nvPr/>
        </p:nvSpPr>
        <p:spPr>
          <a:xfrm>
            <a:off x="768266" y="5134065"/>
            <a:ext cx="10854253" cy="1692771"/>
          </a:xfrm>
          <a:prstGeom prst="rect">
            <a:avLst/>
          </a:prstGeom>
          <a:noFill/>
        </p:spPr>
        <p:txBody>
          <a:bodyPr wrap="none" lIns="91440" tIns="45720" rIns="91440" bIns="45720">
            <a:spAutoFit/>
          </a:bodyPr>
          <a:lstStyle/>
          <a:p>
            <a:pPr algn="ctr"/>
            <a:r>
              <a:rPr lang="zh-CN" altLang="en-US" sz="4400" kern="1200" cap="none" spc="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宋朝汉服大体上</a:t>
            </a:r>
            <a:r>
              <a:rPr lang="zh-CN" altLang="en-US" sz="440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沿</a:t>
            </a:r>
            <a:r>
              <a:rPr lang="zh-CN" altLang="en-US" sz="4400" kern="1200" cap="none" spc="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袭了隋唐旧制</a:t>
            </a:r>
            <a:endParaRPr lang="en-US" altLang="zh-CN" sz="4400" kern="1200" cap="none" spc="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endParaRPr>
          </a:p>
          <a:p>
            <a:pPr algn="ctr"/>
            <a:r>
              <a:rPr lang="zh-CN" altLang="en-US" sz="4400" kern="1200" cap="none" spc="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在隋唐基础上</a:t>
            </a:r>
            <a:r>
              <a:rPr lang="zh-CN" altLang="en-US" sz="6000" kern="1200" cap="none" spc="0" dirty="0">
                <a:ln w="13462">
                  <a:solidFill>
                    <a:schemeClr val="bg1"/>
                  </a:solidFill>
                  <a:prstDash val="solid"/>
                </a:ln>
                <a:solidFill>
                  <a:srgbClr val="FF0000"/>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崇尚简朴</a:t>
            </a:r>
            <a:r>
              <a:rPr lang="zh-CN" altLang="en-US" sz="440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a:t>
            </a:r>
            <a:r>
              <a:rPr lang="zh-CN" altLang="en-US" sz="6000" kern="1200" cap="none" spc="0" dirty="0">
                <a:ln w="13462">
                  <a:solidFill>
                    <a:schemeClr val="bg1"/>
                  </a:solidFill>
                  <a:prstDash val="solid"/>
                </a:ln>
                <a:solidFill>
                  <a:srgbClr val="FF0000"/>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严谨</a:t>
            </a:r>
            <a:r>
              <a:rPr lang="zh-CN" altLang="en-US" sz="4400" dirty="0">
                <a:ln w="13462">
                  <a:solidFill>
                    <a:schemeClr val="bg1"/>
                  </a:solidFill>
                  <a:prstDash val="solid"/>
                </a:ln>
                <a:solidFill>
                  <a:schemeClr val="accent5">
                    <a:lumMod val="7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a:t>
            </a:r>
            <a:r>
              <a:rPr lang="zh-CN" altLang="en-US" sz="6000" kern="1200" cap="none" spc="0" dirty="0">
                <a:ln w="13462">
                  <a:solidFill>
                    <a:schemeClr val="bg1"/>
                  </a:solidFill>
                  <a:prstDash val="solid"/>
                </a:ln>
                <a:solidFill>
                  <a:srgbClr val="FF0000"/>
                </a:solidFill>
                <a:effectLst>
                  <a:outerShdw dist="38100" dir="2700000" algn="bl" rotWithShape="0">
                    <a:schemeClr val="accent5"/>
                  </a:outerShdw>
                </a:effectLst>
                <a:latin typeface="华文行楷" panose="02010800040101010101" pitchFamily="2" charset="-122"/>
                <a:ea typeface="华文行楷" panose="02010800040101010101" pitchFamily="2" charset="-122"/>
              </a:rPr>
              <a:t>含蓄</a:t>
            </a:r>
            <a:endParaRPr lang="zh-CN" altLang="en-US" sz="4400"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华文行楷" panose="02010800040101010101" pitchFamily="2" charset="-122"/>
              <a:ea typeface="华文行楷" panose="02010800040101010101" pitchFamily="2" charset="-122"/>
            </a:endParaRPr>
          </a:p>
        </p:txBody>
      </p:sp>
      <p:pic>
        <p:nvPicPr>
          <p:cNvPr id="4" name="图片 3">
            <a:hlinkClick r:id="rId2" action="ppaction://hlinksldjump"/>
          </p:cNvPr>
          <p:cNvPicPr>
            <a:picLocks noChangeAspect="1"/>
          </p:cNvPicPr>
          <p:nvPr/>
        </p:nvPicPr>
        <p:blipFill rotWithShape="1">
          <a:blip r:embed="rId3">
            <a:extLst>
              <a:ext uri="{28A0092B-C50C-407E-A947-70E740481C1C}">
                <a14:useLocalDpi xmlns:a14="http://schemas.microsoft.com/office/drawing/2010/main" val="0"/>
              </a:ext>
            </a:extLst>
          </a:blip>
          <a:srcRect l="5781" r="8497" b="14281"/>
          <a:stretch>
            <a:fillRect/>
          </a:stretch>
        </p:blipFill>
        <p:spPr>
          <a:xfrm>
            <a:off x="10661073" y="4381012"/>
            <a:ext cx="1530927" cy="247698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728586" y="332509"/>
            <a:ext cx="7135850" cy="4544988"/>
          </a:xfrm>
        </p:spPr>
      </p:pic>
      <p:sp>
        <p:nvSpPr>
          <p:cNvPr id="6" name="矩形 5"/>
          <p:cNvSpPr/>
          <p:nvPr/>
        </p:nvSpPr>
        <p:spPr>
          <a:xfrm>
            <a:off x="1138872" y="4904698"/>
            <a:ext cx="10033516" cy="144655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zh-CN" altLang="en-US" sz="4000" b="1" i="0" kern="1200" cap="none" spc="0" dirty="0">
                <a:solidFill>
                  <a:schemeClr val="accent4"/>
                </a:solidFill>
                <a:effectLst/>
                <a:latin typeface="+mn-lt"/>
                <a:ea typeface="+mn-ea"/>
                <a:cs typeface="+mn-cs"/>
              </a:rPr>
              <a:t>元朝汉服</a:t>
            </a:r>
            <a:r>
              <a:rPr lang="zh-CN" altLang="en-US" sz="4400" b="1" dirty="0">
                <a:solidFill>
                  <a:srgbClr val="00B050"/>
                </a:solidFill>
              </a:rPr>
              <a:t>样式差异不大</a:t>
            </a:r>
            <a:r>
              <a:rPr lang="zh-CN" altLang="en-US" sz="4000" b="1" dirty="0">
                <a:solidFill>
                  <a:schemeClr val="accent4"/>
                </a:solidFill>
              </a:rPr>
              <a:t>，</a:t>
            </a:r>
            <a:r>
              <a:rPr lang="zh-CN" altLang="en-US" sz="4000" b="1" i="0" kern="1200" cap="none" spc="0" dirty="0">
                <a:solidFill>
                  <a:schemeClr val="accent4"/>
                </a:solidFill>
                <a:effectLst/>
                <a:latin typeface="+mn-lt"/>
                <a:ea typeface="+mn-ea"/>
                <a:cs typeface="+mn-cs"/>
              </a:rPr>
              <a:t>但</a:t>
            </a:r>
            <a:r>
              <a:rPr lang="zh-CN" altLang="en-US" sz="4400" b="1" i="0" kern="1200" cap="none" spc="0" dirty="0">
                <a:solidFill>
                  <a:srgbClr val="00B050"/>
                </a:solidFill>
                <a:effectLst/>
                <a:latin typeface="+mn-lt"/>
                <a:ea typeface="+mn-ea"/>
                <a:cs typeface="+mn-cs"/>
              </a:rPr>
              <a:t>材料差距悬殊</a:t>
            </a:r>
            <a:endParaRPr lang="en-US" altLang="zh-CN" sz="4000" b="1" i="0" kern="1200" cap="none" spc="0" dirty="0">
              <a:solidFill>
                <a:srgbClr val="00B050"/>
              </a:solidFill>
              <a:effectLst/>
              <a:latin typeface="+mn-lt"/>
              <a:ea typeface="+mn-ea"/>
              <a:cs typeface="+mn-cs"/>
            </a:endParaRPr>
          </a:p>
          <a:p>
            <a:pPr algn="ctr"/>
            <a:r>
              <a:rPr lang="zh-CN" altLang="en-US" sz="4000" b="1" dirty="0">
                <a:solidFill>
                  <a:schemeClr val="accent4"/>
                </a:solidFill>
              </a:rPr>
              <a:t>明朝普通百姓衣着</a:t>
            </a:r>
            <a:r>
              <a:rPr lang="zh-CN" altLang="en-US" sz="4400" b="1" dirty="0">
                <a:solidFill>
                  <a:srgbClr val="00B050"/>
                </a:solidFill>
              </a:rPr>
              <a:t>材料有所改善</a:t>
            </a:r>
            <a:endParaRPr lang="zh-CN" altLang="en-US" sz="4400" b="1" dirty="0">
              <a:solidFill>
                <a:srgbClr val="00B05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46773" y="1704175"/>
            <a:ext cx="3877986" cy="1200329"/>
          </a:xfrm>
          <a:prstGeom prst="rect">
            <a:avLst/>
          </a:prstGeom>
          <a:noFill/>
        </p:spPr>
        <p:txBody>
          <a:bodyPr wrap="none" lIns="91440" tIns="45720" rIns="91440" bIns="45720">
            <a:spAutoFit/>
          </a:bodyPr>
          <a:lstStyle/>
          <a:p>
            <a:pPr algn="ctr"/>
            <a:r>
              <a:rPr lang="zh-CN" altLang="en-US" sz="7200" cap="none" spc="0" dirty="0">
                <a:ln w="6600">
                  <a:solidFill>
                    <a:schemeClr val="accent2"/>
                  </a:solidFill>
                  <a:prstDash val="solid"/>
                </a:ln>
                <a:solidFill>
                  <a:srgbClr val="C00000"/>
                </a:solidFill>
                <a:effectLst>
                  <a:outerShdw dist="38100" dir="2700000" algn="tl" rotWithShape="0">
                    <a:schemeClr val="accent2"/>
                  </a:outerShdw>
                </a:effectLst>
                <a:latin typeface="华文新魏" panose="02010800040101010101" pitchFamily="2" charset="-122"/>
                <a:ea typeface="华文新魏" panose="02010800040101010101" pitchFamily="2" charset="-122"/>
              </a:rPr>
              <a:t>剃发易服</a:t>
            </a:r>
            <a:endParaRPr lang="zh-CN" altLang="en-US" sz="7200" cap="none" spc="0" dirty="0">
              <a:ln w="6600">
                <a:solidFill>
                  <a:schemeClr val="accent2"/>
                </a:solidFill>
                <a:prstDash val="solid"/>
              </a:ln>
              <a:solidFill>
                <a:srgbClr val="C00000"/>
              </a:solidFill>
              <a:effectLst>
                <a:outerShdw dist="38100" dir="2700000" algn="tl" rotWithShape="0">
                  <a:schemeClr val="accent2"/>
                </a:outerShdw>
              </a:effectLst>
              <a:latin typeface="华文新魏" panose="02010800040101010101" pitchFamily="2" charset="-122"/>
              <a:ea typeface="华文新魏" panose="02010800040101010101" pitchFamily="2" charset="-122"/>
            </a:endParaRPr>
          </a:p>
        </p:txBody>
      </p:sp>
      <p:sp>
        <p:nvSpPr>
          <p:cNvPr id="7" name="文本框 6"/>
          <p:cNvSpPr txBox="1"/>
          <p:nvPr/>
        </p:nvSpPr>
        <p:spPr>
          <a:xfrm>
            <a:off x="0" y="3973132"/>
            <a:ext cx="12099701" cy="2800767"/>
          </a:xfrm>
          <a:prstGeom prst="rect">
            <a:avLst/>
          </a:prstGeom>
          <a:noFill/>
        </p:spPr>
        <p:txBody>
          <a:bodyPr wrap="square" rtlCol="0">
            <a:spAutoFit/>
          </a:bodyPr>
          <a:lstStyle/>
          <a:p>
            <a:r>
              <a:rPr lang="zh-CN" altLang="en-US" dirty="0">
                <a:solidFill>
                  <a:srgbClr val="0070C0"/>
                </a:solidFill>
                <a:latin typeface="华文新魏" panose="02010800040101010101" pitchFamily="2" charset="-122"/>
                <a:ea typeface="华文新魏" panose="02010800040101010101" pitchFamily="2" charset="-122"/>
              </a:rPr>
              <a:t>剃发易服の谕旨：</a:t>
            </a:r>
            <a:endParaRPr lang="en-US" altLang="zh-CN" dirty="0">
              <a:solidFill>
                <a:srgbClr val="0070C0"/>
              </a:solidFill>
              <a:latin typeface="华文新魏" panose="02010800040101010101" pitchFamily="2" charset="-122"/>
              <a:ea typeface="华文新魏" panose="02010800040101010101" pitchFamily="2" charset="-122"/>
            </a:endParaRPr>
          </a:p>
          <a:p>
            <a:r>
              <a:rPr lang="zh-CN" altLang="en-US" dirty="0">
                <a:solidFill>
                  <a:srgbClr val="0070C0"/>
                </a:solidFill>
                <a:latin typeface="华文新魏" panose="02010800040101010101" pitchFamily="2" charset="-122"/>
                <a:ea typeface="华文新魏" panose="02010800040101010101" pitchFamily="2" charset="-122"/>
              </a:rPr>
              <a:t>顺治元年（</a:t>
            </a:r>
            <a:r>
              <a:rPr lang="en-US" altLang="zh-CN" dirty="0">
                <a:solidFill>
                  <a:srgbClr val="0070C0"/>
                </a:solidFill>
                <a:latin typeface="华文新魏" panose="02010800040101010101" pitchFamily="2" charset="-122"/>
                <a:ea typeface="华文新魏" panose="02010800040101010101" pitchFamily="2" charset="-122"/>
              </a:rPr>
              <a:t>1644</a:t>
            </a:r>
            <a:r>
              <a:rPr lang="zh-CN" altLang="en-US" dirty="0">
                <a:solidFill>
                  <a:srgbClr val="0070C0"/>
                </a:solidFill>
                <a:latin typeface="华文新魏" panose="02010800040101010101" pitchFamily="2" charset="-122"/>
                <a:ea typeface="华文新魏" panose="02010800040101010101" pitchFamily="2" charset="-122"/>
              </a:rPr>
              <a:t>年）五月，摄政和硕睿亲王谕：“各处城堡著遣人持檄招抚</a:t>
            </a:r>
            <a:r>
              <a:rPr lang="en-US" altLang="zh-CN" dirty="0">
                <a:solidFill>
                  <a:srgbClr val="0070C0"/>
                </a:solidFill>
                <a:latin typeface="华文新魏" panose="02010800040101010101" pitchFamily="2" charset="-122"/>
                <a:ea typeface="华文新魏" panose="02010800040101010101" pitchFamily="2" charset="-122"/>
              </a:rPr>
              <a:t>……</a:t>
            </a:r>
            <a:r>
              <a:rPr lang="zh-CN" altLang="en-US" dirty="0">
                <a:solidFill>
                  <a:srgbClr val="0070C0"/>
                </a:solidFill>
                <a:latin typeface="华文新魏" panose="02010800040101010101" pitchFamily="2" charset="-122"/>
                <a:ea typeface="华文新魏" panose="02010800040101010101" pitchFamily="2" charset="-122"/>
              </a:rPr>
              <a:t>有虽称归顺而不剃发者，是有狐疑观望之意，宜核地方远近，定为限期，届期至京，酌量至京，酌量加恩，如过限不至，显属抗拒，定行问罪。”</a:t>
            </a:r>
            <a:endParaRPr lang="en-US" altLang="zh-CN" dirty="0">
              <a:solidFill>
                <a:srgbClr val="0070C0"/>
              </a:solidFill>
              <a:latin typeface="华文新魏" panose="02010800040101010101" pitchFamily="2" charset="-122"/>
              <a:ea typeface="华文新魏" panose="02010800040101010101" pitchFamily="2" charset="-122"/>
            </a:endParaRPr>
          </a:p>
          <a:p>
            <a:r>
              <a:rPr lang="zh-CN" altLang="en-US" dirty="0">
                <a:solidFill>
                  <a:srgbClr val="0070C0"/>
                </a:solidFill>
                <a:latin typeface="华文新魏" panose="02010800040101010101" pitchFamily="2" charset="-122"/>
                <a:ea typeface="华文新魏" panose="02010800040101010101" pitchFamily="2" charset="-122"/>
              </a:rPr>
              <a:t>顺治二年，清军攻下江南各省，清政府从此下令在全国推行剃头改服的制度。清政府再次颁布剃发令，要求“京城内外限旬日，直隶各省地方，自部文所到之日，亦限旬日，尽行剃发”，如果有“仍存明制，不随本朝之制度者，杀无赦。”</a:t>
            </a:r>
            <a:endParaRPr lang="en-US" altLang="zh-CN" dirty="0">
              <a:solidFill>
                <a:srgbClr val="0070C0"/>
              </a:solidFill>
              <a:latin typeface="华文新魏" panose="02010800040101010101" pitchFamily="2" charset="-122"/>
              <a:ea typeface="华文新魏" panose="02010800040101010101" pitchFamily="2" charset="-122"/>
            </a:endParaRPr>
          </a:p>
          <a:p>
            <a:endParaRPr lang="en-US" altLang="zh-CN" dirty="0">
              <a:solidFill>
                <a:srgbClr val="0070C0"/>
              </a:solidFill>
              <a:latin typeface="华文新魏" panose="02010800040101010101" pitchFamily="2" charset="-122"/>
              <a:ea typeface="华文新魏" panose="02010800040101010101" pitchFamily="2" charset="-122"/>
            </a:endParaRPr>
          </a:p>
          <a:p>
            <a:r>
              <a:rPr lang="zh-CN" altLang="en-US" dirty="0">
                <a:solidFill>
                  <a:schemeClr val="accent6">
                    <a:lumMod val="75000"/>
                  </a:schemeClr>
                </a:solidFill>
                <a:latin typeface="华文新魏" panose="02010800040101010101" pitchFamily="2" charset="-122"/>
                <a:ea typeface="华文新魏" panose="02010800040101010101" pitchFamily="2" charset="-122"/>
              </a:rPr>
              <a:t>“十从十不从”：</a:t>
            </a:r>
            <a:endParaRPr lang="en-US" altLang="zh-CN" dirty="0">
              <a:solidFill>
                <a:schemeClr val="accent6">
                  <a:lumMod val="75000"/>
                </a:schemeClr>
              </a:solidFill>
              <a:latin typeface="华文新魏" panose="02010800040101010101" pitchFamily="2" charset="-122"/>
              <a:ea typeface="华文新魏" panose="02010800040101010101" pitchFamily="2" charset="-122"/>
            </a:endParaRPr>
          </a:p>
          <a:p>
            <a:r>
              <a:rPr lang="zh-CN" altLang="en-US" dirty="0">
                <a:solidFill>
                  <a:schemeClr val="accent6">
                    <a:lumMod val="75000"/>
                  </a:schemeClr>
                </a:solidFill>
                <a:latin typeface="华文新魏" panose="02010800040101010101" pitchFamily="2" charset="-122"/>
                <a:ea typeface="华文新魏" panose="02010800040101010101" pitchFamily="2" charset="-122"/>
              </a:rPr>
              <a:t>即服装上男从女不从；生从死不从；阳从阴不从；官从隶不从；老从少不从；儒从而僧道不从；倡从而优伶不从；仕宦从而婚姻不从；国号从而官号不从；役税从而语言文字不从。</a:t>
            </a:r>
            <a:endParaRPr lang="en-US" altLang="zh-CN" dirty="0">
              <a:solidFill>
                <a:schemeClr val="accent6">
                  <a:lumMod val="75000"/>
                </a:schemeClr>
              </a:solidFill>
              <a:latin typeface="华文新魏" panose="02010800040101010101" pitchFamily="2" charset="-122"/>
              <a:ea typeface="华文新魏" panose="02010800040101010101" pitchFamily="2" charset="-122"/>
            </a:endParaRPr>
          </a:p>
          <a:p>
            <a:endParaRPr lang="zh-CN" altLang="en-US" sz="1400" dirty="0">
              <a:latin typeface="华文新魏" panose="02010800040101010101" pitchFamily="2" charset="-122"/>
              <a:ea typeface="华文新魏" panose="02010800040101010101" pitchFamily="2" charset="-122"/>
            </a:endParaRPr>
          </a:p>
        </p:txBody>
      </p:sp>
      <p:pic>
        <p:nvPicPr>
          <p:cNvPr id="11" name="内容占位符 10"/>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0" y="0"/>
            <a:ext cx="5390216" cy="3973132"/>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464127" y="1358724"/>
            <a:ext cx="3045902" cy="5413985"/>
          </a:xfrm>
        </p:spPr>
      </p:pic>
      <p:sp>
        <p:nvSpPr>
          <p:cNvPr id="6" name="矩形 5"/>
          <p:cNvSpPr/>
          <p:nvPr/>
        </p:nvSpPr>
        <p:spPr>
          <a:xfrm rot="20901298">
            <a:off x="3140164" y="2264961"/>
            <a:ext cx="8510663" cy="769441"/>
          </a:xfrm>
          <a:prstGeom prst="rect">
            <a:avLst/>
          </a:prstGeom>
          <a:noFill/>
        </p:spPr>
        <p:txBody>
          <a:bodyPr wrap="none" lIns="91440" tIns="45720" rIns="91440" bIns="45720">
            <a:spAutoFit/>
          </a:bodyPr>
          <a:lstStyle/>
          <a:p>
            <a:pPr algn="ctr"/>
            <a:r>
              <a:rPr lang="en-US" altLang="zh-CN" sz="4400" b="1" cap="none" spc="0" dirty="0">
                <a:ln w="22225">
                  <a:solidFill>
                    <a:schemeClr val="accent2"/>
                  </a:solidFill>
                  <a:prstDash val="solid"/>
                </a:ln>
                <a:solidFill>
                  <a:schemeClr val="accent2">
                    <a:lumMod val="40000"/>
                    <a:lumOff val="60000"/>
                  </a:schemeClr>
                </a:solidFill>
                <a:effectLst/>
              </a:rPr>
              <a:t>Q</a:t>
            </a:r>
            <a:r>
              <a:rPr lang="zh-CN" altLang="en-US" sz="4400" b="1" cap="none" spc="0" dirty="0">
                <a:ln w="22225">
                  <a:solidFill>
                    <a:schemeClr val="accent2"/>
                  </a:solidFill>
                  <a:prstDash val="solid"/>
                </a:ln>
                <a:solidFill>
                  <a:schemeClr val="accent2">
                    <a:lumMod val="40000"/>
                    <a:lumOff val="60000"/>
                  </a:schemeClr>
                </a:solidFill>
                <a:effectLst/>
              </a:rPr>
              <a:t>：剃发易服是哪个朝代的政策？</a:t>
            </a:r>
            <a:endParaRPr lang="zh-CN" altLang="en-US" sz="4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l="83645" t="57066" r="9669" b="33064"/>
          <a:stretch>
            <a:fillRect/>
          </a:stretch>
        </p:blipFill>
        <p:spPr>
          <a:xfrm>
            <a:off x="3650673" y="109522"/>
            <a:ext cx="4281055" cy="4213095"/>
          </a:xfrm>
        </p:spPr>
      </p:pic>
      <p:sp>
        <p:nvSpPr>
          <p:cNvPr id="6" name="矩形 5"/>
          <p:cNvSpPr/>
          <p:nvPr/>
        </p:nvSpPr>
        <p:spPr>
          <a:xfrm>
            <a:off x="3418940" y="4448406"/>
            <a:ext cx="5032148" cy="923330"/>
          </a:xfrm>
          <a:prstGeom prst="rect">
            <a:avLst/>
          </a:prstGeom>
          <a:noFill/>
        </p:spPr>
        <p:txBody>
          <a:bodyPr wrap="none" lIns="91440" tIns="45720" rIns="91440" bIns="45720">
            <a:spAutoFit/>
          </a:bodyPr>
          <a:lstStyle/>
          <a:p>
            <a:pPr algn="ctr"/>
            <a:r>
              <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恭喜你答对了！</a:t>
            </a:r>
            <a:endPar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solidFill>
                  <a:schemeClr val="accent2">
                    <a:lumMod val="75000"/>
                  </a:schemeClr>
                </a:solidFill>
              </a:rPr>
              <a:t>留存复兴</a:t>
            </a:r>
            <a:endParaRPr lang="zh-CN" altLang="en-US" dirty="0">
              <a:solidFill>
                <a:schemeClr val="accent2">
                  <a:lumMod val="75000"/>
                </a:schemeClr>
              </a:solidFill>
            </a:endParaRPr>
          </a:p>
        </p:txBody>
      </p:sp>
      <p:pic>
        <p:nvPicPr>
          <p:cNvPr id="4" name="内容占位符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33729" y="2032636"/>
            <a:ext cx="5861392" cy="391096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hlinkClick r:id="rId1"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7273"/>
            <a:ext cx="4103177" cy="6729211"/>
          </a:xfrm>
          <a:prstGeom prst="rect">
            <a:avLst/>
          </a:prstGeom>
        </p:spPr>
      </p:pic>
      <p:sp>
        <p:nvSpPr>
          <p:cNvPr id="6" name="矩形 5"/>
          <p:cNvSpPr/>
          <p:nvPr/>
        </p:nvSpPr>
        <p:spPr>
          <a:xfrm rot="1050600">
            <a:off x="4696911" y="1479825"/>
            <a:ext cx="5416868" cy="2400657"/>
          </a:xfrm>
          <a:prstGeom prst="rect">
            <a:avLst/>
          </a:prstGeom>
          <a:noFill/>
        </p:spPr>
        <p:txBody>
          <a:bodyPr wrap="none" lIns="91440" tIns="45720" rIns="91440" bIns="45720">
            <a:spAutoFit/>
          </a:bodyPr>
          <a:lstStyle/>
          <a:p>
            <a:r>
              <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琥珀" panose="02010800040101010101" pitchFamily="2" charset="-122"/>
                <a:ea typeface="华文琥珀" panose="02010800040101010101" pitchFamily="2" charset="-122"/>
              </a:rPr>
              <a:t>那汉服的</a:t>
            </a:r>
            <a:r>
              <a:rPr lang="zh-CN" altLang="en-US" sz="9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结构</a:t>
            </a:r>
            <a:endParaRPr lang="en-US" altLang="zh-CN"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r>
              <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琥珀" panose="02010800040101010101" pitchFamily="2" charset="-122"/>
                <a:ea typeface="华文琥珀" panose="02010800040101010101" pitchFamily="2" charset="-122"/>
              </a:rPr>
              <a:t>是什么样的呢？</a:t>
            </a:r>
            <a:endPar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琥珀" panose="02010800040101010101" pitchFamily="2" charset="-122"/>
              <a:ea typeface="华文琥珀" panose="0201080004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7943"/>
          <a:stretch>
            <a:fillRect/>
          </a:stretch>
        </p:blipFill>
        <p:spPr>
          <a:xfrm>
            <a:off x="7737764" y="222323"/>
            <a:ext cx="3929063" cy="5852895"/>
          </a:xfrm>
          <a:prstGeom prst="rect">
            <a:avLst/>
          </a:prstGeom>
        </p:spPr>
      </p:pic>
      <p:sp>
        <p:nvSpPr>
          <p:cNvPr id="4" name="矩形 3"/>
          <p:cNvSpPr/>
          <p:nvPr/>
        </p:nvSpPr>
        <p:spPr>
          <a:xfrm rot="20438774">
            <a:off x="1219530" y="2815772"/>
            <a:ext cx="7306708" cy="1310640"/>
          </a:xfrm>
          <a:prstGeom prst="rect">
            <a:avLst/>
          </a:prstGeom>
          <a:noFill/>
        </p:spPr>
        <p:txBody>
          <a:bodyPr wrap="square" lIns="91440" tIns="45720" rIns="91440" bIns="45720">
            <a:spAutoFit/>
          </a:bodyPr>
          <a:lstStyle/>
          <a:p>
            <a:pPr algn="ctr"/>
            <a:r>
              <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rPr>
              <a:t>汉服的</a:t>
            </a:r>
            <a:r>
              <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rPr>
              <a:t>纹饰配件</a:t>
            </a:r>
            <a:endPar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t="19460"/>
          <a:stretch>
            <a:fillRect/>
          </a:stretch>
        </p:blipFill>
        <p:spPr>
          <a:xfrm>
            <a:off x="0" y="1551709"/>
            <a:ext cx="4395726" cy="5306291"/>
          </a:xfrm>
          <a:prstGeom prst="rect">
            <a:avLst/>
          </a:prstGeom>
        </p:spPr>
      </p:pic>
      <p:pic>
        <p:nvPicPr>
          <p:cNvPr id="13" name="内容占位符 1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08625" y="0"/>
            <a:ext cx="3537380" cy="5309390"/>
          </a:xfr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0496" y="2549236"/>
            <a:ext cx="5938960" cy="396240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1228" y="55418"/>
            <a:ext cx="3766082" cy="5652655"/>
          </a:xfrm>
          <a:prstGeom prst="rect">
            <a:avLst/>
          </a:prstGeom>
        </p:spPr>
      </p:pic>
      <p:sp>
        <p:nvSpPr>
          <p:cNvPr id="20" name="矩形 19"/>
          <p:cNvSpPr/>
          <p:nvPr/>
        </p:nvSpPr>
        <p:spPr>
          <a:xfrm>
            <a:off x="2396109" y="2967335"/>
            <a:ext cx="7399783" cy="1323439"/>
          </a:xfrm>
          <a:prstGeom prst="rect">
            <a:avLst/>
          </a:prstGeom>
          <a:noFill/>
          <a:scene3d>
            <a:camera prst="orthographicFront">
              <a:rot lat="1200000" lon="899976" rev="0"/>
            </a:camera>
            <a:lightRig rig="threePt" dir="t"/>
          </a:scene3d>
          <a:sp3d prstMaterial="dkEdge">
            <a:bevelT prst="angle"/>
            <a:bevelB prst="angle"/>
          </a:sp3d>
        </p:spPr>
        <p:txBody>
          <a:bodyPr wrap="none" lIns="91440" tIns="45720" rIns="91440" bIns="45720">
            <a:spAutoFit/>
          </a:bodyPr>
          <a:lstStyle/>
          <a:p>
            <a:pPr algn="ctr"/>
            <a:r>
              <a:rPr lang="zh-CN" altLang="en-US" sz="8000" b="1"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请开始你的表演</a:t>
            </a:r>
            <a:endParaRPr lang="zh-CN" altLang="en-US" sz="8000" b="1"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1533" y="69273"/>
            <a:ext cx="3153879" cy="5396345"/>
          </a:xfrm>
          <a:prstGeom prst="rect">
            <a:avLst/>
          </a:prstGeom>
        </p:spPr>
      </p:pic>
      <p:pic>
        <p:nvPicPr>
          <p:cNvPr id="5" name="内容占位符 4"/>
          <p:cNvPicPr>
            <a:picLocks noGrp="1" noChangeAspect="1"/>
          </p:cNvPicPr>
          <p:nvPr>
            <p:ph idx="1"/>
          </p:nvPr>
        </p:nvPicPr>
        <p:blipFill rotWithShape="1">
          <a:blip r:embed="rId2">
            <a:extLst>
              <a:ext uri="{28A0092B-C50C-407E-A947-70E740481C1C}">
                <a14:useLocalDpi xmlns:a14="http://schemas.microsoft.com/office/drawing/2010/main" val="0"/>
              </a:ext>
            </a:extLst>
          </a:blip>
          <a:srcRect l="9775" t="23953" r="39282" b="12527"/>
          <a:stretch>
            <a:fillRect/>
          </a:stretch>
        </p:blipFill>
        <p:spPr>
          <a:xfrm>
            <a:off x="3595412" y="0"/>
            <a:ext cx="8250226" cy="6858000"/>
          </a:xfrm>
        </p:spPr>
      </p:pic>
      <p:sp>
        <p:nvSpPr>
          <p:cNvPr id="11" name="矩形 10"/>
          <p:cNvSpPr/>
          <p:nvPr/>
        </p:nvSpPr>
        <p:spPr>
          <a:xfrm>
            <a:off x="977756" y="5613944"/>
            <a:ext cx="1723549" cy="1015663"/>
          </a:xfrm>
          <a:prstGeom prst="rect">
            <a:avLst/>
          </a:prstGeom>
          <a:noFill/>
        </p:spPr>
        <p:txBody>
          <a:bodyPr wrap="none" lIns="91440" tIns="45720" rIns="91440" bIns="45720">
            <a:spAutoFit/>
          </a:bodyPr>
          <a:lstStyle/>
          <a:p>
            <a:pPr algn="ctr"/>
            <a:r>
              <a:rPr lang="zh-CN" altLang="en-US" sz="6000" cap="none" spc="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布料</a:t>
            </a:r>
            <a:endParaRPr lang="zh-CN" altLang="en-US" sz="6000" cap="none" spc="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tile tx="0" ty="0" sx="100000" sy="100000" flip="none" algn="tl"/>
        </a:blipFill>
        <a:effectLst/>
      </p:bgPr>
    </p:bg>
    <p:spTree>
      <p:nvGrpSpPr>
        <p:cNvPr id="1" name=""/>
        <p:cNvGrpSpPr/>
        <p:nvPr/>
      </p:nvGrpSpPr>
      <p:grpSpPr>
        <a:xfrm>
          <a:off x="0" y="0"/>
          <a:ext cx="0" cy="0"/>
          <a:chOff x="0" y="0"/>
          <a:chExt cx="0" cy="0"/>
        </a:xfrm>
      </p:grpSpPr>
      <p:sp>
        <p:nvSpPr>
          <p:cNvPr id="5" name="矩形 4"/>
          <p:cNvSpPr/>
          <p:nvPr/>
        </p:nvSpPr>
        <p:spPr>
          <a:xfrm>
            <a:off x="4724400" y="138545"/>
            <a:ext cx="775855" cy="4558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22885" y="193932"/>
            <a:ext cx="5199442" cy="5786199"/>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a:spAutoFit/>
          </a:bodyPr>
          <a:lstStyle/>
          <a:p>
            <a:pPr algn="ctr"/>
            <a:r>
              <a:rPr lang="zh-CN" altLang="en-US"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何</a:t>
            </a:r>
            <a:endParaRPr lang="en-US" altLang="zh-CN"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zh-CN" altLang="en-US"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为</a:t>
            </a:r>
            <a:endParaRPr lang="en-US" altLang="zh-CN"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zh-CN" altLang="en-US" sz="1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“汉”</a:t>
            </a:r>
            <a:endParaRPr lang="en-US" altLang="zh-CN" sz="1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zh-CN" altLang="en-US"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服</a:t>
            </a:r>
            <a:endParaRPr lang="zh-CN" altLang="en-US" sz="6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6" name="矩形 5"/>
          <p:cNvSpPr/>
          <p:nvPr/>
        </p:nvSpPr>
        <p:spPr>
          <a:xfrm>
            <a:off x="11215254" y="138545"/>
            <a:ext cx="775855" cy="4558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03226" y="4456699"/>
            <a:ext cx="1569661" cy="923330"/>
          </a:xfrm>
          <a:prstGeom prst="rect">
            <a:avLst/>
          </a:prstGeom>
          <a:noFill/>
        </p:spPr>
        <p:txBody>
          <a:bodyPr wrap="none" lIns="91440" tIns="45720" rIns="91440" bIns="45720">
            <a:spAutoFit/>
          </a:bodyPr>
          <a:lstStyle/>
          <a:p>
            <a:pPr algn="ctr"/>
            <a:r>
              <a:rPr lang="zh-CN" altLang="en-US" sz="5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汉人</a:t>
            </a:r>
            <a:endParaRPr lang="zh-CN" alt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9" name="矩形 8"/>
          <p:cNvSpPr/>
          <p:nvPr/>
        </p:nvSpPr>
        <p:spPr>
          <a:xfrm>
            <a:off x="1943991" y="4456699"/>
            <a:ext cx="1569661" cy="923330"/>
          </a:xfrm>
          <a:prstGeom prst="rect">
            <a:avLst/>
          </a:prstGeom>
          <a:noFill/>
        </p:spPr>
        <p:txBody>
          <a:bodyPr wrap="none" lIns="91440" tIns="45720" rIns="91440" bIns="45720">
            <a:spAutoFit/>
          </a:bodyPr>
          <a:lstStyle/>
          <a:p>
            <a:pPr algn="ctr"/>
            <a:r>
              <a:rPr lang="zh-CN" altLang="en-US" sz="5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汉朝</a:t>
            </a:r>
            <a:endParaRPr lang="zh-CN" alt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0" name="箭头: 右 9"/>
          <p:cNvSpPr/>
          <p:nvPr/>
        </p:nvSpPr>
        <p:spPr>
          <a:xfrm>
            <a:off x="3900054" y="4752078"/>
            <a:ext cx="4142509" cy="166286"/>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l="20177" r="11217"/>
          <a:stretch>
            <a:fillRect/>
          </a:stretch>
        </p:blipFill>
        <p:spPr>
          <a:xfrm>
            <a:off x="8371268" y="0"/>
            <a:ext cx="3767070" cy="5490897"/>
          </a:xfrm>
        </p:spPr>
      </p:pic>
      <p:sp>
        <p:nvSpPr>
          <p:cNvPr id="2" name="矩形 1"/>
          <p:cNvSpPr/>
          <p:nvPr/>
        </p:nvSpPr>
        <p:spPr>
          <a:xfrm>
            <a:off x="8480920" y="5559664"/>
            <a:ext cx="3547766" cy="1015663"/>
          </a:xfrm>
          <a:prstGeom prst="rect">
            <a:avLst/>
          </a:prstGeom>
          <a:noFill/>
        </p:spPr>
        <p:txBody>
          <a:bodyPr wrap="none" lIns="91440" tIns="45720" rIns="91440" bIns="45720">
            <a:spAutoFit/>
          </a:bodyPr>
          <a:lstStyle/>
          <a:p>
            <a:pPr algn="ctr"/>
            <a:r>
              <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印染</a:t>
            </a:r>
            <a:r>
              <a:rPr lang="en-US" altLang="zh-CN"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a:t>
            </a:r>
            <a:r>
              <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刺绣</a:t>
            </a:r>
            <a:endPar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
        <p:nvSpPr>
          <p:cNvPr id="3" name="文本框 2"/>
          <p:cNvSpPr txBox="1"/>
          <p:nvPr/>
        </p:nvSpPr>
        <p:spPr>
          <a:xfrm>
            <a:off x="257580" y="1335913"/>
            <a:ext cx="8508642" cy="4154984"/>
          </a:xfrm>
          <a:prstGeom prst="rect">
            <a:avLst/>
          </a:prstGeom>
          <a:noFill/>
        </p:spPr>
        <p:txBody>
          <a:bodyPr wrap="square" rtlCol="0">
            <a:spAutoFit/>
          </a:bodyPr>
          <a:lstStyle/>
          <a:p>
            <a:r>
              <a:rPr lang="zh-CN" altLang="en-US" sz="2400" dirty="0">
                <a:solidFill>
                  <a:srgbClr val="C00000"/>
                </a:solidFill>
                <a:latin typeface="华文楷体" panose="02010600040101010101" pitchFamily="2" charset="-122"/>
                <a:ea typeface="华文楷体" panose="02010600040101010101" pitchFamily="2" charset="-122"/>
              </a:rPr>
              <a:t>汉服传统印染分为矿物染和草木染。</a:t>
            </a:r>
            <a:endParaRPr lang="en-US" altLang="zh-CN" sz="2400" dirty="0">
              <a:solidFill>
                <a:srgbClr val="C00000"/>
              </a:solidFill>
              <a:latin typeface="华文楷体" panose="02010600040101010101" pitchFamily="2" charset="-122"/>
              <a:ea typeface="华文楷体" panose="02010600040101010101" pitchFamily="2" charset="-122"/>
            </a:endParaRPr>
          </a:p>
          <a:p>
            <a:endParaRPr lang="en-US" altLang="zh-CN" sz="2400" dirty="0">
              <a:solidFill>
                <a:srgbClr val="C00000"/>
              </a:solidFill>
              <a:latin typeface="华文楷体" panose="02010600040101010101" pitchFamily="2" charset="-122"/>
              <a:ea typeface="华文楷体" panose="02010600040101010101" pitchFamily="2" charset="-122"/>
            </a:endParaRPr>
          </a:p>
          <a:p>
            <a:r>
              <a:rPr lang="zh-CN" altLang="en-US" sz="2400" dirty="0">
                <a:solidFill>
                  <a:srgbClr val="C00000"/>
                </a:solidFill>
                <a:latin typeface="华文楷体" panose="02010600040101010101" pitchFamily="2" charset="-122"/>
                <a:ea typeface="华文楷体" panose="02010600040101010101" pitchFamily="2" charset="-122"/>
              </a:rPr>
              <a:t>矿物染原料包括：朱砂、石黄、空青、石青、胡粉、蜃灰、炭黑。</a:t>
            </a:r>
            <a:endParaRPr lang="en-US" altLang="zh-CN" sz="2400" dirty="0">
              <a:solidFill>
                <a:srgbClr val="C00000"/>
              </a:solidFill>
              <a:latin typeface="华文楷体" panose="02010600040101010101" pitchFamily="2" charset="-122"/>
              <a:ea typeface="华文楷体" panose="02010600040101010101" pitchFamily="2" charset="-122"/>
            </a:endParaRPr>
          </a:p>
          <a:p>
            <a:endParaRPr lang="en-US" altLang="zh-CN" sz="2400" dirty="0">
              <a:solidFill>
                <a:srgbClr val="C00000"/>
              </a:solidFill>
              <a:latin typeface="华文楷体" panose="02010600040101010101" pitchFamily="2" charset="-122"/>
              <a:ea typeface="华文楷体" panose="02010600040101010101" pitchFamily="2" charset="-122"/>
            </a:endParaRPr>
          </a:p>
          <a:p>
            <a:r>
              <a:rPr lang="zh-CN" altLang="en-US" sz="2400" dirty="0">
                <a:solidFill>
                  <a:srgbClr val="C00000"/>
                </a:solidFill>
                <a:latin typeface="华文楷体" panose="02010600040101010101" pitchFamily="2" charset="-122"/>
                <a:ea typeface="华文楷体" panose="02010600040101010101" pitchFamily="2" charset="-122"/>
              </a:rPr>
              <a:t>传统草木染材料包括：靛蓝、红花、乌梅、芦木、苏木、黄檗、青矾、苋蓝、槐花、棓子、杨梅皮、蓝牙叶、莲子壳、绿豆粉等等。</a:t>
            </a:r>
            <a:endParaRPr lang="en-US" altLang="zh-CN" sz="2400" dirty="0">
              <a:solidFill>
                <a:srgbClr val="C00000"/>
              </a:solidFill>
              <a:latin typeface="华文楷体" panose="02010600040101010101" pitchFamily="2" charset="-122"/>
              <a:ea typeface="华文楷体" panose="02010600040101010101" pitchFamily="2" charset="-122"/>
            </a:endParaRPr>
          </a:p>
          <a:p>
            <a:endParaRPr lang="en-US" altLang="zh-CN" sz="2400" dirty="0">
              <a:solidFill>
                <a:srgbClr val="C00000"/>
              </a:solidFill>
              <a:latin typeface="华文楷体" panose="02010600040101010101" pitchFamily="2" charset="-122"/>
              <a:ea typeface="华文楷体" panose="02010600040101010101" pitchFamily="2" charset="-122"/>
            </a:endParaRPr>
          </a:p>
          <a:p>
            <a:r>
              <a:rPr lang="zh-CN" altLang="en-US" sz="2400" dirty="0">
                <a:solidFill>
                  <a:srgbClr val="002060"/>
                </a:solidFill>
                <a:latin typeface="华文楷体" panose="02010600040101010101" pitchFamily="2" charset="-122"/>
                <a:ea typeface="华文楷体" panose="02010600040101010101" pitchFamily="2" charset="-122"/>
              </a:rPr>
              <a:t>四大名绣：江苏的苏绣，湖南的湘绣，四川的蜀绣和广东的粤绣</a:t>
            </a:r>
            <a:endParaRPr lang="zh-CN" altLang="en-US" sz="2400" dirty="0">
              <a:solidFill>
                <a:srgbClr val="00206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9067680" y="1445990"/>
            <a:ext cx="2541669" cy="4351338"/>
          </a:xfrm>
        </p:spPr>
      </p:pic>
      <p:sp>
        <p:nvSpPr>
          <p:cNvPr id="6" name="矩形 5"/>
          <p:cNvSpPr/>
          <p:nvPr/>
        </p:nvSpPr>
        <p:spPr>
          <a:xfrm rot="932966">
            <a:off x="100561" y="1518462"/>
            <a:ext cx="9711313" cy="923330"/>
          </a:xfrm>
          <a:prstGeom prst="rect">
            <a:avLst/>
          </a:prstGeom>
          <a:noFill/>
        </p:spPr>
        <p:txBody>
          <a:bodyPr wrap="non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Q</a:t>
            </a:r>
            <a:r>
              <a:rPr lang="zh-CN" altLang="en-US" sz="5400" b="1" cap="none" spc="0" dirty="0">
                <a:ln w="22225">
                  <a:solidFill>
                    <a:schemeClr val="accent2"/>
                  </a:solidFill>
                  <a:prstDash val="solid"/>
                </a:ln>
                <a:solidFill>
                  <a:schemeClr val="accent2">
                    <a:lumMod val="40000"/>
                    <a:lumOff val="60000"/>
                  </a:schemeClr>
                </a:solidFill>
                <a:effectLst/>
              </a:rPr>
              <a:t>：我国的四大名绣是哪四个？</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l="83645" t="57066" r="9669" b="33064"/>
          <a:stretch>
            <a:fillRect/>
          </a:stretch>
        </p:blipFill>
        <p:spPr>
          <a:xfrm>
            <a:off x="3650673" y="109522"/>
            <a:ext cx="4281055" cy="4213095"/>
          </a:xfrm>
        </p:spPr>
      </p:pic>
      <p:sp>
        <p:nvSpPr>
          <p:cNvPr id="6" name="矩形 5"/>
          <p:cNvSpPr/>
          <p:nvPr/>
        </p:nvSpPr>
        <p:spPr>
          <a:xfrm>
            <a:off x="3418940" y="4448406"/>
            <a:ext cx="5032148" cy="923330"/>
          </a:xfrm>
          <a:prstGeom prst="rect">
            <a:avLst/>
          </a:prstGeom>
          <a:noFill/>
        </p:spPr>
        <p:txBody>
          <a:bodyPr wrap="none" lIns="91440" tIns="45720" rIns="91440" bIns="45720">
            <a:spAutoFit/>
          </a:bodyPr>
          <a:lstStyle/>
          <a:p>
            <a:pPr algn="ctr"/>
            <a:r>
              <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恭喜你答对了！</a:t>
            </a:r>
            <a:endPar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3856" y="17610"/>
            <a:ext cx="3505200" cy="5553239"/>
          </a:xfrm>
        </p:spPr>
      </p:pic>
      <p:sp>
        <p:nvSpPr>
          <p:cNvPr id="6" name="矩形 5"/>
          <p:cNvSpPr/>
          <p:nvPr/>
        </p:nvSpPr>
        <p:spPr>
          <a:xfrm>
            <a:off x="791021" y="5577288"/>
            <a:ext cx="1723549" cy="1015663"/>
          </a:xfrm>
          <a:prstGeom prst="rect">
            <a:avLst/>
          </a:prstGeom>
          <a:noFill/>
        </p:spPr>
        <p:txBody>
          <a:bodyPr wrap="none" lIns="91440" tIns="45720" rIns="91440" bIns="45720">
            <a:spAutoFit/>
          </a:bodyPr>
          <a:lstStyle/>
          <a:p>
            <a:pPr algn="ctr"/>
            <a:r>
              <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纹章</a:t>
            </a:r>
            <a:endPar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
        <p:nvSpPr>
          <p:cNvPr id="4" name="文本框 3"/>
          <p:cNvSpPr txBox="1"/>
          <p:nvPr/>
        </p:nvSpPr>
        <p:spPr>
          <a:xfrm>
            <a:off x="3554571" y="1204177"/>
            <a:ext cx="8508642" cy="4154984"/>
          </a:xfrm>
          <a:prstGeom prst="rect">
            <a:avLst/>
          </a:prstGeom>
          <a:noFill/>
        </p:spPr>
        <p:txBody>
          <a:bodyPr wrap="square" rtlCol="0">
            <a:spAutoFit/>
          </a:bodyPr>
          <a:lstStyle/>
          <a:p>
            <a:r>
              <a:rPr lang="zh-CN" altLang="en-US" sz="2400" dirty="0">
                <a:solidFill>
                  <a:srgbClr val="C00000"/>
                </a:solidFill>
                <a:latin typeface="华文楷体" panose="02010600040101010101" pitchFamily="2" charset="-122"/>
                <a:ea typeface="华文楷体" panose="02010600040101010101" pitchFamily="2" charset="-122"/>
              </a:rPr>
              <a:t>虞皇的“日、月、星辰、群山、龙、华虫、宗彝、藻、火、粉米、黼、黻”十二纹章中，日、月、星辰昭明，象发生万物、养成万物。山龙兴云雨、能适应沾物济众以配天。火明而炎上，强调明理崇礼精神。又如虎，严猛；蜼，智慧，象神武定乱。粉米粒民。黼象割断能决。韍象背拂於非义，或君臣可否相济 。</a:t>
            </a:r>
            <a:endParaRPr lang="en-US" altLang="zh-CN" sz="2400" dirty="0">
              <a:solidFill>
                <a:srgbClr val="C00000"/>
              </a:solidFill>
              <a:latin typeface="华文楷体" panose="02010600040101010101" pitchFamily="2" charset="-122"/>
              <a:ea typeface="华文楷体" panose="02010600040101010101" pitchFamily="2" charset="-122"/>
            </a:endParaRPr>
          </a:p>
          <a:p>
            <a:endParaRPr lang="en-US" altLang="zh-CN" sz="2400" dirty="0">
              <a:solidFill>
                <a:srgbClr val="C00000"/>
              </a:solidFill>
              <a:latin typeface="华文楷体" panose="02010600040101010101" pitchFamily="2" charset="-122"/>
              <a:ea typeface="华文楷体" panose="02010600040101010101" pitchFamily="2" charset="-122"/>
            </a:endParaRPr>
          </a:p>
          <a:p>
            <a:r>
              <a:rPr lang="zh-CN" altLang="en-US" sz="2400" dirty="0">
                <a:solidFill>
                  <a:srgbClr val="002060"/>
                </a:solidFill>
                <a:latin typeface="华文楷体" panose="02010600040101010101" pitchFamily="2" charset="-122"/>
                <a:ea typeface="华文楷体" panose="02010600040101010101" pitchFamily="2" charset="-122"/>
              </a:rPr>
              <a:t>明朝文武官公服有用以标明品级的补子，如文官一品仙鹤，二品锦鸡，三品孔雀，四品云雁，五品白鹇，六品鹭鸶，七品鸂氵鶒，八品黄鹂，九品鹌鹑；武官一品、二品狮子，三品、四品虎豹，五品熊罴，六品、七品彪，八品犀牛，九品海马 。</a:t>
            </a:r>
            <a:endParaRPr lang="zh-CN" altLang="en-US" sz="2400" dirty="0">
              <a:solidFill>
                <a:srgbClr val="002060"/>
              </a:solidFill>
              <a:latin typeface="华文楷体" panose="02010600040101010101" pitchFamily="2" charset="-122"/>
              <a:ea typeface="华文楷体" panose="02010600040101010101" pitchFamily="2" charset="-122"/>
            </a:endParaRPr>
          </a:p>
          <a:p>
            <a:endParaRPr lang="zh-CN" altLang="en-US" sz="2400"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7849673" y="1017592"/>
            <a:ext cx="4342327" cy="4342327"/>
          </a:xfrm>
        </p:spPr>
      </p:pic>
      <p:sp>
        <p:nvSpPr>
          <p:cNvPr id="6" name="文本框 5"/>
          <p:cNvSpPr txBox="1"/>
          <p:nvPr/>
        </p:nvSpPr>
        <p:spPr>
          <a:xfrm>
            <a:off x="302656" y="972517"/>
            <a:ext cx="8508642" cy="3785652"/>
          </a:xfrm>
          <a:prstGeom prst="rect">
            <a:avLst/>
          </a:prstGeom>
          <a:noFill/>
        </p:spPr>
        <p:txBody>
          <a:bodyPr wrap="square" rtlCol="0">
            <a:spAutoFit/>
          </a:bodyPr>
          <a:lstStyle/>
          <a:p>
            <a:r>
              <a:rPr lang="zh-CN" altLang="en-US" sz="2400" dirty="0">
                <a:solidFill>
                  <a:srgbClr val="C00000"/>
                </a:solidFill>
                <a:latin typeface="华文楷体" panose="02010600040101010101" pitchFamily="2" charset="-122"/>
                <a:ea typeface="华文楷体" panose="02010600040101010101" pitchFamily="2" charset="-122"/>
              </a:rPr>
              <a:t>汉服的足衣分为：舄、履、屦、屐、靴、鞋。</a:t>
            </a:r>
            <a:endParaRPr lang="en-US" altLang="zh-CN" sz="2400" dirty="0">
              <a:solidFill>
                <a:srgbClr val="C00000"/>
              </a:solidFill>
              <a:latin typeface="华文楷体" panose="02010600040101010101" pitchFamily="2" charset="-122"/>
              <a:ea typeface="华文楷体" panose="02010600040101010101" pitchFamily="2" charset="-122"/>
            </a:endParaRPr>
          </a:p>
          <a:p>
            <a:endParaRPr lang="en-US" altLang="zh-CN" sz="2400" dirty="0">
              <a:solidFill>
                <a:srgbClr val="002060"/>
              </a:solidFill>
              <a:latin typeface="华文楷体" panose="02010600040101010101" pitchFamily="2" charset="-122"/>
              <a:ea typeface="华文楷体" panose="02010600040101010101" pitchFamily="2" charset="-122"/>
            </a:endParaRPr>
          </a:p>
          <a:p>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南粤笔记</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记载：“枹木附水松根而生，香而韧，可作屐，曰枹香屐。潮人刳之为屐，轻便而软，是曰潮屐。”又说“粤中婢媵多着红皮屐，士大夫亦尚屐。沐浴乘凉时，散足著之，名曰‘散屐’。</a:t>
            </a:r>
            <a:endParaRPr lang="en-US" altLang="zh-CN" sz="2400" dirty="0">
              <a:solidFill>
                <a:srgbClr val="002060"/>
              </a:solidFill>
              <a:latin typeface="华文楷体" panose="02010600040101010101" pitchFamily="2" charset="-122"/>
              <a:ea typeface="华文楷体" panose="02010600040101010101" pitchFamily="2" charset="-122"/>
            </a:endParaRPr>
          </a:p>
          <a:p>
            <a:endParaRPr lang="en-US" altLang="zh-CN" sz="2400" dirty="0">
              <a:solidFill>
                <a:srgbClr val="002060"/>
              </a:solidFill>
              <a:latin typeface="华文楷体" panose="02010600040101010101" pitchFamily="2" charset="-122"/>
              <a:ea typeface="华文楷体" panose="02010600040101010101" pitchFamily="2" charset="-122"/>
            </a:endParaRPr>
          </a:p>
          <a:p>
            <a:r>
              <a:rPr lang="zh-CN" altLang="en-US" sz="2400" dirty="0">
                <a:solidFill>
                  <a:srgbClr val="C00000"/>
                </a:solidFill>
                <a:latin typeface="华文楷体" panose="02010600040101010101" pitchFamily="2" charset="-122"/>
                <a:ea typeface="华文楷体" panose="02010600040101010101" pitchFamily="2" charset="-122"/>
              </a:rPr>
              <a:t>潮州木屐、杭州合村绣花鞋制作技艺、邳州绣花鞋、邳州麻编鞋已被列入非物质文化遗产。</a:t>
            </a:r>
            <a:endParaRPr lang="zh-CN" altLang="en-US" sz="2400" dirty="0">
              <a:solidFill>
                <a:srgbClr val="C00000"/>
              </a:solidFill>
              <a:latin typeface="华文楷体" panose="02010600040101010101" pitchFamily="2" charset="-122"/>
              <a:ea typeface="华文楷体" panose="02010600040101010101" pitchFamily="2" charset="-122"/>
            </a:endParaRPr>
          </a:p>
          <a:p>
            <a:endParaRPr lang="zh-CN" altLang="en-US" sz="2400" dirty="0">
              <a:solidFill>
                <a:srgbClr val="C00000"/>
              </a:solidFill>
              <a:latin typeface="华文楷体" panose="02010600040101010101" pitchFamily="2" charset="-122"/>
              <a:ea typeface="华文楷体" panose="02010600040101010101" pitchFamily="2" charset="-122"/>
            </a:endParaRPr>
          </a:p>
        </p:txBody>
      </p:sp>
      <p:sp>
        <p:nvSpPr>
          <p:cNvPr id="7" name="矩形 6"/>
          <p:cNvSpPr/>
          <p:nvPr/>
        </p:nvSpPr>
        <p:spPr>
          <a:xfrm>
            <a:off x="9291077" y="5564409"/>
            <a:ext cx="1723549" cy="1015663"/>
          </a:xfrm>
          <a:prstGeom prst="rect">
            <a:avLst/>
          </a:prstGeom>
          <a:noFill/>
        </p:spPr>
        <p:txBody>
          <a:bodyPr wrap="none" lIns="91440" tIns="45720" rIns="91440" bIns="45720">
            <a:spAutoFit/>
          </a:bodyPr>
          <a:lstStyle/>
          <a:p>
            <a:pPr algn="ctr"/>
            <a:r>
              <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足衣</a:t>
            </a:r>
            <a:endPar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l="6875" t="2121" b="8468"/>
          <a:stretch>
            <a:fillRect/>
          </a:stretch>
        </p:blipFill>
        <p:spPr>
          <a:xfrm>
            <a:off x="0" y="0"/>
            <a:ext cx="3576034" cy="5331853"/>
          </a:xfrm>
        </p:spPr>
      </p:pic>
      <p:sp>
        <p:nvSpPr>
          <p:cNvPr id="6" name="矩形 5"/>
          <p:cNvSpPr/>
          <p:nvPr/>
        </p:nvSpPr>
        <p:spPr>
          <a:xfrm>
            <a:off x="758824" y="5409863"/>
            <a:ext cx="1723549" cy="1015663"/>
          </a:xfrm>
          <a:prstGeom prst="rect">
            <a:avLst/>
          </a:prstGeom>
          <a:noFill/>
        </p:spPr>
        <p:txBody>
          <a:bodyPr wrap="none" lIns="91440" tIns="45720" rIns="91440" bIns="45720">
            <a:spAutoFit/>
          </a:bodyPr>
          <a:lstStyle/>
          <a:p>
            <a:pPr algn="ctr"/>
            <a:r>
              <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首服</a:t>
            </a:r>
            <a:endPar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
        <p:nvSpPr>
          <p:cNvPr id="7" name="文本框 6"/>
          <p:cNvSpPr txBox="1"/>
          <p:nvPr/>
        </p:nvSpPr>
        <p:spPr>
          <a:xfrm>
            <a:off x="3496616" y="2118738"/>
            <a:ext cx="8508642" cy="1938992"/>
          </a:xfrm>
          <a:prstGeom prst="rect">
            <a:avLst/>
          </a:prstGeom>
          <a:noFill/>
        </p:spPr>
        <p:txBody>
          <a:bodyPr wrap="square" rtlCol="0">
            <a:spAutoFit/>
          </a:bodyPr>
          <a:lstStyle/>
          <a:p>
            <a:r>
              <a:rPr lang="zh-CN" altLang="en-US" sz="2400" dirty="0">
                <a:solidFill>
                  <a:schemeClr val="accent6">
                    <a:lumMod val="75000"/>
                  </a:schemeClr>
                </a:solidFill>
                <a:latin typeface="华文楷体" panose="02010600040101010101" pitchFamily="2" charset="-122"/>
                <a:ea typeface="华文楷体" panose="02010600040101010101" pitchFamily="2" charset="-122"/>
              </a:rPr>
              <a:t>男子常常戴冠、巾、帽等，形制多样。女子的首服主要由发髻等饰物构成。</a:t>
            </a:r>
            <a:endParaRPr lang="en-US" altLang="zh-CN" sz="2400" dirty="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sz="2400" dirty="0">
              <a:solidFill>
                <a:srgbClr val="C00000"/>
              </a:solidFill>
              <a:latin typeface="华文楷体" panose="02010600040101010101" pitchFamily="2" charset="-122"/>
              <a:ea typeface="华文楷体" panose="02010600040101010101" pitchFamily="2" charset="-122"/>
            </a:endParaRPr>
          </a:p>
          <a:p>
            <a:r>
              <a:rPr lang="zh-CN" altLang="en-US" sz="2400" dirty="0">
                <a:solidFill>
                  <a:schemeClr val="accent4">
                    <a:lumMod val="50000"/>
                  </a:schemeClr>
                </a:solidFill>
                <a:latin typeface="华文楷体" panose="02010600040101010101" pitchFamily="2" charset="-122"/>
                <a:ea typeface="华文楷体" panose="02010600040101010101" pitchFamily="2" charset="-122"/>
              </a:rPr>
              <a:t>汉族妇女有八大首饰之称，分别为簪、栉、钗、华胜、步摇、金钿、珠花、勒子（额帕）。狄髻是八大首饰的金银组合饰品。</a:t>
            </a:r>
            <a:endParaRPr lang="en-US" altLang="zh-CN" sz="2400" dirty="0">
              <a:solidFill>
                <a:schemeClr val="accent4">
                  <a:lumMod val="50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12251" r="10770" b="6061"/>
          <a:stretch>
            <a:fillRect/>
          </a:stretch>
        </p:blipFill>
        <p:spPr>
          <a:xfrm>
            <a:off x="8825345" y="270164"/>
            <a:ext cx="3366655" cy="6442364"/>
          </a:xfrm>
          <a:prstGeom prst="rect">
            <a:avLst/>
          </a:prstGeom>
        </p:spPr>
      </p:pic>
      <p:sp>
        <p:nvSpPr>
          <p:cNvPr id="6" name="矩形 5"/>
          <p:cNvSpPr/>
          <p:nvPr/>
        </p:nvSpPr>
        <p:spPr>
          <a:xfrm rot="449229">
            <a:off x="142270" y="2432762"/>
            <a:ext cx="9639177" cy="769441"/>
          </a:xfrm>
          <a:prstGeom prst="rect">
            <a:avLst/>
          </a:prstGeom>
          <a:noFill/>
        </p:spPr>
        <p:txBody>
          <a:bodyPr wrap="none" lIns="91440" tIns="45720" rIns="91440" bIns="45720">
            <a:spAutoFit/>
          </a:bodyPr>
          <a:lstStyle/>
          <a:p>
            <a:pPr algn="ctr"/>
            <a:r>
              <a:rPr lang="en-US" altLang="zh-CN" sz="4400" b="1" cap="none" spc="0" dirty="0">
                <a:ln w="22225">
                  <a:solidFill>
                    <a:schemeClr val="accent2"/>
                  </a:solidFill>
                  <a:prstDash val="solid"/>
                </a:ln>
                <a:solidFill>
                  <a:schemeClr val="accent2">
                    <a:lumMod val="40000"/>
                    <a:lumOff val="60000"/>
                  </a:schemeClr>
                </a:solidFill>
                <a:effectLst/>
              </a:rPr>
              <a:t>Q</a:t>
            </a:r>
            <a:r>
              <a:rPr lang="zh-CN" altLang="en-US" sz="4400" b="1" dirty="0">
                <a:ln w="22225">
                  <a:solidFill>
                    <a:schemeClr val="accent2"/>
                  </a:solidFill>
                  <a:prstDash val="solid"/>
                </a:ln>
                <a:solidFill>
                  <a:schemeClr val="accent2">
                    <a:lumMod val="40000"/>
                    <a:lumOff val="60000"/>
                  </a:schemeClr>
                </a:solidFill>
              </a:rPr>
              <a:t>：八大首饰的金银组合饰品叫什么</a:t>
            </a:r>
            <a:r>
              <a:rPr lang="zh-CN" altLang="en-US" sz="4400" b="1" cap="none" spc="0" dirty="0">
                <a:ln w="22225">
                  <a:solidFill>
                    <a:schemeClr val="accent2"/>
                  </a:solidFill>
                  <a:prstDash val="solid"/>
                </a:ln>
                <a:solidFill>
                  <a:schemeClr val="accent2">
                    <a:lumMod val="40000"/>
                    <a:lumOff val="60000"/>
                  </a:schemeClr>
                </a:solidFill>
                <a:effectLst/>
              </a:rPr>
              <a:t>？</a:t>
            </a:r>
            <a:endParaRPr lang="zh-CN" altLang="en-US" sz="4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1">
            <a:extLst>
              <a:ext uri="{28A0092B-C50C-407E-A947-70E740481C1C}">
                <a14:useLocalDpi xmlns:a14="http://schemas.microsoft.com/office/drawing/2010/main" val="0"/>
              </a:ext>
            </a:extLst>
          </a:blip>
          <a:srcRect l="83645" t="57066" r="9669" b="33064"/>
          <a:stretch>
            <a:fillRect/>
          </a:stretch>
        </p:blipFill>
        <p:spPr>
          <a:xfrm>
            <a:off x="3650673" y="109522"/>
            <a:ext cx="4281055" cy="4213095"/>
          </a:xfrm>
        </p:spPr>
      </p:pic>
      <p:sp>
        <p:nvSpPr>
          <p:cNvPr id="6" name="矩形 5"/>
          <p:cNvSpPr/>
          <p:nvPr/>
        </p:nvSpPr>
        <p:spPr>
          <a:xfrm>
            <a:off x="3418940" y="4448406"/>
            <a:ext cx="5032148" cy="923330"/>
          </a:xfrm>
          <a:prstGeom prst="rect">
            <a:avLst/>
          </a:prstGeom>
          <a:noFill/>
        </p:spPr>
        <p:txBody>
          <a:bodyPr wrap="none" lIns="91440" tIns="45720" rIns="91440" bIns="45720">
            <a:spAutoFit/>
          </a:bodyPr>
          <a:lstStyle/>
          <a:p>
            <a:pPr algn="ctr"/>
            <a:r>
              <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恭喜你答对了！</a:t>
            </a:r>
            <a:endParaRPr lang="zh-CN" altLang="en-US" sz="5400" b="1" cap="none" spc="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8881857" y="239499"/>
            <a:ext cx="3310143" cy="5252096"/>
          </a:xfrm>
        </p:spPr>
      </p:pic>
      <p:sp>
        <p:nvSpPr>
          <p:cNvPr id="6" name="矩形 5"/>
          <p:cNvSpPr/>
          <p:nvPr/>
        </p:nvSpPr>
        <p:spPr>
          <a:xfrm>
            <a:off x="9859613" y="5491595"/>
            <a:ext cx="1723549" cy="1015663"/>
          </a:xfrm>
          <a:prstGeom prst="rect">
            <a:avLst/>
          </a:prstGeom>
          <a:noFill/>
        </p:spPr>
        <p:txBody>
          <a:bodyPr wrap="none" lIns="91440" tIns="45720" rIns="91440" bIns="45720">
            <a:spAutoFit/>
          </a:bodyPr>
          <a:lstStyle/>
          <a:p>
            <a:pPr algn="ctr"/>
            <a:r>
              <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配饰</a:t>
            </a:r>
            <a:endPar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9460" t="45317" r="38934" b="25769"/>
          <a:stretch>
            <a:fillRect/>
          </a:stretch>
        </p:blipFill>
        <p:spPr>
          <a:xfrm>
            <a:off x="257118" y="992471"/>
            <a:ext cx="8901908" cy="3325091"/>
          </a:xfrm>
          <a:prstGeom prst="rect">
            <a:avLst/>
          </a:prstGeom>
        </p:spPr>
      </p:pic>
      <p:sp>
        <p:nvSpPr>
          <p:cNvPr id="10" name="文本框 9"/>
          <p:cNvSpPr txBox="1"/>
          <p:nvPr/>
        </p:nvSpPr>
        <p:spPr>
          <a:xfrm>
            <a:off x="489397" y="4823138"/>
            <a:ext cx="8165206" cy="1200329"/>
          </a:xfrm>
          <a:prstGeom prst="rect">
            <a:avLst/>
          </a:prstGeom>
          <a:noFill/>
        </p:spPr>
        <p:txBody>
          <a:bodyPr wrap="square" rtlCol="0">
            <a:spAutoFit/>
          </a:bodyPr>
          <a:lstStyle/>
          <a:p>
            <a:r>
              <a:rPr lang="zh-CN" altLang="en-US" sz="2400" dirty="0">
                <a:solidFill>
                  <a:srgbClr val="00B050"/>
                </a:solidFill>
                <a:latin typeface="华文新魏" panose="02010800040101010101" pitchFamily="2" charset="-122"/>
                <a:ea typeface="华文新魏" panose="02010800040101010101" pitchFamily="2" charset="-122"/>
              </a:rPr>
              <a:t>配饰：蔽膝、披帛、袜、帔、香囊（香包）、剑、绶、印、笏、牙牌、革带、玉带、銙、腾蛇等等。腰饰主要有佩黼、佩玉、佩印、佩绶、佩鱼、佩牌、佩带等。</a:t>
            </a:r>
            <a:endParaRPr lang="zh-CN" altLang="en-US" sz="2400" dirty="0">
              <a:solidFill>
                <a:srgbClr val="00B050"/>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8766" y="5792227"/>
            <a:ext cx="3262432" cy="1015663"/>
          </a:xfrm>
          <a:prstGeom prst="rect">
            <a:avLst/>
          </a:prstGeom>
          <a:noFill/>
        </p:spPr>
        <p:txBody>
          <a:bodyPr wrap="none" lIns="91440" tIns="45720" rIns="91440" bIns="45720">
            <a:spAutoFit/>
          </a:bodyPr>
          <a:lstStyle/>
          <a:p>
            <a:pPr algn="ctr"/>
            <a:r>
              <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装饰纹样</a:t>
            </a:r>
            <a:endParaRPr lang="zh-CN" altLang="en-US" sz="600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
        <p:nvSpPr>
          <p:cNvPr id="7" name="文本框 6"/>
          <p:cNvSpPr txBox="1"/>
          <p:nvPr/>
        </p:nvSpPr>
        <p:spPr>
          <a:xfrm>
            <a:off x="3599647" y="2344118"/>
            <a:ext cx="8508642" cy="2677656"/>
          </a:xfrm>
          <a:prstGeom prst="rect">
            <a:avLst/>
          </a:prstGeom>
          <a:noFill/>
        </p:spPr>
        <p:txBody>
          <a:bodyPr wrap="square" rtlCol="0">
            <a:spAutoFit/>
          </a:bodyPr>
          <a:lstStyle/>
          <a:p>
            <a:r>
              <a:rPr lang="zh-CN" altLang="en-US" sz="2400" dirty="0">
                <a:solidFill>
                  <a:schemeClr val="accent4">
                    <a:lumMod val="75000"/>
                  </a:schemeClr>
                </a:solidFill>
                <a:latin typeface="华文楷体" panose="02010600040101010101" pitchFamily="2" charset="-122"/>
                <a:ea typeface="华文楷体" panose="02010600040101010101" pitchFamily="2" charset="-122"/>
              </a:rPr>
              <a:t>商周以前：与原始的汉字一样，比较简炼、概括，抽像性强烈。</a:t>
            </a:r>
            <a:endParaRPr lang="en-US" altLang="zh-CN" sz="2400" dirty="0">
              <a:solidFill>
                <a:schemeClr val="accent4">
                  <a:lumMod val="75000"/>
                </a:schemeClr>
              </a:solidFill>
              <a:latin typeface="华文楷体" panose="02010600040101010101" pitchFamily="2" charset="-122"/>
              <a:ea typeface="华文楷体" panose="02010600040101010101" pitchFamily="2" charset="-122"/>
            </a:endParaRPr>
          </a:p>
          <a:p>
            <a:endParaRPr lang="en-US" altLang="zh-CN" sz="2400" dirty="0">
              <a:solidFill>
                <a:schemeClr val="accent4">
                  <a:lumMod val="75000"/>
                </a:schemeClr>
              </a:solidFill>
              <a:latin typeface="华文楷体" panose="02010600040101010101" pitchFamily="2" charset="-122"/>
              <a:ea typeface="华文楷体" panose="02010600040101010101" pitchFamily="2" charset="-122"/>
            </a:endParaRPr>
          </a:p>
          <a:p>
            <a:r>
              <a:rPr lang="zh-CN" altLang="en-US" sz="2400" dirty="0">
                <a:solidFill>
                  <a:srgbClr val="7030A0"/>
                </a:solidFill>
                <a:latin typeface="华文楷体" panose="02010600040101010101" pitchFamily="2" charset="-122"/>
                <a:ea typeface="华文楷体" panose="02010600040101010101" pitchFamily="2" charset="-122"/>
              </a:rPr>
              <a:t>周朝以后至唐宋时期：日趋工整，上下均衡、左右对称，纹样布局严密。</a:t>
            </a:r>
            <a:endParaRPr lang="en-US" altLang="zh-CN" sz="2400" dirty="0">
              <a:solidFill>
                <a:srgbClr val="7030A0"/>
              </a:solidFill>
              <a:latin typeface="华文楷体" panose="02010600040101010101" pitchFamily="2" charset="-122"/>
              <a:ea typeface="华文楷体" panose="02010600040101010101" pitchFamily="2" charset="-122"/>
            </a:endParaRPr>
          </a:p>
          <a:p>
            <a:endParaRPr lang="en-US" altLang="zh-CN" sz="24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sz="2400" dirty="0">
                <a:solidFill>
                  <a:schemeClr val="accent4">
                    <a:lumMod val="75000"/>
                  </a:schemeClr>
                </a:solidFill>
                <a:latin typeface="华文楷体" panose="02010600040101010101" pitchFamily="2" charset="-122"/>
                <a:ea typeface="华文楷体" panose="02010600040101010101" pitchFamily="2" charset="-122"/>
              </a:rPr>
              <a:t>明清时期：注重于写实手法，各种动物、植物，往往被刻画得细腻、逼真、栩栩如生。</a:t>
            </a:r>
            <a:endParaRPr lang="en-US" altLang="zh-CN" sz="2400" dirty="0">
              <a:solidFill>
                <a:schemeClr val="accent4">
                  <a:lumMod val="75000"/>
                </a:schemeClr>
              </a:solidFill>
              <a:latin typeface="华文楷体" panose="02010600040101010101" pitchFamily="2" charset="-122"/>
              <a:ea typeface="华文楷体" panose="02010600040101010101" pitchFamily="2" charset="-122"/>
            </a:endParaRPr>
          </a:p>
        </p:txBody>
      </p:sp>
      <p:pic>
        <p:nvPicPr>
          <p:cNvPr id="8" name="内容占位符 7"/>
          <p:cNvPicPr>
            <a:picLocks noGrp="1" noChangeAspect="1"/>
          </p:cNvPicPr>
          <p:nvPr>
            <p:ph idx="1"/>
          </p:nvPr>
        </p:nvPicPr>
        <p:blipFill rotWithShape="1">
          <a:blip r:embed="rId1">
            <a:extLst>
              <a:ext uri="{28A0092B-C50C-407E-A947-70E740481C1C}">
                <a14:useLocalDpi xmlns:a14="http://schemas.microsoft.com/office/drawing/2010/main" val="0"/>
              </a:ext>
            </a:extLst>
          </a:blip>
          <a:srcRect t="2189" b="11162"/>
          <a:stretch>
            <a:fillRect/>
          </a:stretch>
        </p:blipFill>
        <p:spPr>
          <a:xfrm>
            <a:off x="180306" y="161965"/>
            <a:ext cx="3228109" cy="5486396"/>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5708073"/>
            <a:ext cx="12192000" cy="1149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0784"/>
            <a:ext cx="4179227" cy="6837216"/>
          </a:xfrm>
          <a:prstGeom prst="rect">
            <a:avLst/>
          </a:prstGeom>
        </p:spPr>
      </p:pic>
      <p:sp>
        <p:nvSpPr>
          <p:cNvPr id="7" name="文本框 6"/>
          <p:cNvSpPr txBox="1"/>
          <p:nvPr/>
        </p:nvSpPr>
        <p:spPr>
          <a:xfrm>
            <a:off x="3850785" y="927279"/>
            <a:ext cx="7920506" cy="4708981"/>
          </a:xfrm>
          <a:prstGeom prst="rect">
            <a:avLst/>
          </a:prstGeom>
          <a:noFill/>
        </p:spPr>
        <p:txBody>
          <a:bodyPr wrap="square" rtlCol="0">
            <a:spAutoFit/>
          </a:bodyPr>
          <a:lstStyle/>
          <a:p>
            <a:r>
              <a:rPr lang="zh-CN" altLang="en-US" sz="2000" dirty="0">
                <a:latin typeface="华文楷体" panose="02010600040101010101" pitchFamily="2" charset="-122"/>
                <a:ea typeface="华文楷体" panose="02010600040101010101" pitchFamily="2" charset="-122"/>
              </a:rPr>
              <a:t>长沙马王堆出土的</a:t>
            </a:r>
            <a:r>
              <a:rPr lang="zh-CN" altLang="en-US" sz="2000" dirty="0">
                <a:solidFill>
                  <a:srgbClr val="FF0000"/>
                </a:solidFill>
                <a:latin typeface="华文楷体" panose="02010600040101010101" pitchFamily="2" charset="-122"/>
                <a:ea typeface="华文楷体" panose="02010600040101010101" pitchFamily="2" charset="-122"/>
              </a:rPr>
              <a:t>西汉简牍</a:t>
            </a:r>
            <a:r>
              <a:rPr lang="zh-CN" altLang="en-US" sz="2000" dirty="0">
                <a:latin typeface="华文楷体" panose="02010600040101010101" pitchFamily="2" charset="-122"/>
                <a:ea typeface="华文楷体" panose="02010600040101010101" pitchFamily="2" charset="-122"/>
              </a:rPr>
              <a:t>：“简四四‘美人四人，其二人楚服，二人汉服’。”</a:t>
            </a:r>
            <a:r>
              <a:rPr lang="en-US" altLang="zh-CN" sz="2000" dirty="0">
                <a:latin typeface="华文楷体" panose="02010600040101010101" pitchFamily="2" charset="-122"/>
                <a:ea typeface="华文楷体" panose="02010600040101010101" pitchFamily="2" charset="-122"/>
              </a:rPr>
              <a:t> </a:t>
            </a:r>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汉书</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：“数来朝贺，乐汉衣服制度。”</a:t>
            </a:r>
            <a:endParaRPr lang="zh-CN" altLang="en-US"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蛮书</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：“裳人，本汉人也。部落在铁桥北，不知迁徙年月。初袭汉服，后稍参诸戎风俗，迄今但朝霞缠头，其余无异。”</a:t>
            </a:r>
            <a:r>
              <a:rPr lang="en-US" altLang="zh-CN" sz="2000" dirty="0">
                <a:latin typeface="华文楷体" panose="02010600040101010101" pitchFamily="2" charset="-122"/>
                <a:ea typeface="华文楷体" panose="02010600040101010101" pitchFamily="2" charset="-122"/>
              </a:rPr>
              <a:t> </a:t>
            </a:r>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新唐书</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：“汉裳蛮，本汉人部种，在铁桥。惟以朝霞缠头，余尚同汉服。”</a:t>
            </a:r>
            <a:r>
              <a:rPr lang="en-US" altLang="zh-CN" sz="2000" dirty="0">
                <a:latin typeface="华文楷体" panose="02010600040101010101" pitchFamily="2" charset="-122"/>
                <a:ea typeface="华文楷体" panose="02010600040101010101" pitchFamily="2" charset="-122"/>
              </a:rPr>
              <a:t> </a:t>
            </a:r>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辽史</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：“辽国自太宗入晋之后，皇帝与南班汉官用汉服；太后与北班契丹臣僚用国服，其汉服即五代、晋之遗制也。”</a:t>
            </a:r>
            <a:endParaRPr lang="en-US" altLang="zh-CN" sz="2000" dirty="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汉服，黄帝始制冕冠章服，後王以祀以祭以享。</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会同中，太后、北面臣僚国服；皇帝、南面臣僚汉服。乾亨以后，在礼虽北面三品以上亦用汉服；重熙以后，大礼并汉服矣。”</a:t>
            </a:r>
            <a:r>
              <a:rPr lang="en-US" altLang="zh-CN" sz="2000" dirty="0">
                <a:latin typeface="华文楷体" panose="02010600040101010101" pitchFamily="2" charset="-122"/>
                <a:ea typeface="华文楷体" panose="02010600040101010101" pitchFamily="2" charset="-122"/>
              </a:rPr>
              <a:t> </a:t>
            </a:r>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东京梦华录</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：“诸国使人，大辽大使顶金冠，后檐尖长，如大莲叶，服紫窄袍，金蹀躞；副使展裹金带，如汉服。”</a:t>
            </a:r>
            <a:r>
              <a:rPr lang="en-US" altLang="zh-CN" sz="2000" dirty="0">
                <a:latin typeface="华文楷体" panose="02010600040101010101" pitchFamily="2" charset="-122"/>
                <a:ea typeface="华文楷体" panose="02010600040101010101" pitchFamily="2" charset="-122"/>
              </a:rPr>
              <a:t> </a:t>
            </a:r>
            <a:endParaRPr lang="en-US" altLang="zh-CN" sz="2000" dirty="0">
              <a:latin typeface="华文楷体" panose="02010600040101010101" pitchFamily="2" charset="-122"/>
              <a:ea typeface="华文楷体" panose="02010600040101010101" pitchFamily="2" charset="-122"/>
            </a:endParaRPr>
          </a:p>
          <a:p>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solidFill>
                  <a:srgbClr val="FF0000"/>
                </a:solidFill>
                <a:latin typeface="华文楷体" panose="02010600040101010101" pitchFamily="2" charset="-122"/>
                <a:ea typeface="华文楷体" panose="02010600040101010101" pitchFamily="2" charset="-122"/>
              </a:rPr>
              <a:t>清稗类钞</a:t>
            </a:r>
            <a:r>
              <a:rPr lang="en-US" altLang="zh-CN" sz="2000" dirty="0">
                <a:solidFill>
                  <a:srgbClr val="FF0000"/>
                </a:solidFill>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：“金天命己酉，太宗禁民汉服，令俱秃发。”</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512838" y="5742733"/>
            <a:ext cx="1723549" cy="1015663"/>
          </a:xfrm>
          <a:prstGeom prst="rect">
            <a:avLst/>
          </a:prstGeom>
          <a:noFill/>
        </p:spPr>
        <p:txBody>
          <a:bodyPr wrap="none" lIns="91440" tIns="45720" rIns="91440" bIns="45720">
            <a:spAutoFit/>
          </a:bodyPr>
          <a:lstStyle/>
          <a:p>
            <a:pPr algn="ctr"/>
            <a:r>
              <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rPr>
              <a:t>色彩</a:t>
            </a:r>
            <a:endParaRPr lang="zh-CN" altLang="en-US" sz="6000"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华文新魏" panose="02010800040101010101" pitchFamily="2" charset="-122"/>
              <a:ea typeface="华文新魏" panose="02010800040101010101" pitchFamily="2" charset="-122"/>
            </a:endParaRPr>
          </a:p>
        </p:txBody>
      </p:sp>
      <p:sp>
        <p:nvSpPr>
          <p:cNvPr id="10" name="文本框 9"/>
          <p:cNvSpPr txBox="1"/>
          <p:nvPr/>
        </p:nvSpPr>
        <p:spPr>
          <a:xfrm>
            <a:off x="560231" y="2395471"/>
            <a:ext cx="8165206" cy="3046988"/>
          </a:xfrm>
          <a:prstGeom prst="rect">
            <a:avLst/>
          </a:prstGeom>
          <a:noFill/>
        </p:spPr>
        <p:txBody>
          <a:bodyPr wrap="square" rtlCol="0">
            <a:spAutoFit/>
          </a:bodyPr>
          <a:lstStyle/>
          <a:p>
            <a:r>
              <a:rPr lang="zh-CN" altLang="en-US" sz="2400" dirty="0">
                <a:solidFill>
                  <a:srgbClr val="92D050"/>
                </a:solidFill>
                <a:latin typeface="华文新魏" panose="02010800040101010101" pitchFamily="2" charset="-122"/>
                <a:ea typeface="华文新魏" panose="02010800040101010101" pitchFamily="2" charset="-122"/>
              </a:rPr>
              <a:t>六正色：青，赤，白，黑，玄，黄</a:t>
            </a:r>
            <a:endParaRPr lang="en-US" altLang="zh-CN" sz="2400" dirty="0">
              <a:solidFill>
                <a:srgbClr val="92D050"/>
              </a:solidFill>
              <a:latin typeface="华文新魏" panose="02010800040101010101" pitchFamily="2" charset="-122"/>
              <a:ea typeface="华文新魏" panose="02010800040101010101" pitchFamily="2" charset="-122"/>
            </a:endParaRPr>
          </a:p>
          <a:p>
            <a:endParaRPr lang="en-US" altLang="zh-CN" sz="2400" dirty="0">
              <a:solidFill>
                <a:srgbClr val="00B050"/>
              </a:solidFill>
              <a:latin typeface="华文新魏" panose="02010800040101010101" pitchFamily="2" charset="-122"/>
              <a:ea typeface="华文新魏" panose="02010800040101010101" pitchFamily="2" charset="-122"/>
            </a:endParaRPr>
          </a:p>
          <a:p>
            <a:r>
              <a:rPr lang="zh-CN" altLang="en-US" sz="2400" dirty="0">
                <a:solidFill>
                  <a:schemeClr val="accent3">
                    <a:lumMod val="50000"/>
                  </a:schemeClr>
                </a:solidFill>
                <a:latin typeface="华文新魏" panose="02010800040101010101" pitchFamily="2" charset="-122"/>
                <a:ea typeface="华文新魏" panose="02010800040101010101" pitchFamily="2" charset="-122"/>
              </a:rPr>
              <a:t>间色：纁</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黄赤色</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、紫</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青赤色</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、红</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赤白色</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、绿</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青黄色</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、缥</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r>
              <a:rPr lang="zh-CN" altLang="en-US" sz="2400" dirty="0">
                <a:solidFill>
                  <a:schemeClr val="accent3">
                    <a:lumMod val="50000"/>
                  </a:schemeClr>
                </a:solidFill>
                <a:latin typeface="华文新魏" panose="02010800040101010101" pitchFamily="2" charset="-122"/>
                <a:ea typeface="华文新魏" panose="02010800040101010101" pitchFamily="2" charset="-122"/>
              </a:rPr>
              <a:t>青白色</a:t>
            </a:r>
            <a:r>
              <a:rPr lang="en-US" altLang="zh-CN" sz="2400" dirty="0">
                <a:solidFill>
                  <a:schemeClr val="accent3">
                    <a:lumMod val="50000"/>
                  </a:schemeClr>
                </a:solidFill>
                <a:latin typeface="华文新魏" panose="02010800040101010101" pitchFamily="2" charset="-122"/>
                <a:ea typeface="华文新魏" panose="02010800040101010101" pitchFamily="2" charset="-122"/>
              </a:rPr>
              <a:t>】</a:t>
            </a:r>
            <a:endParaRPr lang="en-US" altLang="zh-CN" sz="2400" dirty="0">
              <a:solidFill>
                <a:schemeClr val="accent3">
                  <a:lumMod val="50000"/>
                </a:schemeClr>
              </a:solidFill>
              <a:latin typeface="华文新魏" panose="02010800040101010101" pitchFamily="2" charset="-122"/>
              <a:ea typeface="华文新魏" panose="02010800040101010101" pitchFamily="2" charset="-122"/>
            </a:endParaRPr>
          </a:p>
          <a:p>
            <a:endParaRPr lang="en-US" altLang="zh-CN" sz="2400" dirty="0">
              <a:solidFill>
                <a:srgbClr val="00B050"/>
              </a:solidFill>
              <a:latin typeface="华文新魏" panose="02010800040101010101" pitchFamily="2" charset="-122"/>
              <a:ea typeface="华文新魏" panose="02010800040101010101" pitchFamily="2" charset="-122"/>
            </a:endParaRPr>
          </a:p>
          <a:p>
            <a:r>
              <a:rPr lang="zh-CN" altLang="en-US" sz="2400" dirty="0">
                <a:solidFill>
                  <a:srgbClr val="92D050"/>
                </a:solidFill>
                <a:latin typeface="华文新魏" panose="02010800040101010101" pitchFamily="2" charset="-122"/>
                <a:ea typeface="华文新魏" panose="02010800040101010101" pitchFamily="2" charset="-122"/>
              </a:rPr>
              <a:t>公服的色制：朱、紫、绯、绿、青，如唐代为三品以上穿紫色官服，四品着深绯色，五品着浅绯色，六品着深绿色，七品着浅绿色，八品着深青色，九品着浅青色。</a:t>
            </a:r>
            <a:endParaRPr lang="en-US" altLang="zh-CN" sz="2400" dirty="0">
              <a:solidFill>
                <a:srgbClr val="92D050"/>
              </a:solidFill>
              <a:latin typeface="华文新魏" panose="02010800040101010101" pitchFamily="2" charset="-122"/>
              <a:ea typeface="华文新魏" panose="02010800040101010101" pitchFamily="2" charset="-122"/>
            </a:endParaRPr>
          </a:p>
        </p:txBody>
      </p:sp>
      <p:pic>
        <p:nvPicPr>
          <p:cNvPr id="7" name="内容占位符 6"/>
          <p:cNvPicPr>
            <a:picLocks noGrp="1" noChangeAspect="1"/>
          </p:cNvPicPr>
          <p:nvPr>
            <p:ph idx="1"/>
          </p:nvPr>
        </p:nvPicPr>
        <p:blipFill rotWithShape="1">
          <a:blip r:embed="rId1">
            <a:extLst>
              <a:ext uri="{28A0092B-C50C-407E-A947-70E740481C1C}">
                <a14:useLocalDpi xmlns:a14="http://schemas.microsoft.com/office/drawing/2010/main" val="0"/>
              </a:ext>
            </a:extLst>
          </a:blip>
          <a:srcRect b="7624"/>
          <a:stretch>
            <a:fillRect/>
          </a:stretch>
        </p:blipFill>
        <p:spPr>
          <a:xfrm>
            <a:off x="8818418" y="115909"/>
            <a:ext cx="3373582" cy="5446587"/>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6"/>
          <p:cNvPicPr>
            <a:picLocks noChangeAspect="1"/>
          </p:cNvPicPr>
          <p:nvPr/>
        </p:nvPicPr>
        <p:blipFill rotWithShape="1">
          <a:blip r:embed="rId1">
            <a:extLst>
              <a:ext uri="{28A0092B-C50C-407E-A947-70E740481C1C}">
                <a14:useLocalDpi xmlns:a14="http://schemas.microsoft.com/office/drawing/2010/main" val="0"/>
              </a:ext>
            </a:extLst>
          </a:blip>
          <a:srcRect l="8955" t="6948" r="8701" b="15416"/>
          <a:stretch>
            <a:fillRect/>
          </a:stretch>
        </p:blipFill>
        <p:spPr>
          <a:xfrm>
            <a:off x="4274126" y="96981"/>
            <a:ext cx="3990110" cy="6687913"/>
          </a:xfrm>
          <a:prstGeom prst="rect">
            <a:avLst/>
          </a:prstGeom>
        </p:spPr>
      </p:pic>
      <p:sp>
        <p:nvSpPr>
          <p:cNvPr id="9" name="矩形 8"/>
          <p:cNvSpPr/>
          <p:nvPr/>
        </p:nvSpPr>
        <p:spPr>
          <a:xfrm>
            <a:off x="905406" y="700654"/>
            <a:ext cx="10366942" cy="1107996"/>
          </a:xfrm>
          <a:prstGeom prst="rect">
            <a:avLst/>
          </a:prstGeom>
          <a:noFill/>
          <a:ln>
            <a:solidFill>
              <a:srgbClr val="FFFFFF"/>
            </a:solidFill>
          </a:ln>
        </p:spPr>
        <p:txBody>
          <a:bodyPr wrap="none" lIns="91440" tIns="45720" rIns="91440" bIns="45720">
            <a:spAutoFit/>
          </a:bodyPr>
          <a:lstStyle/>
          <a:p>
            <a:pPr algn="ctr"/>
            <a:r>
              <a:rPr lang="en-US" altLang="zh-CN" sz="6600" cap="none" spc="0" dirty="0">
                <a:ln w="12700">
                  <a:solidFill>
                    <a:schemeClr val="tx2">
                      <a:lumMod val="75000"/>
                    </a:schemeClr>
                  </a:solidFill>
                  <a:prstDash val="solid"/>
                </a:ln>
                <a:solidFill>
                  <a:srgbClr val="FFC000"/>
                </a:solidFill>
                <a:effectLst>
                  <a:outerShdw dist="38100" dir="2640000" algn="bl" rotWithShape="0">
                    <a:schemeClr val="tx2">
                      <a:lumMod val="75000"/>
                    </a:schemeClr>
                  </a:outerShdw>
                </a:effectLst>
                <a:latin typeface="Algerian" panose="04020705040A02060702" pitchFamily="82" charset="0"/>
              </a:rPr>
              <a:t>Thanks for watching</a:t>
            </a:r>
            <a:r>
              <a:rPr lang="zh-CN" altLang="en-US" sz="6600" cap="none" spc="0" dirty="0">
                <a:ln w="12700">
                  <a:solidFill>
                    <a:schemeClr val="tx2">
                      <a:lumMod val="75000"/>
                    </a:schemeClr>
                  </a:solidFill>
                  <a:prstDash val="solid"/>
                </a:ln>
                <a:solidFill>
                  <a:srgbClr val="FFC000"/>
                </a:solidFill>
                <a:effectLst>
                  <a:outerShdw dist="38100" dir="2640000" algn="bl" rotWithShape="0">
                    <a:schemeClr val="tx2">
                      <a:lumMod val="75000"/>
                    </a:schemeClr>
                  </a:outerShdw>
                </a:effectLst>
                <a:latin typeface="Algerian" panose="04020705040A02060702" pitchFamily="82" charset="0"/>
              </a:rPr>
              <a:t>！</a:t>
            </a:r>
            <a:endParaRPr lang="zh-CN" altLang="en-US" sz="6600" cap="none" spc="0" dirty="0">
              <a:ln w="12700">
                <a:solidFill>
                  <a:schemeClr val="tx2">
                    <a:lumMod val="75000"/>
                  </a:schemeClr>
                </a:solidFill>
                <a:prstDash val="solid"/>
              </a:ln>
              <a:solidFill>
                <a:srgbClr val="FFC000"/>
              </a:solidFill>
              <a:effectLst>
                <a:outerShdw dist="38100" dir="2640000" algn="bl" rotWithShape="0">
                  <a:schemeClr val="tx2">
                    <a:lumMod val="75000"/>
                  </a:schemeClr>
                </a:outerShdw>
              </a:effectLst>
              <a:latin typeface="Algerian" panose="04020705040A02060702" pitchFamily="8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14933" y="1541921"/>
            <a:ext cx="3911351" cy="4971892"/>
          </a:xfrm>
          <a:prstGeom prst="rect">
            <a:avLst/>
          </a:prstGeom>
        </p:spPr>
      </p:pic>
      <p:sp>
        <p:nvSpPr>
          <p:cNvPr id="4" name="矩形 3"/>
          <p:cNvSpPr/>
          <p:nvPr/>
        </p:nvSpPr>
        <p:spPr>
          <a:xfrm rot="21427760">
            <a:off x="4874799" y="2572185"/>
            <a:ext cx="5262880" cy="1310640"/>
          </a:xfrm>
          <a:prstGeom prst="rect">
            <a:avLst/>
          </a:prstGeom>
          <a:noFill/>
        </p:spPr>
        <p:txBody>
          <a:bodyPr wrap="none" lIns="91440" tIns="45720" rIns="91440" bIns="45720">
            <a:spAutoFit/>
          </a:bodyPr>
          <a:lstStyle/>
          <a:p>
            <a:pPr algn="ctr"/>
            <a:r>
              <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rPr>
              <a:t>汉服的</a:t>
            </a:r>
            <a:r>
              <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rPr>
              <a:t>历史</a:t>
            </a:r>
            <a:endParaRPr lang="zh-CN" altLang="en-US" sz="8000" cap="none" spc="0" dirty="0">
              <a:ln w="6600">
                <a:solidFill>
                  <a:schemeClr val="accent2"/>
                </a:solidFill>
                <a:prstDash val="solid"/>
              </a:ln>
              <a:solidFill>
                <a:srgbClr val="FFFFFF"/>
              </a:solidFill>
              <a:effectLst>
                <a:outerShdw dist="38100" dir="2700000" algn="tl" rotWithShape="0">
                  <a:schemeClr val="accent2"/>
                </a:outerShdw>
              </a:effectLst>
              <a:latin typeface="华文楷体" panose="02010600040101010101" pitchFamily="2" charset="-122"/>
              <a:ea typeface="华文楷体" panose="020106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11418" y="365802"/>
            <a:ext cx="3837263" cy="5241701"/>
          </a:xfrm>
        </p:spPr>
      </p:pic>
      <p:sp>
        <p:nvSpPr>
          <p:cNvPr id="5" name="矩形 4"/>
          <p:cNvSpPr/>
          <p:nvPr/>
        </p:nvSpPr>
        <p:spPr>
          <a:xfrm rot="20629375">
            <a:off x="2973219" y="889762"/>
            <a:ext cx="3892510" cy="923330"/>
          </a:xfrm>
          <a:prstGeom prst="rect">
            <a:avLst/>
          </a:prstGeom>
          <a:noFill/>
        </p:spPr>
        <p:txBody>
          <a:bodyPr wrap="square" lIns="91440" tIns="45720" rIns="91440" bIns="45720">
            <a:spAutoFit/>
          </a:bodyPr>
          <a:lstStyle/>
          <a:p>
            <a:pPr algn="ctr"/>
            <a:r>
              <a:rPr lang="zh-CN" alt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起源</a:t>
            </a:r>
            <a:r>
              <a:rPr lang="en-US" altLang="zh-CN"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&amp;</a:t>
            </a:r>
            <a:r>
              <a:rPr lang="zh-CN" alt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形成</a:t>
            </a:r>
            <a:endParaRPr lang="zh-CN" alt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8" name="文本框 7"/>
          <p:cNvSpPr txBox="1"/>
          <p:nvPr/>
        </p:nvSpPr>
        <p:spPr>
          <a:xfrm>
            <a:off x="3948681" y="2448784"/>
            <a:ext cx="7294575" cy="3170099"/>
          </a:xfrm>
          <a:prstGeom prst="rect">
            <a:avLst/>
          </a:prstGeom>
          <a:noFill/>
        </p:spPr>
        <p:txBody>
          <a:bodyPr wrap="square" rtlCol="0">
            <a:spAutoFit/>
          </a:bodyPr>
          <a:lstStyle/>
          <a:p>
            <a:pPr marL="285750" indent="-285750">
              <a:buFont typeface="Arial" panose="020B0604020202020204" pitchFamily="34" charset="0"/>
              <a:buChar char="•"/>
            </a:pPr>
            <a:r>
              <a:rPr lang="zh-CN" altLang="en-US" sz="2400" dirty="0">
                <a:latin typeface="华文行楷" panose="02010800040101010101" pitchFamily="2" charset="-122"/>
                <a:ea typeface="华文行楷" panose="02010800040101010101" pitchFamily="2" charset="-122"/>
              </a:rPr>
              <a:t>一些古籍的观点认为，汉族（及其先民）已有独特的服装体系了。</a:t>
            </a:r>
            <a:endParaRPr lang="en-US" altLang="zh-CN" sz="2400" dirty="0">
              <a:latin typeface="华文行楷" panose="02010800040101010101" pitchFamily="2" charset="-122"/>
              <a:ea typeface="华文行楷" panose="02010800040101010101" pitchFamily="2" charset="-122"/>
            </a:endParaRPr>
          </a:p>
          <a:p>
            <a:pPr marL="285750" indent="-285750">
              <a:buFont typeface="Arial" panose="020B0604020202020204" pitchFamily="34" charset="0"/>
              <a:buChar char="•"/>
            </a:pPr>
            <a:r>
              <a:rPr lang="zh-CN" altLang="en-US" sz="2400" dirty="0">
                <a:latin typeface="华文行楷" panose="02010800040101010101" pitchFamily="2" charset="-122"/>
                <a:ea typeface="华文行楷" panose="02010800040101010101" pitchFamily="2" charset="-122"/>
              </a:rPr>
              <a:t>在未有考古实物支持的年代之前，汉服最早的出现应该是</a:t>
            </a:r>
            <a:r>
              <a:rPr lang="zh-CN" altLang="en-US" sz="3200" dirty="0">
                <a:solidFill>
                  <a:srgbClr val="FF0000"/>
                </a:solidFill>
                <a:latin typeface="华文行楷" panose="02010800040101010101" pitchFamily="2" charset="-122"/>
                <a:ea typeface="华文行楷" panose="02010800040101010101" pitchFamily="2" charset="-122"/>
              </a:rPr>
              <a:t>殷商</a:t>
            </a:r>
            <a:r>
              <a:rPr lang="zh-CN" altLang="en-US" sz="2400" dirty="0">
                <a:latin typeface="华文行楷" panose="02010800040101010101" pitchFamily="2" charset="-122"/>
                <a:ea typeface="华文行楷" panose="02010800040101010101" pitchFamily="2" charset="-122"/>
              </a:rPr>
              <a:t>时期</a:t>
            </a:r>
            <a:endParaRPr lang="en-US" altLang="zh-CN" sz="2400" dirty="0">
              <a:latin typeface="华文行楷" panose="02010800040101010101" pitchFamily="2" charset="-122"/>
              <a:ea typeface="华文行楷" panose="02010800040101010101" pitchFamily="2" charset="-122"/>
            </a:endParaRPr>
          </a:p>
          <a:p>
            <a:pPr marL="285750" indent="-285750">
              <a:buFont typeface="Arial" panose="020B0604020202020204" pitchFamily="34" charset="0"/>
              <a:buChar char="•"/>
            </a:pPr>
            <a:r>
              <a:rPr lang="zh-CN" altLang="en-US" sz="2400" dirty="0">
                <a:latin typeface="华文行楷" panose="02010800040101010101" pitchFamily="2" charset="-122"/>
                <a:ea typeface="华文行楷" panose="02010800040101010101" pitchFamily="2" charset="-122"/>
              </a:rPr>
              <a:t>西周时，服饰制度逐渐完善，并形成了以“天子冕服”为中心的章服制度</a:t>
            </a:r>
            <a:endParaRPr lang="en-US" altLang="zh-CN" sz="2400" dirty="0">
              <a:latin typeface="华文行楷" panose="02010800040101010101" pitchFamily="2" charset="-122"/>
              <a:ea typeface="华文行楷" panose="02010800040101010101" pitchFamily="2" charset="-122"/>
            </a:endParaRPr>
          </a:p>
          <a:p>
            <a:pPr marL="285750" indent="-285750">
              <a:buFont typeface="Arial" panose="020B0604020202020204" pitchFamily="34" charset="0"/>
              <a:buChar char="•"/>
            </a:pPr>
            <a:r>
              <a:rPr lang="zh-CN" altLang="en-US" sz="2400" dirty="0">
                <a:latin typeface="华文行楷" panose="02010800040101010101" pitchFamily="2" charset="-122"/>
                <a:ea typeface="华文行楷" panose="02010800040101010101" pitchFamily="2" charset="-122"/>
              </a:rPr>
              <a:t>春秋战国时期，衣服的款式空前丰富，并创造了深衣，同时出现的还有胡服</a:t>
            </a:r>
            <a:endParaRPr lang="zh-CN" altLang="en-US" sz="2400" dirty="0">
              <a:latin typeface="华文行楷" panose="02010800040101010101" pitchFamily="2" charset="-122"/>
              <a:ea typeface="华文行楷" panose="02010800040101010101" pitchFamily="2"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902"/>
            <a:ext cx="8570829" cy="3792575"/>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3605" y="1801594"/>
            <a:ext cx="6748395" cy="50564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fade">
                                      <p:cBhvr>
                                        <p:cTn id="28" dur="1000"/>
                                        <p:tgtEl>
                                          <p:spTgt spid="8">
                                            <p:txEl>
                                              <p:pRg st="3" end="3"/>
                                            </p:txEl>
                                          </p:spTgt>
                                        </p:tgtEl>
                                      </p:cBhvr>
                                    </p:animEffect>
                                    <p:anim calcmode="lin" valueType="num">
                                      <p:cBhvr>
                                        <p:cTn id="2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1" presetClass="entr" presetSubtype="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1)">
                                      <p:cBhvr>
                                        <p:cTn id="34" dur="1000"/>
                                        <p:tgtEl>
                                          <p:spTgt spid="10"/>
                                        </p:tgtEl>
                                      </p:cBhvr>
                                    </p:animEffect>
                                  </p:childTnLst>
                                </p:cTn>
                              </p:par>
                            </p:childTnLst>
                          </p:cTn>
                        </p:par>
                        <p:par>
                          <p:cTn id="35" fill="hold">
                            <p:stCondLst>
                              <p:cond delay="2000"/>
                            </p:stCondLst>
                            <p:childTnLst>
                              <p:par>
                                <p:cTn id="36" presetID="16" presetClass="entr" presetSubtype="21" fill="hold" nodeType="afterEffect">
                                  <p:stCondLst>
                                    <p:cond delay="500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0" y="550615"/>
            <a:ext cx="4125069" cy="5798668"/>
          </a:xfrm>
        </p:spPr>
      </p:pic>
      <p:sp>
        <p:nvSpPr>
          <p:cNvPr id="6" name="矩形 5"/>
          <p:cNvSpPr/>
          <p:nvPr/>
        </p:nvSpPr>
        <p:spPr>
          <a:xfrm rot="20264723">
            <a:off x="3357507" y="769956"/>
            <a:ext cx="3262432" cy="1015663"/>
          </a:xfrm>
          <a:prstGeom prst="rect">
            <a:avLst/>
          </a:prstGeom>
          <a:noFill/>
        </p:spPr>
        <p:txBody>
          <a:bodyPr wrap="none" lIns="91440" tIns="45720" rIns="91440" bIns="45720">
            <a:spAutoFit/>
          </a:bodyPr>
          <a:lstStyle/>
          <a:p>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后世发展</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grpSp>
        <p:nvGrpSpPr>
          <p:cNvPr id="10" name="组合 9"/>
          <p:cNvGrpSpPr/>
          <p:nvPr/>
        </p:nvGrpSpPr>
        <p:grpSpPr>
          <a:xfrm>
            <a:off x="4243492" y="2244144"/>
            <a:ext cx="2447266" cy="914400"/>
            <a:chOff x="4950713" y="2630510"/>
            <a:chExt cx="2447266" cy="914400"/>
          </a:xfrm>
        </p:grpSpPr>
        <p:pic>
          <p:nvPicPr>
            <p:cNvPr id="8" name="图形 7" descr="男士">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713" y="2630510"/>
              <a:ext cx="914400" cy="914400"/>
            </a:xfrm>
            <a:prstGeom prst="rect">
              <a:avLst/>
            </a:prstGeom>
          </p:spPr>
        </p:pic>
        <p:sp>
          <p:nvSpPr>
            <p:cNvPr id="9" name="文本框 8"/>
            <p:cNvSpPr txBox="1"/>
            <p:nvPr/>
          </p:nvSpPr>
          <p:spPr>
            <a:xfrm>
              <a:off x="5634506" y="2713913"/>
              <a:ext cx="1763473" cy="707886"/>
            </a:xfrm>
            <a:prstGeom prst="rect">
              <a:avLst/>
            </a:prstGeom>
            <a:noFill/>
          </p:spPr>
          <p:txBody>
            <a:bodyPr wrap="square" rtlCol="0">
              <a:spAutoFit/>
            </a:bodyPr>
            <a:lstStyle/>
            <a:p>
              <a:r>
                <a:rPr lang="zh-CN" altLang="en-US" sz="4000" dirty="0">
                  <a:solidFill>
                    <a:srgbClr val="FF0000"/>
                  </a:solidFill>
                  <a:latin typeface="华文行楷" panose="02010800040101010101" pitchFamily="2" charset="-122"/>
                  <a:ea typeface="华文行楷" panose="02010800040101010101" pitchFamily="2" charset="-122"/>
                </a:rPr>
                <a:t>秦，汉</a:t>
              </a:r>
              <a:endParaRPr lang="zh-CN" altLang="en-US" sz="4000" dirty="0">
                <a:solidFill>
                  <a:srgbClr val="FF0000"/>
                </a:solidFill>
                <a:latin typeface="华文行楷" panose="02010800040101010101" pitchFamily="2" charset="-122"/>
                <a:ea typeface="华文行楷" panose="02010800040101010101" pitchFamily="2" charset="-122"/>
              </a:endParaRPr>
            </a:p>
          </p:txBody>
        </p:sp>
      </p:grpSp>
      <p:grpSp>
        <p:nvGrpSpPr>
          <p:cNvPr id="14" name="组合 13"/>
          <p:cNvGrpSpPr/>
          <p:nvPr/>
        </p:nvGrpSpPr>
        <p:grpSpPr>
          <a:xfrm>
            <a:off x="5542046" y="3158544"/>
            <a:ext cx="2918604" cy="914400"/>
            <a:chOff x="4950713" y="2630510"/>
            <a:chExt cx="2918604" cy="914400"/>
          </a:xfrm>
        </p:grpSpPr>
        <p:pic>
          <p:nvPicPr>
            <p:cNvPr id="15" name="图形 14" descr="男士">
              <a:hlinkClick r:id="rId4"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713" y="2630510"/>
              <a:ext cx="914400" cy="914400"/>
            </a:xfrm>
            <a:prstGeom prst="rect">
              <a:avLst/>
            </a:prstGeom>
          </p:spPr>
        </p:pic>
        <p:sp>
          <p:nvSpPr>
            <p:cNvPr id="16" name="文本框 15"/>
            <p:cNvSpPr txBox="1"/>
            <p:nvPr/>
          </p:nvSpPr>
          <p:spPr>
            <a:xfrm>
              <a:off x="5634506" y="2713913"/>
              <a:ext cx="2234811" cy="584775"/>
            </a:xfrm>
            <a:prstGeom prst="rect">
              <a:avLst/>
            </a:prstGeom>
            <a:noFill/>
          </p:spPr>
          <p:txBody>
            <a:bodyPr wrap="square" rtlCol="0">
              <a:spAutoFit/>
            </a:bodyPr>
            <a:lstStyle/>
            <a:p>
              <a:r>
                <a:rPr lang="zh-CN" altLang="en-US" sz="3200" dirty="0">
                  <a:solidFill>
                    <a:schemeClr val="accent6">
                      <a:lumMod val="75000"/>
                    </a:schemeClr>
                  </a:solidFill>
                  <a:latin typeface="华文行楷" panose="02010800040101010101" pitchFamily="2" charset="-122"/>
                  <a:ea typeface="华文行楷" panose="02010800040101010101" pitchFamily="2" charset="-122"/>
                </a:rPr>
                <a:t>魏晋南北朝</a:t>
              </a:r>
              <a:endParaRPr lang="zh-CN" altLang="en-US" sz="3200" dirty="0">
                <a:solidFill>
                  <a:schemeClr val="accent6">
                    <a:lumMod val="75000"/>
                  </a:schemeClr>
                </a:solidFill>
                <a:latin typeface="华文行楷" panose="02010800040101010101" pitchFamily="2" charset="-122"/>
                <a:ea typeface="华文行楷" panose="02010800040101010101" pitchFamily="2" charset="-122"/>
              </a:endParaRPr>
            </a:p>
          </p:txBody>
        </p:sp>
      </p:grpSp>
      <p:grpSp>
        <p:nvGrpSpPr>
          <p:cNvPr id="17" name="组合 16"/>
          <p:cNvGrpSpPr/>
          <p:nvPr/>
        </p:nvGrpSpPr>
        <p:grpSpPr>
          <a:xfrm>
            <a:off x="6965487" y="4001765"/>
            <a:ext cx="1495163" cy="914400"/>
            <a:chOff x="4950713" y="2630510"/>
            <a:chExt cx="1495163" cy="914400"/>
          </a:xfrm>
        </p:grpSpPr>
        <p:pic>
          <p:nvPicPr>
            <p:cNvPr id="18" name="图形 17" descr="男士">
              <a:hlinkClick r:id="rId5"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713" y="2630510"/>
              <a:ext cx="914400" cy="914400"/>
            </a:xfrm>
            <a:prstGeom prst="rect">
              <a:avLst/>
            </a:prstGeom>
          </p:spPr>
        </p:pic>
        <p:sp>
          <p:nvSpPr>
            <p:cNvPr id="19" name="文本框 18"/>
            <p:cNvSpPr txBox="1"/>
            <p:nvPr/>
          </p:nvSpPr>
          <p:spPr>
            <a:xfrm>
              <a:off x="5634507" y="2713913"/>
              <a:ext cx="811369" cy="830997"/>
            </a:xfrm>
            <a:prstGeom prst="rect">
              <a:avLst/>
            </a:prstGeom>
            <a:noFill/>
          </p:spPr>
          <p:txBody>
            <a:bodyPr wrap="square" rtlCol="0">
              <a:spAutoFit/>
            </a:bodyPr>
            <a:lstStyle/>
            <a:p>
              <a:r>
                <a:rPr lang="zh-CN" altLang="en-US" sz="4800" dirty="0">
                  <a:solidFill>
                    <a:srgbClr val="00B0F0"/>
                  </a:solidFill>
                  <a:latin typeface="华文行楷" panose="02010800040101010101" pitchFamily="2" charset="-122"/>
                  <a:ea typeface="华文行楷" panose="02010800040101010101" pitchFamily="2" charset="-122"/>
                </a:rPr>
                <a:t>唐</a:t>
              </a:r>
              <a:endParaRPr lang="zh-CN" altLang="en-US" sz="4800" dirty="0">
                <a:solidFill>
                  <a:srgbClr val="00B0F0"/>
                </a:solidFill>
                <a:latin typeface="华文行楷" panose="02010800040101010101" pitchFamily="2" charset="-122"/>
                <a:ea typeface="华文行楷" panose="02010800040101010101" pitchFamily="2" charset="-122"/>
              </a:endParaRPr>
            </a:p>
          </p:txBody>
        </p:sp>
      </p:grpSp>
      <p:grpSp>
        <p:nvGrpSpPr>
          <p:cNvPr id="29" name="组合 28"/>
          <p:cNvGrpSpPr/>
          <p:nvPr/>
        </p:nvGrpSpPr>
        <p:grpSpPr>
          <a:xfrm>
            <a:off x="8318470" y="4717411"/>
            <a:ext cx="1495163" cy="914400"/>
            <a:chOff x="4950713" y="2630510"/>
            <a:chExt cx="1495163" cy="914400"/>
          </a:xfrm>
        </p:grpSpPr>
        <p:pic>
          <p:nvPicPr>
            <p:cNvPr id="30" name="图形 29" descr="男士">
              <a:hlinkClick r:id="rId6"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713" y="2630510"/>
              <a:ext cx="914400" cy="914400"/>
            </a:xfrm>
            <a:prstGeom prst="rect">
              <a:avLst/>
            </a:prstGeom>
          </p:spPr>
        </p:pic>
        <p:sp>
          <p:nvSpPr>
            <p:cNvPr id="31" name="文本框 30"/>
            <p:cNvSpPr txBox="1"/>
            <p:nvPr/>
          </p:nvSpPr>
          <p:spPr>
            <a:xfrm>
              <a:off x="5634507" y="2713913"/>
              <a:ext cx="811369" cy="830997"/>
            </a:xfrm>
            <a:prstGeom prst="rect">
              <a:avLst/>
            </a:prstGeom>
            <a:noFill/>
          </p:spPr>
          <p:txBody>
            <a:bodyPr wrap="square" rtlCol="0">
              <a:spAutoFit/>
            </a:bodyPr>
            <a:lstStyle/>
            <a:p>
              <a:r>
                <a:rPr lang="zh-CN" altLang="en-US" sz="4800" dirty="0">
                  <a:solidFill>
                    <a:srgbClr val="0070C0"/>
                  </a:solidFill>
                  <a:latin typeface="华文行楷" panose="02010800040101010101" pitchFamily="2" charset="-122"/>
                  <a:ea typeface="华文行楷" panose="02010800040101010101" pitchFamily="2" charset="-122"/>
                </a:rPr>
                <a:t>宋</a:t>
              </a:r>
              <a:endParaRPr lang="zh-CN" altLang="en-US" sz="4800" dirty="0">
                <a:solidFill>
                  <a:srgbClr val="0070C0"/>
                </a:solidFill>
                <a:latin typeface="华文行楷" panose="02010800040101010101" pitchFamily="2" charset="-122"/>
                <a:ea typeface="华文行楷" panose="02010800040101010101" pitchFamily="2" charset="-122"/>
              </a:endParaRPr>
            </a:p>
          </p:txBody>
        </p:sp>
      </p:grpSp>
      <p:grpSp>
        <p:nvGrpSpPr>
          <p:cNvPr id="32" name="组合 31"/>
          <p:cNvGrpSpPr/>
          <p:nvPr/>
        </p:nvGrpSpPr>
        <p:grpSpPr>
          <a:xfrm>
            <a:off x="9466004" y="5486395"/>
            <a:ext cx="2775371" cy="914400"/>
            <a:chOff x="4950713" y="2630510"/>
            <a:chExt cx="2775371" cy="914400"/>
          </a:xfrm>
        </p:grpSpPr>
        <p:pic>
          <p:nvPicPr>
            <p:cNvPr id="33" name="图形 32" descr="男士">
              <a:hlinkClick r:id="rId7"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713" y="2630510"/>
              <a:ext cx="914400" cy="914400"/>
            </a:xfrm>
            <a:prstGeom prst="rect">
              <a:avLst/>
            </a:prstGeom>
          </p:spPr>
        </p:pic>
        <p:sp>
          <p:nvSpPr>
            <p:cNvPr id="34" name="文本框 33"/>
            <p:cNvSpPr txBox="1"/>
            <p:nvPr/>
          </p:nvSpPr>
          <p:spPr>
            <a:xfrm>
              <a:off x="5634505" y="2713913"/>
              <a:ext cx="2091579" cy="830997"/>
            </a:xfrm>
            <a:prstGeom prst="rect">
              <a:avLst/>
            </a:prstGeom>
            <a:noFill/>
          </p:spPr>
          <p:txBody>
            <a:bodyPr wrap="square" rtlCol="0">
              <a:spAutoFit/>
            </a:bodyPr>
            <a:lstStyle/>
            <a:p>
              <a:r>
                <a:rPr lang="zh-CN" altLang="en-US" sz="4800" dirty="0">
                  <a:solidFill>
                    <a:srgbClr val="7030A0"/>
                  </a:solidFill>
                  <a:latin typeface="华文行楷" panose="02010800040101010101" pitchFamily="2" charset="-122"/>
                  <a:ea typeface="华文行楷" panose="02010800040101010101" pitchFamily="2" charset="-122"/>
                </a:rPr>
                <a:t>元，明</a:t>
              </a:r>
              <a:endParaRPr lang="zh-CN" altLang="en-US" sz="4800" dirty="0">
                <a:solidFill>
                  <a:srgbClr val="7030A0"/>
                </a:solidFill>
                <a:latin typeface="华文行楷" panose="02010800040101010101" pitchFamily="2" charset="-122"/>
                <a:ea typeface="华文行楷" panose="02010800040101010101" pitchFamily="2"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hlinkClick r:id="rId1" action="ppaction://hlinksldjump"/>
          </p:cNvPr>
          <p:cNvPicPr>
            <a:picLocks noChangeAspect="1"/>
          </p:cNvPicPr>
          <p:nvPr/>
        </p:nvPicPr>
        <p:blipFill rotWithShape="1">
          <a:blip r:embed="rId2">
            <a:extLst>
              <a:ext uri="{28A0092B-C50C-407E-A947-70E740481C1C}">
                <a14:useLocalDpi xmlns:a14="http://schemas.microsoft.com/office/drawing/2010/main" val="0"/>
              </a:ext>
            </a:extLst>
          </a:blip>
          <a:srcRect l="5781" r="8497" b="14281"/>
          <a:stretch>
            <a:fillRect/>
          </a:stretch>
        </p:blipFill>
        <p:spPr>
          <a:xfrm>
            <a:off x="10661073" y="4381012"/>
            <a:ext cx="1530927" cy="24769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7368" y="148107"/>
            <a:ext cx="6536987" cy="4800600"/>
          </a:xfrm>
          <a:prstGeom prst="rect">
            <a:avLst/>
          </a:prstGeom>
        </p:spPr>
      </p:pic>
      <p:sp>
        <p:nvSpPr>
          <p:cNvPr id="8" name="矩形 7"/>
          <p:cNvSpPr/>
          <p:nvPr/>
        </p:nvSpPr>
        <p:spPr>
          <a:xfrm>
            <a:off x="1348406" y="5008637"/>
            <a:ext cx="9879628" cy="1754326"/>
          </a:xfrm>
          <a:prstGeom prst="rect">
            <a:avLst/>
          </a:prstGeom>
          <a:noFill/>
        </p:spPr>
        <p:txBody>
          <a:bodyPr wrap="none" lIns="91440" tIns="45720" rIns="91440" bIns="45720">
            <a:spAutoFit/>
          </a:bodyPr>
          <a:lstStyle/>
          <a:p>
            <a:r>
              <a:rPr lang="zh-CN" altLang="en-US" sz="5400" b="1" dirty="0">
                <a:ln w="12700" cmpd="sng">
                  <a:solidFill>
                    <a:schemeClr val="accent4"/>
                  </a:solidFill>
                  <a:prstDash val="solid"/>
                </a:ln>
                <a:solidFill>
                  <a:srgbClr val="00B050"/>
                </a:solidFill>
              </a:rPr>
              <a:t>秦朝的汉服，主要承前朝的影响</a:t>
            </a:r>
            <a:endParaRPr lang="en-US" altLang="zh-CN" sz="5400" b="1" dirty="0">
              <a:ln w="12700" cmpd="sng">
                <a:solidFill>
                  <a:schemeClr val="accent4"/>
                </a:solidFill>
                <a:prstDash val="solid"/>
              </a:ln>
              <a:solidFill>
                <a:srgbClr val="00B050"/>
              </a:solidFill>
            </a:endParaRPr>
          </a:p>
          <a:p>
            <a:pPr algn="ctr"/>
            <a:r>
              <a:rPr lang="zh-CN" altLang="en-US" sz="5400" b="1" dirty="0">
                <a:ln w="12700" cmpd="sng">
                  <a:solidFill>
                    <a:schemeClr val="accent4"/>
                  </a:solidFill>
                  <a:prstDash val="solid"/>
                </a:ln>
                <a:solidFill>
                  <a:srgbClr val="00B050"/>
                </a:solidFill>
              </a:rPr>
              <a:t>汉代有汉代的冠服制度</a:t>
            </a:r>
            <a:endParaRPr lang="zh-CN" altLang="en-US" sz="5400" b="1" dirty="0">
              <a:ln w="12700" cmpd="sng">
                <a:solidFill>
                  <a:schemeClr val="accent4"/>
                </a:solidFill>
                <a:prstDash val="solid"/>
              </a:ln>
              <a:solidFill>
                <a:srgbClr val="00B05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3457977" y="51516"/>
            <a:ext cx="5295176" cy="4800960"/>
          </a:xfrm>
        </p:spPr>
      </p:pic>
      <p:sp>
        <p:nvSpPr>
          <p:cNvPr id="6" name="矩形 5"/>
          <p:cNvSpPr/>
          <p:nvPr/>
        </p:nvSpPr>
        <p:spPr>
          <a:xfrm>
            <a:off x="1382443" y="4800960"/>
            <a:ext cx="10289996" cy="1692771"/>
          </a:xfrm>
          <a:prstGeom prst="rect">
            <a:avLst/>
          </a:prstGeom>
          <a:noFill/>
        </p:spPr>
        <p:txBody>
          <a:bodyPr wrap="none" lIns="91440" tIns="45720" rIns="91440" bIns="45720">
            <a:spAutoFit/>
          </a:bodyPr>
          <a:lstStyle/>
          <a:p>
            <a:pPr algn="ctr"/>
            <a:r>
              <a:rPr lang="zh-CN" altLang="en-US" sz="4400" kern="1200" cap="none" spc="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魏晋南北朝时期的汉服</a:t>
            </a:r>
            <a:endParaRPr lang="en-US" altLang="zh-CN" sz="440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endParaRPr>
          </a:p>
          <a:p>
            <a:pPr algn="ctr"/>
            <a:r>
              <a:rPr lang="zh-CN" altLang="en-US" sz="4400" kern="1200" cap="none" spc="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主要以</a:t>
            </a:r>
            <a:r>
              <a:rPr lang="zh-CN" altLang="en-US" sz="6000" kern="1200" cap="none" spc="0" dirty="0">
                <a:ln w="0"/>
                <a:solidFill>
                  <a:srgbClr val="FF0000"/>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自然洒脱</a:t>
            </a:r>
            <a:r>
              <a:rPr lang="zh-CN" altLang="en-US" sz="4400" kern="1200" cap="none" spc="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a:t>
            </a:r>
            <a:r>
              <a:rPr lang="zh-CN" altLang="en-US" sz="6000" kern="1200" cap="none" spc="0" dirty="0">
                <a:ln w="0"/>
                <a:solidFill>
                  <a:srgbClr val="FF0000"/>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清秀空疏</a:t>
            </a:r>
            <a:r>
              <a:rPr lang="zh-CN" altLang="en-US" sz="4400" kern="1200" cap="none" spc="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rPr>
              <a:t>为特点</a:t>
            </a:r>
            <a:endParaRPr lang="zh-CN" altLang="en-US" sz="4400" cap="none" spc="0" dirty="0">
              <a:ln w="0"/>
              <a:solidFill>
                <a:schemeClr val="accent1">
                  <a:lumMod val="75000"/>
                </a:schemeClr>
              </a:solidFill>
              <a:effectLst>
                <a:reflection blurRad="6350" stA="53000" endA="300" endPos="35500" dir="5400000" sy="-90000" algn="bl" rotWithShape="0"/>
              </a:effectLst>
              <a:latin typeface="华文行楷" panose="02010800040101010101" pitchFamily="2" charset="-122"/>
              <a:ea typeface="华文行楷" panose="02010800040101010101" pitchFamily="2" charset="-122"/>
            </a:endParaRPr>
          </a:p>
        </p:txBody>
      </p:sp>
      <p:pic>
        <p:nvPicPr>
          <p:cNvPr id="4" name="图片 3">
            <a:hlinkClick r:id="rId2" action="ppaction://hlinksldjump"/>
          </p:cNvPr>
          <p:cNvPicPr>
            <a:picLocks noChangeAspect="1"/>
          </p:cNvPicPr>
          <p:nvPr/>
        </p:nvPicPr>
        <p:blipFill rotWithShape="1">
          <a:blip r:embed="rId3">
            <a:extLst>
              <a:ext uri="{28A0092B-C50C-407E-A947-70E740481C1C}">
                <a14:useLocalDpi xmlns:a14="http://schemas.microsoft.com/office/drawing/2010/main" val="0"/>
              </a:ext>
            </a:extLst>
          </a:blip>
          <a:srcRect l="5781" r="8497" b="14281"/>
          <a:stretch>
            <a:fillRect/>
          </a:stretch>
        </p:blipFill>
        <p:spPr>
          <a:xfrm>
            <a:off x="10661073" y="4381012"/>
            <a:ext cx="1530927" cy="24769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4162670" y="0"/>
            <a:ext cx="3772863" cy="5028688"/>
          </a:xfrm>
        </p:spPr>
      </p:pic>
      <p:sp>
        <p:nvSpPr>
          <p:cNvPr id="7" name="矩形 6"/>
          <p:cNvSpPr/>
          <p:nvPr/>
        </p:nvSpPr>
        <p:spPr>
          <a:xfrm>
            <a:off x="2840530" y="5028688"/>
            <a:ext cx="6417141" cy="1754326"/>
          </a:xfrm>
          <a:prstGeom prst="rect">
            <a:avLst/>
          </a:prstGeom>
          <a:noFill/>
        </p:spPr>
        <p:txBody>
          <a:bodyPr wrap="none" lIns="91440" tIns="45720" rIns="91440" bIns="45720">
            <a:spAutoFit/>
          </a:bodyPr>
          <a:lstStyle/>
          <a:p>
            <a:pPr algn="ctr"/>
            <a:r>
              <a:rPr lang="zh-CN" altLang="en-US" sz="5400" b="1" i="0" kern="1200" dirty="0">
                <a:ln w="22225">
                  <a:solidFill>
                    <a:schemeClr val="accent2"/>
                  </a:solidFill>
                  <a:prstDash val="solid"/>
                </a:ln>
                <a:solidFill>
                  <a:srgbClr val="7030A0"/>
                </a:solidFill>
                <a:latin typeface="+mn-lt"/>
                <a:ea typeface="+mn-ea"/>
                <a:cs typeface="+mn-cs"/>
              </a:rPr>
              <a:t>唐朝服饰承上启下</a:t>
            </a:r>
            <a:endParaRPr lang="en-US" altLang="zh-CN" sz="5400" b="1" i="0" kern="1200" dirty="0">
              <a:ln w="22225">
                <a:solidFill>
                  <a:schemeClr val="accent2"/>
                </a:solidFill>
                <a:prstDash val="solid"/>
              </a:ln>
              <a:solidFill>
                <a:srgbClr val="7030A0"/>
              </a:solidFill>
              <a:latin typeface="+mn-lt"/>
              <a:ea typeface="+mn-ea"/>
              <a:cs typeface="+mn-cs"/>
            </a:endParaRPr>
          </a:p>
          <a:p>
            <a:pPr algn="ctr"/>
            <a:r>
              <a:rPr lang="zh-CN" altLang="en-US" sz="5400" b="1" i="0" kern="1200" dirty="0">
                <a:ln w="22225">
                  <a:solidFill>
                    <a:schemeClr val="accent2"/>
                  </a:solidFill>
                  <a:prstDash val="solid"/>
                </a:ln>
                <a:solidFill>
                  <a:srgbClr val="7030A0"/>
                </a:solidFill>
              </a:rPr>
              <a:t>法服和常服同时并行</a:t>
            </a:r>
            <a:endParaRPr lang="zh-CN" altLang="en-US" sz="5400" b="1" dirty="0">
              <a:ln w="22225">
                <a:solidFill>
                  <a:schemeClr val="accent2"/>
                </a:solidFill>
                <a:prstDash val="solid"/>
              </a:ln>
              <a:solidFill>
                <a:srgbClr val="7030A0"/>
              </a:solidFill>
            </a:endParaRPr>
          </a:p>
        </p:txBody>
      </p:sp>
      <p:pic>
        <p:nvPicPr>
          <p:cNvPr id="4" name="图片 3">
            <a:hlinkClick r:id="rId2" action="ppaction://hlinksldjump"/>
          </p:cNvPr>
          <p:cNvPicPr>
            <a:picLocks noChangeAspect="1"/>
          </p:cNvPicPr>
          <p:nvPr/>
        </p:nvPicPr>
        <p:blipFill rotWithShape="1">
          <a:blip r:embed="rId3">
            <a:extLst>
              <a:ext uri="{28A0092B-C50C-407E-A947-70E740481C1C}">
                <a14:useLocalDpi xmlns:a14="http://schemas.microsoft.com/office/drawing/2010/main" val="0"/>
              </a:ext>
            </a:extLst>
          </a:blip>
          <a:srcRect l="5781" r="8497" b="14281"/>
          <a:stretch>
            <a:fillRect/>
          </a:stretch>
        </p:blipFill>
        <p:spPr>
          <a:xfrm>
            <a:off x="10661073" y="4381012"/>
            <a:ext cx="1530927" cy="2476988"/>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2018</Words>
  <Application>WPS 演示</Application>
  <PresentationFormat>宽屏</PresentationFormat>
  <Paragraphs>146</Paragraphs>
  <Slides>31</Slides>
  <Notes>27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Arial</vt:lpstr>
      <vt:lpstr>宋体</vt:lpstr>
      <vt:lpstr>Wingdings</vt:lpstr>
      <vt:lpstr>华文楷体</vt:lpstr>
      <vt:lpstr>华文行楷</vt:lpstr>
      <vt:lpstr>等线</vt:lpstr>
      <vt:lpstr>微软雅黑</vt:lpstr>
      <vt:lpstr>等线 Light</vt:lpstr>
      <vt:lpstr>华文新魏</vt:lpstr>
      <vt:lpstr>华文琥珀</vt:lpstr>
      <vt:lpstr>幼圆</vt:lpstr>
      <vt:lpstr>Algerian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留存复兴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汉服</dc:title>
  <dc:creator>刘卓然</dc:creator>
  <cp:lastModifiedBy>张迎球</cp:lastModifiedBy>
  <cp:revision>79</cp:revision>
  <dcterms:created xsi:type="dcterms:W3CDTF">2017-04-18T16:03:00Z</dcterms:created>
  <dcterms:modified xsi:type="dcterms:W3CDTF">2017-05-01T13:28:45Z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