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63" r:id="rId7"/>
    <p:sldId id="284" r:id="rId8"/>
    <p:sldId id="287" r:id="rId9"/>
    <p:sldId id="259" r:id="rId10"/>
    <p:sldId id="264" r:id="rId11"/>
    <p:sldId id="262" r:id="rId12"/>
    <p:sldId id="266" r:id="rId13"/>
    <p:sldId id="260" r:id="rId14"/>
    <p:sldId id="261" r:id="rId15"/>
    <p:sldId id="304" r:id="rId16"/>
    <p:sldId id="306" r:id="rId17"/>
    <p:sldId id="305" r:id="rId18"/>
    <p:sldId id="265" r:id="rId19"/>
    <p:sldId id="307" r:id="rId20"/>
    <p:sldId id="268" r:id="rId21"/>
    <p:sldId id="276" r:id="rId22"/>
    <p:sldId id="308" r:id="rId23"/>
    <p:sldId id="309" r:id="rId24"/>
    <p:sldId id="310" r:id="rId25"/>
    <p:sldId id="311" r:id="rId26"/>
    <p:sldId id="312" r:id="rId27"/>
    <p:sldId id="313" r:id="rId28"/>
    <p:sldId id="327" r:id="rId29"/>
    <p:sldId id="319" r:id="rId30"/>
    <p:sldId id="320" r:id="rId31"/>
    <p:sldId id="321" r:id="rId32"/>
    <p:sldId id="322" r:id="rId33"/>
    <p:sldId id="323" r:id="rId34"/>
    <p:sldId id="324" r:id="rId35"/>
    <p:sldId id="325" r:id="rId36"/>
    <p:sldId id="326" r:id="rId37"/>
    <p:sldId id="27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057"/>
    <a:srgbClr val="A59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7" y="16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6CDD-3483-45B4-B3D1-7B79ABD486F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F43B0-2626-41C7-A5F7-E5B19E60EA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BF43B0-2626-41C7-A5F7-E5B19E60EA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BF43B0-2626-41C7-A5F7-E5B19E60EA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269068-F63B-4540-9DD5-75F16B1CB0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C570E5-AAFF-460E-8B48-B32A66C26FC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6000" r="-1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69068-F63B-4540-9DD5-75F16B1CB0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570E5-AAFF-460E-8B48-B32A66C26FC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xml"/><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86916" y="1799354"/>
            <a:ext cx="7378575" cy="1106805"/>
          </a:xfrm>
          <a:prstGeom prst="rect">
            <a:avLst/>
          </a:prstGeom>
        </p:spPr>
        <p:txBody>
          <a:bodyPr wrap="square">
            <a:spAutoFit/>
          </a:bodyPr>
          <a:lstStyle/>
          <a:p>
            <a:pPr algn="dist">
              <a:defRPr/>
            </a:pPr>
            <a:r>
              <a:rPr lang="zh-CN" altLang="en-US" sz="6600" b="1" dirty="0">
                <a:ln w="17780" cmpd="sng">
                  <a:noFill/>
                  <a:prstDash val="solid"/>
                  <a:miter lim="800000"/>
                </a:ln>
                <a:solidFill>
                  <a:schemeClr val="tx1">
                    <a:lumMod val="85000"/>
                    <a:lumOff val="15000"/>
                  </a:schemeClr>
                </a:solidFill>
                <a:latin typeface="华文中宋" panose="02010600040101010101" charset="-122"/>
                <a:ea typeface="华文中宋" panose="02010600040101010101" charset="-122"/>
              </a:rPr>
              <a:t>中华姓氏文明</a:t>
            </a:r>
            <a:endParaRPr lang="zh-CN" altLang="en-US" sz="6600" b="1" dirty="0">
              <a:ln w="17780" cmpd="sng">
                <a:noFill/>
                <a:prstDash val="solid"/>
                <a:miter lim="800000"/>
              </a:ln>
              <a:solidFill>
                <a:schemeClr val="tx1">
                  <a:lumMod val="85000"/>
                  <a:lumOff val="15000"/>
                </a:schemeClr>
              </a:solidFill>
              <a:latin typeface="华文中宋" panose="02010600040101010101" charset="-122"/>
              <a:ea typeface="华文中宋" panose="02010600040101010101" charset="-122"/>
            </a:endParaRPr>
          </a:p>
        </p:txBody>
      </p:sp>
      <p:sp>
        <p:nvSpPr>
          <p:cNvPr id="3" name="TextBox 15"/>
          <p:cNvSpPr txBox="1">
            <a:spLocks noChangeArrowheads="1"/>
          </p:cNvSpPr>
          <p:nvPr/>
        </p:nvSpPr>
        <p:spPr bwMode="auto">
          <a:xfrm>
            <a:off x="5005070" y="4723765"/>
            <a:ext cx="21412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dist"/>
            <a:r>
              <a:rPr lang="zh-CN" altLang="en-US" sz="2400" b="1" dirty="0">
                <a:solidFill>
                  <a:schemeClr val="tx1">
                    <a:lumMod val="85000"/>
                    <a:lumOff val="15000"/>
                  </a:schemeClr>
                </a:solidFill>
                <a:latin typeface="方正舒体" panose="02010601030101010101" pitchFamily="2" charset="-122"/>
                <a:ea typeface="方正舒体" panose="02010601030101010101" pitchFamily="2" charset="-122"/>
              </a:rPr>
              <a:t>国政</a:t>
            </a:r>
            <a:r>
              <a:rPr lang="en-US" altLang="zh-CN" sz="2400" b="1" dirty="0">
                <a:solidFill>
                  <a:schemeClr val="tx1">
                    <a:lumMod val="85000"/>
                    <a:lumOff val="15000"/>
                  </a:schemeClr>
                </a:solidFill>
                <a:latin typeface="方正舒体" panose="02010601030101010101" pitchFamily="2" charset="-122"/>
                <a:ea typeface="方正舒体" panose="02010601030101010101" pitchFamily="2" charset="-122"/>
              </a:rPr>
              <a:t>1701</a:t>
            </a:r>
            <a:r>
              <a:rPr lang="zh-CN" altLang="en-US" sz="2400" b="1" dirty="0">
                <a:solidFill>
                  <a:schemeClr val="tx1">
                    <a:lumMod val="85000"/>
                    <a:lumOff val="15000"/>
                  </a:schemeClr>
                </a:solidFill>
                <a:latin typeface="方正舒体" panose="02010601030101010101" pitchFamily="2" charset="-122"/>
                <a:ea typeface="方正舒体" panose="02010601030101010101" pitchFamily="2" charset="-122"/>
              </a:rPr>
              <a:t>班</a:t>
            </a:r>
            <a:endParaRPr lang="zh-CN" altLang="en-US" sz="2400" b="1" dirty="0">
              <a:solidFill>
                <a:schemeClr val="tx1">
                  <a:lumMod val="85000"/>
                  <a:lumOff val="15000"/>
                </a:schemeClr>
              </a:solidFill>
              <a:latin typeface="方正舒体" panose="02010601030101010101" pitchFamily="2" charset="-122"/>
              <a:ea typeface="方正舒体" panose="02010601030101010101" pitchFamily="2" charset="-122"/>
            </a:endParaRPr>
          </a:p>
        </p:txBody>
      </p:sp>
      <p:cxnSp>
        <p:nvCxnSpPr>
          <p:cNvPr id="4" name="直接连接符 3"/>
          <p:cNvCxnSpPr/>
          <p:nvPr/>
        </p:nvCxnSpPr>
        <p:spPr>
          <a:xfrm>
            <a:off x="2581476" y="3045257"/>
            <a:ext cx="6989276"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文本框 16"/>
          <p:cNvSpPr txBox="1">
            <a:spLocks noChangeArrowheads="1"/>
          </p:cNvSpPr>
          <p:nvPr/>
        </p:nvSpPr>
        <p:spPr bwMode="auto">
          <a:xfrm rot="10800000" flipV="1">
            <a:off x="4653464" y="5271478"/>
            <a:ext cx="307054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smtClean="0">
                <a:solidFill>
                  <a:schemeClr val="tx1">
                    <a:lumMod val="85000"/>
                    <a:lumOff val="15000"/>
                  </a:schemeClr>
                </a:solidFill>
                <a:latin typeface="方正舒体" panose="02010601030101010101" pitchFamily="2" charset="-122"/>
                <a:ea typeface="方正舒体" panose="02010601030101010101" pitchFamily="2" charset="-122"/>
              </a:rPr>
              <a:t>      2017.11.24</a:t>
            </a:r>
            <a:endParaRPr lang="en-US" altLang="zh-CN" sz="2800" b="1" dirty="0" smtClean="0">
              <a:solidFill>
                <a:schemeClr val="tx1">
                  <a:lumMod val="85000"/>
                  <a:lumOff val="15000"/>
                </a:schemeClr>
              </a:solidFill>
              <a:latin typeface="方正舒体" panose="02010601030101010101" pitchFamily="2" charset="-122"/>
              <a:ea typeface="方正舒体" panose="02010601030101010101" pitchFamily="2" charset="-122"/>
            </a:endParaRPr>
          </a:p>
        </p:txBody>
      </p:sp>
      <p:grpSp>
        <p:nvGrpSpPr>
          <p:cNvPr id="7" name="Group 11"/>
          <p:cNvGrpSpPr>
            <a:grpSpLocks noChangeAspect="1"/>
          </p:cNvGrpSpPr>
          <p:nvPr/>
        </p:nvGrpSpPr>
        <p:grpSpPr bwMode="auto">
          <a:xfrm>
            <a:off x="10204705" y="886707"/>
            <a:ext cx="457404" cy="848013"/>
            <a:chOff x="5154" y="741"/>
            <a:chExt cx="630" cy="1168"/>
          </a:xfrm>
        </p:grpSpPr>
        <p:sp>
          <p:nvSpPr>
            <p:cNvPr id="11" name="AutoShape 10"/>
            <p:cNvSpPr>
              <a:spLocks noChangeAspect="1" noChangeArrowheads="1" noTextEdit="1"/>
            </p:cNvSpPr>
            <p:nvPr/>
          </p:nvSpPr>
          <p:spPr bwMode="auto">
            <a:xfrm>
              <a:off x="5154" y="851"/>
              <a:ext cx="538"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2" name="Freeform 12"/>
            <p:cNvSpPr/>
            <p:nvPr/>
          </p:nvSpPr>
          <p:spPr bwMode="auto">
            <a:xfrm>
              <a:off x="5154" y="741"/>
              <a:ext cx="630" cy="1168"/>
            </a:xfrm>
            <a:custGeom>
              <a:avLst/>
              <a:gdLst>
                <a:gd name="T0" fmla="*/ 1999 w 2707"/>
                <a:gd name="T1" fmla="*/ 587 h 5039"/>
                <a:gd name="T2" fmla="*/ 592 w 2707"/>
                <a:gd name="T3" fmla="*/ 1240 h 5039"/>
                <a:gd name="T4" fmla="*/ 464 w 2707"/>
                <a:gd name="T5" fmla="*/ 1858 h 5039"/>
                <a:gd name="T6" fmla="*/ 589 w 2707"/>
                <a:gd name="T7" fmla="*/ 4466 h 5039"/>
                <a:gd name="T8" fmla="*/ 2164 w 2707"/>
                <a:gd name="T9" fmla="*/ 4806 h 5039"/>
                <a:gd name="T10" fmla="*/ 2381 w 2707"/>
                <a:gd name="T11" fmla="*/ 3020 h 5039"/>
                <a:gd name="T12" fmla="*/ 2252 w 2707"/>
                <a:gd name="T13" fmla="*/ 982 h 5039"/>
                <a:gd name="T14" fmla="*/ 1999 w 2707"/>
                <a:gd name="T15" fmla="*/ 587 h 5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7" h="5039">
                  <a:moveTo>
                    <a:pt x="1999" y="587"/>
                  </a:moveTo>
                  <a:cubicBezTo>
                    <a:pt x="1999" y="587"/>
                    <a:pt x="810" y="0"/>
                    <a:pt x="592" y="1240"/>
                  </a:cubicBezTo>
                  <a:cubicBezTo>
                    <a:pt x="549" y="1479"/>
                    <a:pt x="483" y="1678"/>
                    <a:pt x="464" y="1858"/>
                  </a:cubicBezTo>
                  <a:cubicBezTo>
                    <a:pt x="337" y="3030"/>
                    <a:pt x="0" y="3441"/>
                    <a:pt x="589" y="4466"/>
                  </a:cubicBezTo>
                  <a:cubicBezTo>
                    <a:pt x="918" y="5039"/>
                    <a:pt x="1716" y="5008"/>
                    <a:pt x="2164" y="4806"/>
                  </a:cubicBezTo>
                  <a:cubicBezTo>
                    <a:pt x="2707" y="4561"/>
                    <a:pt x="2383" y="3464"/>
                    <a:pt x="2381" y="3020"/>
                  </a:cubicBezTo>
                  <a:cubicBezTo>
                    <a:pt x="2376" y="2040"/>
                    <a:pt x="2694" y="2016"/>
                    <a:pt x="2252" y="982"/>
                  </a:cubicBezTo>
                  <a:cubicBezTo>
                    <a:pt x="2153" y="752"/>
                    <a:pt x="2074" y="664"/>
                    <a:pt x="1999" y="587"/>
                  </a:cubicBezTo>
                  <a:close/>
                </a:path>
              </a:pathLst>
            </a:custGeom>
            <a:solidFill>
              <a:srgbClr val="C81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13" name="Freeform 13"/>
            <p:cNvSpPr>
              <a:spLocks noEditPoints="1"/>
            </p:cNvSpPr>
            <p:nvPr/>
          </p:nvSpPr>
          <p:spPr bwMode="auto">
            <a:xfrm>
              <a:off x="5274" y="1536"/>
              <a:ext cx="240" cy="245"/>
            </a:xfrm>
            <a:custGeom>
              <a:avLst/>
              <a:gdLst>
                <a:gd name="T0" fmla="*/ 790 w 1031"/>
                <a:gd name="T1" fmla="*/ 254 h 1060"/>
                <a:gd name="T2" fmla="*/ 807 w 1031"/>
                <a:gd name="T3" fmla="*/ 227 h 1060"/>
                <a:gd name="T4" fmla="*/ 741 w 1031"/>
                <a:gd name="T5" fmla="*/ 166 h 1060"/>
                <a:gd name="T6" fmla="*/ 926 w 1031"/>
                <a:gd name="T7" fmla="*/ 37 h 1060"/>
                <a:gd name="T8" fmla="*/ 777 w 1031"/>
                <a:gd name="T9" fmla="*/ 2 h 1060"/>
                <a:gd name="T10" fmla="*/ 717 w 1031"/>
                <a:gd name="T11" fmla="*/ 16 h 1060"/>
                <a:gd name="T12" fmla="*/ 576 w 1031"/>
                <a:gd name="T13" fmla="*/ 34 h 1060"/>
                <a:gd name="T14" fmla="*/ 521 w 1031"/>
                <a:gd name="T15" fmla="*/ 43 h 1060"/>
                <a:gd name="T16" fmla="*/ 475 w 1031"/>
                <a:gd name="T17" fmla="*/ 56 h 1060"/>
                <a:gd name="T18" fmla="*/ 395 w 1031"/>
                <a:gd name="T19" fmla="*/ 69 h 1060"/>
                <a:gd name="T20" fmla="*/ 355 w 1031"/>
                <a:gd name="T21" fmla="*/ 21 h 1060"/>
                <a:gd name="T22" fmla="*/ 352 w 1031"/>
                <a:gd name="T23" fmla="*/ 138 h 1060"/>
                <a:gd name="T24" fmla="*/ 366 w 1031"/>
                <a:gd name="T25" fmla="*/ 183 h 1060"/>
                <a:gd name="T26" fmla="*/ 269 w 1031"/>
                <a:gd name="T27" fmla="*/ 308 h 1060"/>
                <a:gd name="T28" fmla="*/ 107 w 1031"/>
                <a:gd name="T29" fmla="*/ 246 h 1060"/>
                <a:gd name="T30" fmla="*/ 27 w 1031"/>
                <a:gd name="T31" fmla="*/ 255 h 1060"/>
                <a:gd name="T32" fmla="*/ 56 w 1031"/>
                <a:gd name="T33" fmla="*/ 327 h 1060"/>
                <a:gd name="T34" fmla="*/ 8 w 1031"/>
                <a:gd name="T35" fmla="*/ 783 h 1060"/>
                <a:gd name="T36" fmla="*/ 38 w 1031"/>
                <a:gd name="T37" fmla="*/ 824 h 1060"/>
                <a:gd name="T38" fmla="*/ 127 w 1031"/>
                <a:gd name="T39" fmla="*/ 783 h 1060"/>
                <a:gd name="T40" fmla="*/ 164 w 1031"/>
                <a:gd name="T41" fmla="*/ 364 h 1060"/>
                <a:gd name="T42" fmla="*/ 315 w 1031"/>
                <a:gd name="T43" fmla="*/ 354 h 1060"/>
                <a:gd name="T44" fmla="*/ 418 w 1031"/>
                <a:gd name="T45" fmla="*/ 382 h 1060"/>
                <a:gd name="T46" fmla="*/ 339 w 1031"/>
                <a:gd name="T47" fmla="*/ 467 h 1060"/>
                <a:gd name="T48" fmla="*/ 373 w 1031"/>
                <a:gd name="T49" fmla="*/ 539 h 1060"/>
                <a:gd name="T50" fmla="*/ 304 w 1031"/>
                <a:gd name="T51" fmla="*/ 619 h 1060"/>
                <a:gd name="T52" fmla="*/ 224 w 1031"/>
                <a:gd name="T53" fmla="*/ 710 h 1060"/>
                <a:gd name="T54" fmla="*/ 361 w 1031"/>
                <a:gd name="T55" fmla="*/ 680 h 1060"/>
                <a:gd name="T56" fmla="*/ 597 w 1031"/>
                <a:gd name="T57" fmla="*/ 599 h 1060"/>
                <a:gd name="T58" fmla="*/ 521 w 1031"/>
                <a:gd name="T59" fmla="*/ 725 h 1060"/>
                <a:gd name="T60" fmla="*/ 628 w 1031"/>
                <a:gd name="T61" fmla="*/ 648 h 1060"/>
                <a:gd name="T62" fmla="*/ 681 w 1031"/>
                <a:gd name="T63" fmla="*/ 709 h 1060"/>
                <a:gd name="T64" fmla="*/ 647 w 1031"/>
                <a:gd name="T65" fmla="*/ 730 h 1060"/>
                <a:gd name="T66" fmla="*/ 480 w 1031"/>
                <a:gd name="T67" fmla="*/ 793 h 1060"/>
                <a:gd name="T68" fmla="*/ 287 w 1031"/>
                <a:gd name="T69" fmla="*/ 836 h 1060"/>
                <a:gd name="T70" fmla="*/ 244 w 1031"/>
                <a:gd name="T71" fmla="*/ 870 h 1060"/>
                <a:gd name="T72" fmla="*/ 353 w 1031"/>
                <a:gd name="T73" fmla="*/ 852 h 1060"/>
                <a:gd name="T74" fmla="*/ 671 w 1031"/>
                <a:gd name="T75" fmla="*/ 808 h 1060"/>
                <a:gd name="T76" fmla="*/ 740 w 1031"/>
                <a:gd name="T77" fmla="*/ 812 h 1060"/>
                <a:gd name="T78" fmla="*/ 717 w 1031"/>
                <a:gd name="T79" fmla="*/ 647 h 1060"/>
                <a:gd name="T80" fmla="*/ 727 w 1031"/>
                <a:gd name="T81" fmla="*/ 482 h 1060"/>
                <a:gd name="T82" fmla="*/ 767 w 1031"/>
                <a:gd name="T83" fmla="*/ 380 h 1060"/>
                <a:gd name="T84" fmla="*/ 689 w 1031"/>
                <a:gd name="T85" fmla="*/ 321 h 1060"/>
                <a:gd name="T86" fmla="*/ 715 w 1031"/>
                <a:gd name="T87" fmla="*/ 388 h 1060"/>
                <a:gd name="T88" fmla="*/ 657 w 1031"/>
                <a:gd name="T89" fmla="*/ 525 h 1060"/>
                <a:gd name="T90" fmla="*/ 548 w 1031"/>
                <a:gd name="T91" fmla="*/ 348 h 1060"/>
                <a:gd name="T92" fmla="*/ 518 w 1031"/>
                <a:gd name="T93" fmla="*/ 216 h 1060"/>
                <a:gd name="T94" fmla="*/ 439 w 1031"/>
                <a:gd name="T95" fmla="*/ 117 h 1060"/>
                <a:gd name="T96" fmla="*/ 648 w 1031"/>
                <a:gd name="T97" fmla="*/ 79 h 1060"/>
                <a:gd name="T98" fmla="*/ 882 w 1031"/>
                <a:gd name="T99" fmla="*/ 95 h 1060"/>
                <a:gd name="T100" fmla="*/ 908 w 1031"/>
                <a:gd name="T101" fmla="*/ 594 h 1060"/>
                <a:gd name="T102" fmla="*/ 904 w 1031"/>
                <a:gd name="T103" fmla="*/ 654 h 1060"/>
                <a:gd name="T104" fmla="*/ 926 w 1031"/>
                <a:gd name="T105" fmla="*/ 916 h 1060"/>
                <a:gd name="T106" fmla="*/ 1011 w 1031"/>
                <a:gd name="T107" fmla="*/ 1054 h 1060"/>
                <a:gd name="T108" fmla="*/ 1025 w 1031"/>
                <a:gd name="T109" fmla="*/ 803 h 1060"/>
                <a:gd name="T110" fmla="*/ 1021 w 1031"/>
                <a:gd name="T111" fmla="*/ 570 h 1060"/>
                <a:gd name="T112" fmla="*/ 1009 w 1031"/>
                <a:gd name="T113" fmla="*/ 380 h 1060"/>
                <a:gd name="T114" fmla="*/ 1007 w 1031"/>
                <a:gd name="T115" fmla="*/ 337 h 1060"/>
                <a:gd name="T116" fmla="*/ 585 w 1031"/>
                <a:gd name="T117" fmla="*/ 502 h 1060"/>
                <a:gd name="T118" fmla="*/ 491 w 1031"/>
                <a:gd name="T119" fmla="*/ 446 h 1060"/>
                <a:gd name="T120" fmla="*/ 369 w 1031"/>
                <a:gd name="T121" fmla="*/ 466 h 1060"/>
                <a:gd name="T122" fmla="*/ 489 w 1031"/>
                <a:gd name="T123" fmla="*/ 35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1" h="1060">
                  <a:moveTo>
                    <a:pt x="677" y="158"/>
                  </a:moveTo>
                  <a:lnTo>
                    <a:pt x="681" y="167"/>
                  </a:lnTo>
                  <a:lnTo>
                    <a:pt x="704" y="199"/>
                  </a:lnTo>
                  <a:lnTo>
                    <a:pt x="741" y="238"/>
                  </a:lnTo>
                  <a:lnTo>
                    <a:pt x="752" y="247"/>
                  </a:lnTo>
                  <a:lnTo>
                    <a:pt x="757" y="250"/>
                  </a:lnTo>
                  <a:lnTo>
                    <a:pt x="769" y="254"/>
                  </a:lnTo>
                  <a:lnTo>
                    <a:pt x="783" y="256"/>
                  </a:lnTo>
                  <a:lnTo>
                    <a:pt x="784" y="256"/>
                  </a:lnTo>
                  <a:lnTo>
                    <a:pt x="786" y="256"/>
                  </a:lnTo>
                  <a:lnTo>
                    <a:pt x="787" y="255"/>
                  </a:lnTo>
                  <a:lnTo>
                    <a:pt x="789" y="255"/>
                  </a:lnTo>
                  <a:lnTo>
                    <a:pt x="790" y="254"/>
                  </a:lnTo>
                  <a:lnTo>
                    <a:pt x="791" y="254"/>
                  </a:lnTo>
                  <a:lnTo>
                    <a:pt x="794" y="253"/>
                  </a:lnTo>
                  <a:lnTo>
                    <a:pt x="795" y="251"/>
                  </a:lnTo>
                  <a:lnTo>
                    <a:pt x="795" y="250"/>
                  </a:lnTo>
                  <a:lnTo>
                    <a:pt x="796" y="249"/>
                  </a:lnTo>
                  <a:lnTo>
                    <a:pt x="797" y="247"/>
                  </a:lnTo>
                  <a:lnTo>
                    <a:pt x="797" y="246"/>
                  </a:lnTo>
                  <a:lnTo>
                    <a:pt x="797" y="244"/>
                  </a:lnTo>
                  <a:lnTo>
                    <a:pt x="798" y="244"/>
                  </a:lnTo>
                  <a:lnTo>
                    <a:pt x="798" y="242"/>
                  </a:lnTo>
                  <a:lnTo>
                    <a:pt x="799" y="239"/>
                  </a:lnTo>
                  <a:lnTo>
                    <a:pt x="801" y="235"/>
                  </a:lnTo>
                  <a:lnTo>
                    <a:pt x="807" y="227"/>
                  </a:lnTo>
                  <a:lnTo>
                    <a:pt x="789" y="190"/>
                  </a:lnTo>
                  <a:lnTo>
                    <a:pt x="784" y="183"/>
                  </a:lnTo>
                  <a:lnTo>
                    <a:pt x="780" y="178"/>
                  </a:lnTo>
                  <a:lnTo>
                    <a:pt x="775" y="174"/>
                  </a:lnTo>
                  <a:lnTo>
                    <a:pt x="771" y="172"/>
                  </a:lnTo>
                  <a:lnTo>
                    <a:pt x="768" y="172"/>
                  </a:lnTo>
                  <a:lnTo>
                    <a:pt x="766" y="173"/>
                  </a:lnTo>
                  <a:lnTo>
                    <a:pt x="763" y="173"/>
                  </a:lnTo>
                  <a:lnTo>
                    <a:pt x="761" y="172"/>
                  </a:lnTo>
                  <a:lnTo>
                    <a:pt x="758" y="172"/>
                  </a:lnTo>
                  <a:lnTo>
                    <a:pt x="754" y="169"/>
                  </a:lnTo>
                  <a:lnTo>
                    <a:pt x="752" y="167"/>
                  </a:lnTo>
                  <a:lnTo>
                    <a:pt x="741" y="166"/>
                  </a:lnTo>
                  <a:lnTo>
                    <a:pt x="736" y="164"/>
                  </a:lnTo>
                  <a:lnTo>
                    <a:pt x="736" y="164"/>
                  </a:lnTo>
                  <a:lnTo>
                    <a:pt x="735" y="164"/>
                  </a:lnTo>
                  <a:lnTo>
                    <a:pt x="728" y="162"/>
                  </a:lnTo>
                  <a:lnTo>
                    <a:pt x="726" y="161"/>
                  </a:lnTo>
                  <a:lnTo>
                    <a:pt x="721" y="159"/>
                  </a:lnTo>
                  <a:lnTo>
                    <a:pt x="716" y="159"/>
                  </a:lnTo>
                  <a:lnTo>
                    <a:pt x="677" y="157"/>
                  </a:lnTo>
                  <a:lnTo>
                    <a:pt x="677" y="158"/>
                  </a:lnTo>
                  <a:close/>
                  <a:moveTo>
                    <a:pt x="1003" y="94"/>
                  </a:moveTo>
                  <a:lnTo>
                    <a:pt x="966" y="64"/>
                  </a:lnTo>
                  <a:lnTo>
                    <a:pt x="928" y="37"/>
                  </a:lnTo>
                  <a:lnTo>
                    <a:pt x="926" y="37"/>
                  </a:lnTo>
                  <a:lnTo>
                    <a:pt x="924" y="37"/>
                  </a:lnTo>
                  <a:lnTo>
                    <a:pt x="923" y="37"/>
                  </a:lnTo>
                  <a:lnTo>
                    <a:pt x="918" y="34"/>
                  </a:lnTo>
                  <a:lnTo>
                    <a:pt x="905" y="25"/>
                  </a:lnTo>
                  <a:lnTo>
                    <a:pt x="898" y="21"/>
                  </a:lnTo>
                  <a:lnTo>
                    <a:pt x="891" y="19"/>
                  </a:lnTo>
                  <a:lnTo>
                    <a:pt x="887" y="18"/>
                  </a:lnTo>
                  <a:lnTo>
                    <a:pt x="880" y="18"/>
                  </a:lnTo>
                  <a:lnTo>
                    <a:pt x="877" y="20"/>
                  </a:lnTo>
                  <a:lnTo>
                    <a:pt x="779" y="0"/>
                  </a:lnTo>
                  <a:lnTo>
                    <a:pt x="778" y="1"/>
                  </a:lnTo>
                  <a:lnTo>
                    <a:pt x="778" y="2"/>
                  </a:lnTo>
                  <a:lnTo>
                    <a:pt x="777" y="2"/>
                  </a:lnTo>
                  <a:lnTo>
                    <a:pt x="777" y="3"/>
                  </a:lnTo>
                  <a:lnTo>
                    <a:pt x="776" y="4"/>
                  </a:lnTo>
                  <a:lnTo>
                    <a:pt x="773" y="5"/>
                  </a:lnTo>
                  <a:lnTo>
                    <a:pt x="771" y="6"/>
                  </a:lnTo>
                  <a:lnTo>
                    <a:pt x="769" y="7"/>
                  </a:lnTo>
                  <a:lnTo>
                    <a:pt x="757" y="8"/>
                  </a:lnTo>
                  <a:lnTo>
                    <a:pt x="753" y="8"/>
                  </a:lnTo>
                  <a:lnTo>
                    <a:pt x="749" y="8"/>
                  </a:lnTo>
                  <a:lnTo>
                    <a:pt x="741" y="8"/>
                  </a:lnTo>
                  <a:lnTo>
                    <a:pt x="738" y="11"/>
                  </a:lnTo>
                  <a:lnTo>
                    <a:pt x="733" y="14"/>
                  </a:lnTo>
                  <a:lnTo>
                    <a:pt x="728" y="15"/>
                  </a:lnTo>
                  <a:lnTo>
                    <a:pt x="717" y="16"/>
                  </a:lnTo>
                  <a:lnTo>
                    <a:pt x="707" y="17"/>
                  </a:lnTo>
                  <a:lnTo>
                    <a:pt x="703" y="19"/>
                  </a:lnTo>
                  <a:lnTo>
                    <a:pt x="627" y="22"/>
                  </a:lnTo>
                  <a:lnTo>
                    <a:pt x="618" y="30"/>
                  </a:lnTo>
                  <a:lnTo>
                    <a:pt x="594" y="29"/>
                  </a:lnTo>
                  <a:lnTo>
                    <a:pt x="589" y="32"/>
                  </a:lnTo>
                  <a:lnTo>
                    <a:pt x="588" y="33"/>
                  </a:lnTo>
                  <a:lnTo>
                    <a:pt x="587" y="33"/>
                  </a:lnTo>
                  <a:lnTo>
                    <a:pt x="587" y="33"/>
                  </a:lnTo>
                  <a:lnTo>
                    <a:pt x="586" y="33"/>
                  </a:lnTo>
                  <a:lnTo>
                    <a:pt x="584" y="34"/>
                  </a:lnTo>
                  <a:lnTo>
                    <a:pt x="577" y="34"/>
                  </a:lnTo>
                  <a:lnTo>
                    <a:pt x="576" y="34"/>
                  </a:lnTo>
                  <a:lnTo>
                    <a:pt x="574" y="34"/>
                  </a:lnTo>
                  <a:lnTo>
                    <a:pt x="571" y="33"/>
                  </a:lnTo>
                  <a:lnTo>
                    <a:pt x="569" y="34"/>
                  </a:lnTo>
                  <a:lnTo>
                    <a:pt x="565" y="36"/>
                  </a:lnTo>
                  <a:lnTo>
                    <a:pt x="563" y="37"/>
                  </a:lnTo>
                  <a:lnTo>
                    <a:pt x="556" y="40"/>
                  </a:lnTo>
                  <a:lnTo>
                    <a:pt x="546" y="42"/>
                  </a:lnTo>
                  <a:lnTo>
                    <a:pt x="541" y="43"/>
                  </a:lnTo>
                  <a:lnTo>
                    <a:pt x="539" y="43"/>
                  </a:lnTo>
                  <a:lnTo>
                    <a:pt x="533" y="45"/>
                  </a:lnTo>
                  <a:lnTo>
                    <a:pt x="528" y="44"/>
                  </a:lnTo>
                  <a:lnTo>
                    <a:pt x="524" y="44"/>
                  </a:lnTo>
                  <a:lnTo>
                    <a:pt x="521" y="43"/>
                  </a:lnTo>
                  <a:lnTo>
                    <a:pt x="510" y="43"/>
                  </a:lnTo>
                  <a:lnTo>
                    <a:pt x="506" y="44"/>
                  </a:lnTo>
                  <a:lnTo>
                    <a:pt x="502" y="45"/>
                  </a:lnTo>
                  <a:lnTo>
                    <a:pt x="499" y="46"/>
                  </a:lnTo>
                  <a:lnTo>
                    <a:pt x="496" y="49"/>
                  </a:lnTo>
                  <a:lnTo>
                    <a:pt x="495" y="52"/>
                  </a:lnTo>
                  <a:lnTo>
                    <a:pt x="492" y="51"/>
                  </a:lnTo>
                  <a:lnTo>
                    <a:pt x="490" y="50"/>
                  </a:lnTo>
                  <a:lnTo>
                    <a:pt x="485" y="51"/>
                  </a:lnTo>
                  <a:lnTo>
                    <a:pt x="483" y="51"/>
                  </a:lnTo>
                  <a:lnTo>
                    <a:pt x="481" y="52"/>
                  </a:lnTo>
                  <a:lnTo>
                    <a:pt x="476" y="56"/>
                  </a:lnTo>
                  <a:lnTo>
                    <a:pt x="475" y="56"/>
                  </a:lnTo>
                  <a:lnTo>
                    <a:pt x="473" y="57"/>
                  </a:lnTo>
                  <a:lnTo>
                    <a:pt x="471" y="57"/>
                  </a:lnTo>
                  <a:lnTo>
                    <a:pt x="469" y="56"/>
                  </a:lnTo>
                  <a:lnTo>
                    <a:pt x="466" y="56"/>
                  </a:lnTo>
                  <a:lnTo>
                    <a:pt x="458" y="51"/>
                  </a:lnTo>
                  <a:lnTo>
                    <a:pt x="410" y="58"/>
                  </a:lnTo>
                  <a:lnTo>
                    <a:pt x="409" y="61"/>
                  </a:lnTo>
                  <a:lnTo>
                    <a:pt x="407" y="62"/>
                  </a:lnTo>
                  <a:lnTo>
                    <a:pt x="407" y="63"/>
                  </a:lnTo>
                  <a:lnTo>
                    <a:pt x="402" y="66"/>
                  </a:lnTo>
                  <a:lnTo>
                    <a:pt x="399" y="67"/>
                  </a:lnTo>
                  <a:lnTo>
                    <a:pt x="397" y="68"/>
                  </a:lnTo>
                  <a:lnTo>
                    <a:pt x="395" y="69"/>
                  </a:lnTo>
                  <a:lnTo>
                    <a:pt x="391" y="69"/>
                  </a:lnTo>
                  <a:lnTo>
                    <a:pt x="389" y="70"/>
                  </a:lnTo>
                  <a:lnTo>
                    <a:pt x="388" y="70"/>
                  </a:lnTo>
                  <a:lnTo>
                    <a:pt x="379" y="70"/>
                  </a:lnTo>
                  <a:lnTo>
                    <a:pt x="378" y="70"/>
                  </a:lnTo>
                  <a:lnTo>
                    <a:pt x="376" y="70"/>
                  </a:lnTo>
                  <a:lnTo>
                    <a:pt x="372" y="70"/>
                  </a:lnTo>
                  <a:lnTo>
                    <a:pt x="371" y="69"/>
                  </a:lnTo>
                  <a:lnTo>
                    <a:pt x="367" y="69"/>
                  </a:lnTo>
                  <a:lnTo>
                    <a:pt x="340" y="65"/>
                  </a:lnTo>
                  <a:lnTo>
                    <a:pt x="359" y="23"/>
                  </a:lnTo>
                  <a:lnTo>
                    <a:pt x="357" y="22"/>
                  </a:lnTo>
                  <a:lnTo>
                    <a:pt x="355" y="21"/>
                  </a:lnTo>
                  <a:lnTo>
                    <a:pt x="352" y="22"/>
                  </a:lnTo>
                  <a:lnTo>
                    <a:pt x="350" y="23"/>
                  </a:lnTo>
                  <a:lnTo>
                    <a:pt x="302" y="47"/>
                  </a:lnTo>
                  <a:lnTo>
                    <a:pt x="250" y="79"/>
                  </a:lnTo>
                  <a:lnTo>
                    <a:pt x="249" y="134"/>
                  </a:lnTo>
                  <a:lnTo>
                    <a:pt x="253" y="137"/>
                  </a:lnTo>
                  <a:lnTo>
                    <a:pt x="270" y="150"/>
                  </a:lnTo>
                  <a:lnTo>
                    <a:pt x="277" y="154"/>
                  </a:lnTo>
                  <a:lnTo>
                    <a:pt x="281" y="155"/>
                  </a:lnTo>
                  <a:lnTo>
                    <a:pt x="338" y="140"/>
                  </a:lnTo>
                  <a:lnTo>
                    <a:pt x="341" y="139"/>
                  </a:lnTo>
                  <a:lnTo>
                    <a:pt x="345" y="138"/>
                  </a:lnTo>
                  <a:lnTo>
                    <a:pt x="352" y="138"/>
                  </a:lnTo>
                  <a:lnTo>
                    <a:pt x="354" y="138"/>
                  </a:lnTo>
                  <a:lnTo>
                    <a:pt x="356" y="138"/>
                  </a:lnTo>
                  <a:lnTo>
                    <a:pt x="358" y="139"/>
                  </a:lnTo>
                  <a:lnTo>
                    <a:pt x="359" y="140"/>
                  </a:lnTo>
                  <a:lnTo>
                    <a:pt x="360" y="141"/>
                  </a:lnTo>
                  <a:lnTo>
                    <a:pt x="361" y="143"/>
                  </a:lnTo>
                  <a:lnTo>
                    <a:pt x="362" y="144"/>
                  </a:lnTo>
                  <a:lnTo>
                    <a:pt x="362" y="146"/>
                  </a:lnTo>
                  <a:lnTo>
                    <a:pt x="362" y="148"/>
                  </a:lnTo>
                  <a:lnTo>
                    <a:pt x="361" y="153"/>
                  </a:lnTo>
                  <a:lnTo>
                    <a:pt x="362" y="171"/>
                  </a:lnTo>
                  <a:lnTo>
                    <a:pt x="364" y="180"/>
                  </a:lnTo>
                  <a:lnTo>
                    <a:pt x="366" y="183"/>
                  </a:lnTo>
                  <a:lnTo>
                    <a:pt x="368" y="185"/>
                  </a:lnTo>
                  <a:lnTo>
                    <a:pt x="370" y="187"/>
                  </a:lnTo>
                  <a:lnTo>
                    <a:pt x="373" y="266"/>
                  </a:lnTo>
                  <a:lnTo>
                    <a:pt x="370" y="270"/>
                  </a:lnTo>
                  <a:lnTo>
                    <a:pt x="366" y="273"/>
                  </a:lnTo>
                  <a:lnTo>
                    <a:pt x="361" y="274"/>
                  </a:lnTo>
                  <a:lnTo>
                    <a:pt x="350" y="275"/>
                  </a:lnTo>
                  <a:lnTo>
                    <a:pt x="345" y="276"/>
                  </a:lnTo>
                  <a:lnTo>
                    <a:pt x="340" y="279"/>
                  </a:lnTo>
                  <a:lnTo>
                    <a:pt x="335" y="282"/>
                  </a:lnTo>
                  <a:lnTo>
                    <a:pt x="283" y="306"/>
                  </a:lnTo>
                  <a:lnTo>
                    <a:pt x="274" y="307"/>
                  </a:lnTo>
                  <a:lnTo>
                    <a:pt x="269" y="308"/>
                  </a:lnTo>
                  <a:lnTo>
                    <a:pt x="263" y="310"/>
                  </a:lnTo>
                  <a:lnTo>
                    <a:pt x="261" y="311"/>
                  </a:lnTo>
                  <a:lnTo>
                    <a:pt x="260" y="312"/>
                  </a:lnTo>
                  <a:lnTo>
                    <a:pt x="259" y="312"/>
                  </a:lnTo>
                  <a:lnTo>
                    <a:pt x="257" y="313"/>
                  </a:lnTo>
                  <a:lnTo>
                    <a:pt x="245" y="314"/>
                  </a:lnTo>
                  <a:lnTo>
                    <a:pt x="219" y="324"/>
                  </a:lnTo>
                  <a:lnTo>
                    <a:pt x="194" y="329"/>
                  </a:lnTo>
                  <a:lnTo>
                    <a:pt x="182" y="328"/>
                  </a:lnTo>
                  <a:lnTo>
                    <a:pt x="164" y="326"/>
                  </a:lnTo>
                  <a:lnTo>
                    <a:pt x="146" y="319"/>
                  </a:lnTo>
                  <a:lnTo>
                    <a:pt x="115" y="252"/>
                  </a:lnTo>
                  <a:lnTo>
                    <a:pt x="107" y="246"/>
                  </a:lnTo>
                  <a:lnTo>
                    <a:pt x="97" y="240"/>
                  </a:lnTo>
                  <a:lnTo>
                    <a:pt x="94" y="239"/>
                  </a:lnTo>
                  <a:lnTo>
                    <a:pt x="87" y="238"/>
                  </a:lnTo>
                  <a:lnTo>
                    <a:pt x="49" y="225"/>
                  </a:lnTo>
                  <a:lnTo>
                    <a:pt x="2" y="220"/>
                  </a:lnTo>
                  <a:lnTo>
                    <a:pt x="0" y="223"/>
                  </a:lnTo>
                  <a:lnTo>
                    <a:pt x="0" y="226"/>
                  </a:lnTo>
                  <a:lnTo>
                    <a:pt x="0" y="229"/>
                  </a:lnTo>
                  <a:lnTo>
                    <a:pt x="2" y="233"/>
                  </a:lnTo>
                  <a:lnTo>
                    <a:pt x="5" y="237"/>
                  </a:lnTo>
                  <a:lnTo>
                    <a:pt x="14" y="245"/>
                  </a:lnTo>
                  <a:lnTo>
                    <a:pt x="24" y="252"/>
                  </a:lnTo>
                  <a:lnTo>
                    <a:pt x="27" y="255"/>
                  </a:lnTo>
                  <a:lnTo>
                    <a:pt x="29" y="258"/>
                  </a:lnTo>
                  <a:lnTo>
                    <a:pt x="30" y="260"/>
                  </a:lnTo>
                  <a:lnTo>
                    <a:pt x="30" y="262"/>
                  </a:lnTo>
                  <a:lnTo>
                    <a:pt x="36" y="270"/>
                  </a:lnTo>
                  <a:lnTo>
                    <a:pt x="39" y="272"/>
                  </a:lnTo>
                  <a:lnTo>
                    <a:pt x="43" y="274"/>
                  </a:lnTo>
                  <a:lnTo>
                    <a:pt x="46" y="275"/>
                  </a:lnTo>
                  <a:lnTo>
                    <a:pt x="48" y="275"/>
                  </a:lnTo>
                  <a:lnTo>
                    <a:pt x="48" y="279"/>
                  </a:lnTo>
                  <a:lnTo>
                    <a:pt x="49" y="289"/>
                  </a:lnTo>
                  <a:lnTo>
                    <a:pt x="54" y="311"/>
                  </a:lnTo>
                  <a:lnTo>
                    <a:pt x="57" y="317"/>
                  </a:lnTo>
                  <a:lnTo>
                    <a:pt x="56" y="327"/>
                  </a:lnTo>
                  <a:lnTo>
                    <a:pt x="56" y="328"/>
                  </a:lnTo>
                  <a:lnTo>
                    <a:pt x="55" y="350"/>
                  </a:lnTo>
                  <a:lnTo>
                    <a:pt x="53" y="357"/>
                  </a:lnTo>
                  <a:lnTo>
                    <a:pt x="53" y="358"/>
                  </a:lnTo>
                  <a:lnTo>
                    <a:pt x="52" y="361"/>
                  </a:lnTo>
                  <a:lnTo>
                    <a:pt x="52" y="362"/>
                  </a:lnTo>
                  <a:lnTo>
                    <a:pt x="51" y="363"/>
                  </a:lnTo>
                  <a:lnTo>
                    <a:pt x="50" y="451"/>
                  </a:lnTo>
                  <a:lnTo>
                    <a:pt x="45" y="459"/>
                  </a:lnTo>
                  <a:lnTo>
                    <a:pt x="32" y="651"/>
                  </a:lnTo>
                  <a:lnTo>
                    <a:pt x="12" y="710"/>
                  </a:lnTo>
                  <a:lnTo>
                    <a:pt x="7" y="748"/>
                  </a:lnTo>
                  <a:lnTo>
                    <a:pt x="8" y="783"/>
                  </a:lnTo>
                  <a:lnTo>
                    <a:pt x="10" y="792"/>
                  </a:lnTo>
                  <a:lnTo>
                    <a:pt x="13" y="799"/>
                  </a:lnTo>
                  <a:lnTo>
                    <a:pt x="15" y="802"/>
                  </a:lnTo>
                  <a:lnTo>
                    <a:pt x="20" y="802"/>
                  </a:lnTo>
                  <a:lnTo>
                    <a:pt x="27" y="804"/>
                  </a:lnTo>
                  <a:lnTo>
                    <a:pt x="30" y="805"/>
                  </a:lnTo>
                  <a:lnTo>
                    <a:pt x="31" y="807"/>
                  </a:lnTo>
                  <a:lnTo>
                    <a:pt x="31" y="809"/>
                  </a:lnTo>
                  <a:lnTo>
                    <a:pt x="30" y="812"/>
                  </a:lnTo>
                  <a:lnTo>
                    <a:pt x="29" y="815"/>
                  </a:lnTo>
                  <a:lnTo>
                    <a:pt x="30" y="817"/>
                  </a:lnTo>
                  <a:lnTo>
                    <a:pt x="33" y="820"/>
                  </a:lnTo>
                  <a:lnTo>
                    <a:pt x="38" y="824"/>
                  </a:lnTo>
                  <a:lnTo>
                    <a:pt x="54" y="833"/>
                  </a:lnTo>
                  <a:lnTo>
                    <a:pt x="75" y="840"/>
                  </a:lnTo>
                  <a:lnTo>
                    <a:pt x="103" y="846"/>
                  </a:lnTo>
                  <a:lnTo>
                    <a:pt x="111" y="833"/>
                  </a:lnTo>
                  <a:lnTo>
                    <a:pt x="117" y="821"/>
                  </a:lnTo>
                  <a:lnTo>
                    <a:pt x="119" y="808"/>
                  </a:lnTo>
                  <a:lnTo>
                    <a:pt x="118" y="796"/>
                  </a:lnTo>
                  <a:lnTo>
                    <a:pt x="125" y="790"/>
                  </a:lnTo>
                  <a:lnTo>
                    <a:pt x="127" y="788"/>
                  </a:lnTo>
                  <a:lnTo>
                    <a:pt x="128" y="786"/>
                  </a:lnTo>
                  <a:lnTo>
                    <a:pt x="128" y="785"/>
                  </a:lnTo>
                  <a:lnTo>
                    <a:pt x="128" y="784"/>
                  </a:lnTo>
                  <a:lnTo>
                    <a:pt x="127" y="783"/>
                  </a:lnTo>
                  <a:lnTo>
                    <a:pt x="125" y="782"/>
                  </a:lnTo>
                  <a:lnTo>
                    <a:pt x="122" y="780"/>
                  </a:lnTo>
                  <a:lnTo>
                    <a:pt x="119" y="779"/>
                  </a:lnTo>
                  <a:lnTo>
                    <a:pt x="122" y="620"/>
                  </a:lnTo>
                  <a:lnTo>
                    <a:pt x="129" y="605"/>
                  </a:lnTo>
                  <a:lnTo>
                    <a:pt x="132" y="595"/>
                  </a:lnTo>
                  <a:lnTo>
                    <a:pt x="132" y="593"/>
                  </a:lnTo>
                  <a:lnTo>
                    <a:pt x="133" y="588"/>
                  </a:lnTo>
                  <a:lnTo>
                    <a:pt x="135" y="581"/>
                  </a:lnTo>
                  <a:lnTo>
                    <a:pt x="142" y="570"/>
                  </a:lnTo>
                  <a:lnTo>
                    <a:pt x="150" y="362"/>
                  </a:lnTo>
                  <a:lnTo>
                    <a:pt x="157" y="362"/>
                  </a:lnTo>
                  <a:lnTo>
                    <a:pt x="164" y="364"/>
                  </a:lnTo>
                  <a:lnTo>
                    <a:pt x="171" y="366"/>
                  </a:lnTo>
                  <a:lnTo>
                    <a:pt x="178" y="370"/>
                  </a:lnTo>
                  <a:lnTo>
                    <a:pt x="194" y="383"/>
                  </a:lnTo>
                  <a:lnTo>
                    <a:pt x="201" y="387"/>
                  </a:lnTo>
                  <a:lnTo>
                    <a:pt x="201" y="387"/>
                  </a:lnTo>
                  <a:lnTo>
                    <a:pt x="202" y="387"/>
                  </a:lnTo>
                  <a:lnTo>
                    <a:pt x="203" y="387"/>
                  </a:lnTo>
                  <a:lnTo>
                    <a:pt x="206" y="388"/>
                  </a:lnTo>
                  <a:lnTo>
                    <a:pt x="225" y="388"/>
                  </a:lnTo>
                  <a:lnTo>
                    <a:pt x="276" y="374"/>
                  </a:lnTo>
                  <a:lnTo>
                    <a:pt x="300" y="364"/>
                  </a:lnTo>
                  <a:lnTo>
                    <a:pt x="308" y="359"/>
                  </a:lnTo>
                  <a:lnTo>
                    <a:pt x="315" y="354"/>
                  </a:lnTo>
                  <a:lnTo>
                    <a:pt x="320" y="349"/>
                  </a:lnTo>
                  <a:lnTo>
                    <a:pt x="401" y="317"/>
                  </a:lnTo>
                  <a:lnTo>
                    <a:pt x="402" y="318"/>
                  </a:lnTo>
                  <a:lnTo>
                    <a:pt x="412" y="325"/>
                  </a:lnTo>
                  <a:lnTo>
                    <a:pt x="438" y="348"/>
                  </a:lnTo>
                  <a:lnTo>
                    <a:pt x="435" y="353"/>
                  </a:lnTo>
                  <a:lnTo>
                    <a:pt x="435" y="355"/>
                  </a:lnTo>
                  <a:lnTo>
                    <a:pt x="431" y="363"/>
                  </a:lnTo>
                  <a:lnTo>
                    <a:pt x="428" y="368"/>
                  </a:lnTo>
                  <a:lnTo>
                    <a:pt x="427" y="370"/>
                  </a:lnTo>
                  <a:lnTo>
                    <a:pt x="423" y="377"/>
                  </a:lnTo>
                  <a:lnTo>
                    <a:pt x="419" y="381"/>
                  </a:lnTo>
                  <a:lnTo>
                    <a:pt x="418" y="382"/>
                  </a:lnTo>
                  <a:lnTo>
                    <a:pt x="416" y="384"/>
                  </a:lnTo>
                  <a:lnTo>
                    <a:pt x="412" y="388"/>
                  </a:lnTo>
                  <a:lnTo>
                    <a:pt x="407" y="391"/>
                  </a:lnTo>
                  <a:lnTo>
                    <a:pt x="406" y="392"/>
                  </a:lnTo>
                  <a:lnTo>
                    <a:pt x="399" y="397"/>
                  </a:lnTo>
                  <a:lnTo>
                    <a:pt x="390" y="417"/>
                  </a:lnTo>
                  <a:lnTo>
                    <a:pt x="377" y="435"/>
                  </a:lnTo>
                  <a:lnTo>
                    <a:pt x="361" y="452"/>
                  </a:lnTo>
                  <a:lnTo>
                    <a:pt x="354" y="457"/>
                  </a:lnTo>
                  <a:lnTo>
                    <a:pt x="351" y="459"/>
                  </a:lnTo>
                  <a:lnTo>
                    <a:pt x="342" y="466"/>
                  </a:lnTo>
                  <a:lnTo>
                    <a:pt x="341" y="467"/>
                  </a:lnTo>
                  <a:lnTo>
                    <a:pt x="339" y="467"/>
                  </a:lnTo>
                  <a:lnTo>
                    <a:pt x="333" y="471"/>
                  </a:lnTo>
                  <a:lnTo>
                    <a:pt x="321" y="480"/>
                  </a:lnTo>
                  <a:lnTo>
                    <a:pt x="318" y="483"/>
                  </a:lnTo>
                  <a:lnTo>
                    <a:pt x="260" y="527"/>
                  </a:lnTo>
                  <a:lnTo>
                    <a:pt x="217" y="572"/>
                  </a:lnTo>
                  <a:lnTo>
                    <a:pt x="226" y="610"/>
                  </a:lnTo>
                  <a:lnTo>
                    <a:pt x="343" y="543"/>
                  </a:lnTo>
                  <a:lnTo>
                    <a:pt x="348" y="542"/>
                  </a:lnTo>
                  <a:lnTo>
                    <a:pt x="351" y="540"/>
                  </a:lnTo>
                  <a:lnTo>
                    <a:pt x="358" y="538"/>
                  </a:lnTo>
                  <a:lnTo>
                    <a:pt x="364" y="538"/>
                  </a:lnTo>
                  <a:lnTo>
                    <a:pt x="370" y="538"/>
                  </a:lnTo>
                  <a:lnTo>
                    <a:pt x="373" y="539"/>
                  </a:lnTo>
                  <a:lnTo>
                    <a:pt x="375" y="541"/>
                  </a:lnTo>
                  <a:lnTo>
                    <a:pt x="376" y="544"/>
                  </a:lnTo>
                  <a:lnTo>
                    <a:pt x="377" y="551"/>
                  </a:lnTo>
                  <a:lnTo>
                    <a:pt x="349" y="580"/>
                  </a:lnTo>
                  <a:lnTo>
                    <a:pt x="315" y="608"/>
                  </a:lnTo>
                  <a:lnTo>
                    <a:pt x="315" y="610"/>
                  </a:lnTo>
                  <a:lnTo>
                    <a:pt x="314" y="612"/>
                  </a:lnTo>
                  <a:lnTo>
                    <a:pt x="314" y="612"/>
                  </a:lnTo>
                  <a:lnTo>
                    <a:pt x="311" y="615"/>
                  </a:lnTo>
                  <a:lnTo>
                    <a:pt x="307" y="618"/>
                  </a:lnTo>
                  <a:lnTo>
                    <a:pt x="305" y="618"/>
                  </a:lnTo>
                  <a:lnTo>
                    <a:pt x="304" y="618"/>
                  </a:lnTo>
                  <a:lnTo>
                    <a:pt x="304" y="619"/>
                  </a:lnTo>
                  <a:lnTo>
                    <a:pt x="304" y="619"/>
                  </a:lnTo>
                  <a:lnTo>
                    <a:pt x="301" y="620"/>
                  </a:lnTo>
                  <a:lnTo>
                    <a:pt x="298" y="622"/>
                  </a:lnTo>
                  <a:lnTo>
                    <a:pt x="297" y="625"/>
                  </a:lnTo>
                  <a:lnTo>
                    <a:pt x="296" y="629"/>
                  </a:lnTo>
                  <a:lnTo>
                    <a:pt x="296" y="633"/>
                  </a:lnTo>
                  <a:lnTo>
                    <a:pt x="272" y="641"/>
                  </a:lnTo>
                  <a:lnTo>
                    <a:pt x="266" y="648"/>
                  </a:lnTo>
                  <a:lnTo>
                    <a:pt x="252" y="661"/>
                  </a:lnTo>
                  <a:lnTo>
                    <a:pt x="231" y="675"/>
                  </a:lnTo>
                  <a:lnTo>
                    <a:pt x="229" y="678"/>
                  </a:lnTo>
                  <a:lnTo>
                    <a:pt x="227" y="682"/>
                  </a:lnTo>
                  <a:lnTo>
                    <a:pt x="224" y="710"/>
                  </a:lnTo>
                  <a:lnTo>
                    <a:pt x="223" y="727"/>
                  </a:lnTo>
                  <a:lnTo>
                    <a:pt x="247" y="728"/>
                  </a:lnTo>
                  <a:lnTo>
                    <a:pt x="337" y="692"/>
                  </a:lnTo>
                  <a:lnTo>
                    <a:pt x="337" y="688"/>
                  </a:lnTo>
                  <a:lnTo>
                    <a:pt x="338" y="685"/>
                  </a:lnTo>
                  <a:lnTo>
                    <a:pt x="340" y="683"/>
                  </a:lnTo>
                  <a:lnTo>
                    <a:pt x="341" y="682"/>
                  </a:lnTo>
                  <a:lnTo>
                    <a:pt x="343" y="681"/>
                  </a:lnTo>
                  <a:lnTo>
                    <a:pt x="344" y="680"/>
                  </a:lnTo>
                  <a:lnTo>
                    <a:pt x="346" y="680"/>
                  </a:lnTo>
                  <a:lnTo>
                    <a:pt x="352" y="679"/>
                  </a:lnTo>
                  <a:lnTo>
                    <a:pt x="357" y="680"/>
                  </a:lnTo>
                  <a:lnTo>
                    <a:pt x="361" y="680"/>
                  </a:lnTo>
                  <a:lnTo>
                    <a:pt x="370" y="675"/>
                  </a:lnTo>
                  <a:lnTo>
                    <a:pt x="382" y="670"/>
                  </a:lnTo>
                  <a:lnTo>
                    <a:pt x="390" y="669"/>
                  </a:lnTo>
                  <a:lnTo>
                    <a:pt x="394" y="669"/>
                  </a:lnTo>
                  <a:lnTo>
                    <a:pt x="396" y="667"/>
                  </a:lnTo>
                  <a:lnTo>
                    <a:pt x="399" y="666"/>
                  </a:lnTo>
                  <a:lnTo>
                    <a:pt x="422" y="653"/>
                  </a:lnTo>
                  <a:lnTo>
                    <a:pt x="489" y="625"/>
                  </a:lnTo>
                  <a:lnTo>
                    <a:pt x="501" y="626"/>
                  </a:lnTo>
                  <a:lnTo>
                    <a:pt x="515" y="624"/>
                  </a:lnTo>
                  <a:lnTo>
                    <a:pt x="530" y="620"/>
                  </a:lnTo>
                  <a:lnTo>
                    <a:pt x="582" y="601"/>
                  </a:lnTo>
                  <a:lnTo>
                    <a:pt x="597" y="599"/>
                  </a:lnTo>
                  <a:lnTo>
                    <a:pt x="602" y="599"/>
                  </a:lnTo>
                  <a:lnTo>
                    <a:pt x="604" y="601"/>
                  </a:lnTo>
                  <a:lnTo>
                    <a:pt x="605" y="603"/>
                  </a:lnTo>
                  <a:lnTo>
                    <a:pt x="605" y="608"/>
                  </a:lnTo>
                  <a:lnTo>
                    <a:pt x="603" y="613"/>
                  </a:lnTo>
                  <a:lnTo>
                    <a:pt x="594" y="623"/>
                  </a:lnTo>
                  <a:lnTo>
                    <a:pt x="584" y="636"/>
                  </a:lnTo>
                  <a:lnTo>
                    <a:pt x="583" y="642"/>
                  </a:lnTo>
                  <a:lnTo>
                    <a:pt x="582" y="644"/>
                  </a:lnTo>
                  <a:lnTo>
                    <a:pt x="515" y="710"/>
                  </a:lnTo>
                  <a:lnTo>
                    <a:pt x="517" y="717"/>
                  </a:lnTo>
                  <a:lnTo>
                    <a:pt x="519" y="723"/>
                  </a:lnTo>
                  <a:lnTo>
                    <a:pt x="521" y="725"/>
                  </a:lnTo>
                  <a:lnTo>
                    <a:pt x="522" y="726"/>
                  </a:lnTo>
                  <a:lnTo>
                    <a:pt x="523" y="726"/>
                  </a:lnTo>
                  <a:lnTo>
                    <a:pt x="525" y="726"/>
                  </a:lnTo>
                  <a:lnTo>
                    <a:pt x="527" y="725"/>
                  </a:lnTo>
                  <a:lnTo>
                    <a:pt x="529" y="722"/>
                  </a:lnTo>
                  <a:lnTo>
                    <a:pt x="534" y="717"/>
                  </a:lnTo>
                  <a:lnTo>
                    <a:pt x="540" y="712"/>
                  </a:lnTo>
                  <a:lnTo>
                    <a:pt x="549" y="706"/>
                  </a:lnTo>
                  <a:lnTo>
                    <a:pt x="552" y="705"/>
                  </a:lnTo>
                  <a:lnTo>
                    <a:pt x="555" y="705"/>
                  </a:lnTo>
                  <a:lnTo>
                    <a:pt x="558" y="706"/>
                  </a:lnTo>
                  <a:lnTo>
                    <a:pt x="625" y="649"/>
                  </a:lnTo>
                  <a:lnTo>
                    <a:pt x="628" y="648"/>
                  </a:lnTo>
                  <a:lnTo>
                    <a:pt x="635" y="646"/>
                  </a:lnTo>
                  <a:lnTo>
                    <a:pt x="640" y="645"/>
                  </a:lnTo>
                  <a:lnTo>
                    <a:pt x="646" y="645"/>
                  </a:lnTo>
                  <a:lnTo>
                    <a:pt x="650" y="646"/>
                  </a:lnTo>
                  <a:lnTo>
                    <a:pt x="654" y="648"/>
                  </a:lnTo>
                  <a:lnTo>
                    <a:pt x="656" y="650"/>
                  </a:lnTo>
                  <a:lnTo>
                    <a:pt x="658" y="652"/>
                  </a:lnTo>
                  <a:lnTo>
                    <a:pt x="663" y="659"/>
                  </a:lnTo>
                  <a:lnTo>
                    <a:pt x="680" y="697"/>
                  </a:lnTo>
                  <a:lnTo>
                    <a:pt x="679" y="699"/>
                  </a:lnTo>
                  <a:lnTo>
                    <a:pt x="679" y="701"/>
                  </a:lnTo>
                  <a:lnTo>
                    <a:pt x="679" y="705"/>
                  </a:lnTo>
                  <a:lnTo>
                    <a:pt x="681" y="709"/>
                  </a:lnTo>
                  <a:lnTo>
                    <a:pt x="685" y="714"/>
                  </a:lnTo>
                  <a:lnTo>
                    <a:pt x="688" y="723"/>
                  </a:lnTo>
                  <a:lnTo>
                    <a:pt x="689" y="735"/>
                  </a:lnTo>
                  <a:lnTo>
                    <a:pt x="686" y="738"/>
                  </a:lnTo>
                  <a:lnTo>
                    <a:pt x="684" y="739"/>
                  </a:lnTo>
                  <a:lnTo>
                    <a:pt x="684" y="739"/>
                  </a:lnTo>
                  <a:lnTo>
                    <a:pt x="682" y="740"/>
                  </a:lnTo>
                  <a:lnTo>
                    <a:pt x="677" y="740"/>
                  </a:lnTo>
                  <a:lnTo>
                    <a:pt x="670" y="738"/>
                  </a:lnTo>
                  <a:lnTo>
                    <a:pt x="669" y="737"/>
                  </a:lnTo>
                  <a:lnTo>
                    <a:pt x="667" y="736"/>
                  </a:lnTo>
                  <a:lnTo>
                    <a:pt x="658" y="733"/>
                  </a:lnTo>
                  <a:lnTo>
                    <a:pt x="647" y="730"/>
                  </a:lnTo>
                  <a:lnTo>
                    <a:pt x="643" y="731"/>
                  </a:lnTo>
                  <a:lnTo>
                    <a:pt x="638" y="736"/>
                  </a:lnTo>
                  <a:lnTo>
                    <a:pt x="637" y="739"/>
                  </a:lnTo>
                  <a:lnTo>
                    <a:pt x="636" y="741"/>
                  </a:lnTo>
                  <a:lnTo>
                    <a:pt x="636" y="744"/>
                  </a:lnTo>
                  <a:lnTo>
                    <a:pt x="636" y="747"/>
                  </a:lnTo>
                  <a:lnTo>
                    <a:pt x="637" y="750"/>
                  </a:lnTo>
                  <a:lnTo>
                    <a:pt x="552" y="773"/>
                  </a:lnTo>
                  <a:lnTo>
                    <a:pt x="500" y="793"/>
                  </a:lnTo>
                  <a:lnTo>
                    <a:pt x="498" y="792"/>
                  </a:lnTo>
                  <a:lnTo>
                    <a:pt x="492" y="791"/>
                  </a:lnTo>
                  <a:lnTo>
                    <a:pt x="488" y="792"/>
                  </a:lnTo>
                  <a:lnTo>
                    <a:pt x="480" y="793"/>
                  </a:lnTo>
                  <a:lnTo>
                    <a:pt x="473" y="796"/>
                  </a:lnTo>
                  <a:lnTo>
                    <a:pt x="467" y="800"/>
                  </a:lnTo>
                  <a:lnTo>
                    <a:pt x="457" y="805"/>
                  </a:lnTo>
                  <a:lnTo>
                    <a:pt x="448" y="807"/>
                  </a:lnTo>
                  <a:lnTo>
                    <a:pt x="438" y="807"/>
                  </a:lnTo>
                  <a:lnTo>
                    <a:pt x="433" y="805"/>
                  </a:lnTo>
                  <a:lnTo>
                    <a:pt x="429" y="804"/>
                  </a:lnTo>
                  <a:lnTo>
                    <a:pt x="381" y="819"/>
                  </a:lnTo>
                  <a:lnTo>
                    <a:pt x="311" y="834"/>
                  </a:lnTo>
                  <a:lnTo>
                    <a:pt x="308" y="833"/>
                  </a:lnTo>
                  <a:lnTo>
                    <a:pt x="302" y="832"/>
                  </a:lnTo>
                  <a:lnTo>
                    <a:pt x="295" y="833"/>
                  </a:lnTo>
                  <a:lnTo>
                    <a:pt x="287" y="836"/>
                  </a:lnTo>
                  <a:lnTo>
                    <a:pt x="275" y="841"/>
                  </a:lnTo>
                  <a:lnTo>
                    <a:pt x="268" y="842"/>
                  </a:lnTo>
                  <a:lnTo>
                    <a:pt x="261" y="842"/>
                  </a:lnTo>
                  <a:lnTo>
                    <a:pt x="254" y="841"/>
                  </a:lnTo>
                  <a:lnTo>
                    <a:pt x="216" y="849"/>
                  </a:lnTo>
                  <a:lnTo>
                    <a:pt x="211" y="849"/>
                  </a:lnTo>
                  <a:lnTo>
                    <a:pt x="207" y="849"/>
                  </a:lnTo>
                  <a:lnTo>
                    <a:pt x="204" y="850"/>
                  </a:lnTo>
                  <a:lnTo>
                    <a:pt x="198" y="854"/>
                  </a:lnTo>
                  <a:lnTo>
                    <a:pt x="194" y="861"/>
                  </a:lnTo>
                  <a:lnTo>
                    <a:pt x="192" y="865"/>
                  </a:lnTo>
                  <a:lnTo>
                    <a:pt x="228" y="867"/>
                  </a:lnTo>
                  <a:lnTo>
                    <a:pt x="244" y="870"/>
                  </a:lnTo>
                  <a:lnTo>
                    <a:pt x="246" y="873"/>
                  </a:lnTo>
                  <a:lnTo>
                    <a:pt x="249" y="875"/>
                  </a:lnTo>
                  <a:lnTo>
                    <a:pt x="252" y="876"/>
                  </a:lnTo>
                  <a:lnTo>
                    <a:pt x="256" y="877"/>
                  </a:lnTo>
                  <a:lnTo>
                    <a:pt x="263" y="877"/>
                  </a:lnTo>
                  <a:lnTo>
                    <a:pt x="272" y="875"/>
                  </a:lnTo>
                  <a:lnTo>
                    <a:pt x="279" y="871"/>
                  </a:lnTo>
                  <a:lnTo>
                    <a:pt x="285" y="868"/>
                  </a:lnTo>
                  <a:lnTo>
                    <a:pt x="294" y="866"/>
                  </a:lnTo>
                  <a:lnTo>
                    <a:pt x="298" y="866"/>
                  </a:lnTo>
                  <a:lnTo>
                    <a:pt x="303" y="867"/>
                  </a:lnTo>
                  <a:lnTo>
                    <a:pt x="305" y="868"/>
                  </a:lnTo>
                  <a:lnTo>
                    <a:pt x="353" y="852"/>
                  </a:lnTo>
                  <a:lnTo>
                    <a:pt x="428" y="845"/>
                  </a:lnTo>
                  <a:lnTo>
                    <a:pt x="429" y="844"/>
                  </a:lnTo>
                  <a:lnTo>
                    <a:pt x="433" y="843"/>
                  </a:lnTo>
                  <a:lnTo>
                    <a:pt x="435" y="842"/>
                  </a:lnTo>
                  <a:lnTo>
                    <a:pt x="439" y="841"/>
                  </a:lnTo>
                  <a:lnTo>
                    <a:pt x="530" y="821"/>
                  </a:lnTo>
                  <a:lnTo>
                    <a:pt x="561" y="819"/>
                  </a:lnTo>
                  <a:lnTo>
                    <a:pt x="598" y="808"/>
                  </a:lnTo>
                  <a:lnTo>
                    <a:pt x="618" y="808"/>
                  </a:lnTo>
                  <a:lnTo>
                    <a:pt x="620" y="808"/>
                  </a:lnTo>
                  <a:lnTo>
                    <a:pt x="664" y="808"/>
                  </a:lnTo>
                  <a:lnTo>
                    <a:pt x="669" y="808"/>
                  </a:lnTo>
                  <a:lnTo>
                    <a:pt x="671" y="808"/>
                  </a:lnTo>
                  <a:lnTo>
                    <a:pt x="675" y="808"/>
                  </a:lnTo>
                  <a:lnTo>
                    <a:pt x="679" y="807"/>
                  </a:lnTo>
                  <a:lnTo>
                    <a:pt x="679" y="807"/>
                  </a:lnTo>
                  <a:lnTo>
                    <a:pt x="683" y="807"/>
                  </a:lnTo>
                  <a:lnTo>
                    <a:pt x="689" y="806"/>
                  </a:lnTo>
                  <a:lnTo>
                    <a:pt x="691" y="806"/>
                  </a:lnTo>
                  <a:lnTo>
                    <a:pt x="691" y="806"/>
                  </a:lnTo>
                  <a:lnTo>
                    <a:pt x="693" y="806"/>
                  </a:lnTo>
                  <a:lnTo>
                    <a:pt x="707" y="811"/>
                  </a:lnTo>
                  <a:lnTo>
                    <a:pt x="724" y="813"/>
                  </a:lnTo>
                  <a:lnTo>
                    <a:pt x="738" y="812"/>
                  </a:lnTo>
                  <a:lnTo>
                    <a:pt x="739" y="812"/>
                  </a:lnTo>
                  <a:lnTo>
                    <a:pt x="740" y="812"/>
                  </a:lnTo>
                  <a:lnTo>
                    <a:pt x="744" y="810"/>
                  </a:lnTo>
                  <a:lnTo>
                    <a:pt x="750" y="807"/>
                  </a:lnTo>
                  <a:lnTo>
                    <a:pt x="754" y="804"/>
                  </a:lnTo>
                  <a:lnTo>
                    <a:pt x="759" y="799"/>
                  </a:lnTo>
                  <a:lnTo>
                    <a:pt x="760" y="753"/>
                  </a:lnTo>
                  <a:lnTo>
                    <a:pt x="746" y="703"/>
                  </a:lnTo>
                  <a:lnTo>
                    <a:pt x="719" y="660"/>
                  </a:lnTo>
                  <a:lnTo>
                    <a:pt x="719" y="659"/>
                  </a:lnTo>
                  <a:lnTo>
                    <a:pt x="719" y="657"/>
                  </a:lnTo>
                  <a:lnTo>
                    <a:pt x="717" y="652"/>
                  </a:lnTo>
                  <a:lnTo>
                    <a:pt x="717" y="651"/>
                  </a:lnTo>
                  <a:lnTo>
                    <a:pt x="717" y="648"/>
                  </a:lnTo>
                  <a:lnTo>
                    <a:pt x="717" y="647"/>
                  </a:lnTo>
                  <a:lnTo>
                    <a:pt x="712" y="634"/>
                  </a:lnTo>
                  <a:lnTo>
                    <a:pt x="712" y="633"/>
                  </a:lnTo>
                  <a:lnTo>
                    <a:pt x="712" y="632"/>
                  </a:lnTo>
                  <a:lnTo>
                    <a:pt x="710" y="626"/>
                  </a:lnTo>
                  <a:lnTo>
                    <a:pt x="702" y="619"/>
                  </a:lnTo>
                  <a:lnTo>
                    <a:pt x="691" y="605"/>
                  </a:lnTo>
                  <a:lnTo>
                    <a:pt x="684" y="591"/>
                  </a:lnTo>
                  <a:lnTo>
                    <a:pt x="682" y="584"/>
                  </a:lnTo>
                  <a:lnTo>
                    <a:pt x="682" y="577"/>
                  </a:lnTo>
                  <a:lnTo>
                    <a:pt x="683" y="571"/>
                  </a:lnTo>
                  <a:lnTo>
                    <a:pt x="693" y="547"/>
                  </a:lnTo>
                  <a:lnTo>
                    <a:pt x="712" y="518"/>
                  </a:lnTo>
                  <a:lnTo>
                    <a:pt x="727" y="482"/>
                  </a:lnTo>
                  <a:lnTo>
                    <a:pt x="730" y="478"/>
                  </a:lnTo>
                  <a:lnTo>
                    <a:pt x="732" y="476"/>
                  </a:lnTo>
                  <a:lnTo>
                    <a:pt x="733" y="472"/>
                  </a:lnTo>
                  <a:lnTo>
                    <a:pt x="735" y="463"/>
                  </a:lnTo>
                  <a:lnTo>
                    <a:pt x="738" y="457"/>
                  </a:lnTo>
                  <a:lnTo>
                    <a:pt x="739" y="455"/>
                  </a:lnTo>
                  <a:lnTo>
                    <a:pt x="739" y="453"/>
                  </a:lnTo>
                  <a:lnTo>
                    <a:pt x="737" y="443"/>
                  </a:lnTo>
                  <a:lnTo>
                    <a:pt x="767" y="385"/>
                  </a:lnTo>
                  <a:lnTo>
                    <a:pt x="767" y="384"/>
                  </a:lnTo>
                  <a:lnTo>
                    <a:pt x="767" y="383"/>
                  </a:lnTo>
                  <a:lnTo>
                    <a:pt x="767" y="382"/>
                  </a:lnTo>
                  <a:lnTo>
                    <a:pt x="767" y="380"/>
                  </a:lnTo>
                  <a:lnTo>
                    <a:pt x="767" y="379"/>
                  </a:lnTo>
                  <a:lnTo>
                    <a:pt x="766" y="372"/>
                  </a:lnTo>
                  <a:lnTo>
                    <a:pt x="764" y="368"/>
                  </a:lnTo>
                  <a:lnTo>
                    <a:pt x="763" y="368"/>
                  </a:lnTo>
                  <a:lnTo>
                    <a:pt x="762" y="364"/>
                  </a:lnTo>
                  <a:lnTo>
                    <a:pt x="755" y="355"/>
                  </a:lnTo>
                  <a:lnTo>
                    <a:pt x="734" y="334"/>
                  </a:lnTo>
                  <a:lnTo>
                    <a:pt x="702" y="308"/>
                  </a:lnTo>
                  <a:lnTo>
                    <a:pt x="698" y="309"/>
                  </a:lnTo>
                  <a:lnTo>
                    <a:pt x="694" y="311"/>
                  </a:lnTo>
                  <a:lnTo>
                    <a:pt x="691" y="312"/>
                  </a:lnTo>
                  <a:lnTo>
                    <a:pt x="689" y="318"/>
                  </a:lnTo>
                  <a:lnTo>
                    <a:pt x="689" y="321"/>
                  </a:lnTo>
                  <a:lnTo>
                    <a:pt x="690" y="325"/>
                  </a:lnTo>
                  <a:lnTo>
                    <a:pt x="692" y="329"/>
                  </a:lnTo>
                  <a:lnTo>
                    <a:pt x="701" y="358"/>
                  </a:lnTo>
                  <a:lnTo>
                    <a:pt x="703" y="359"/>
                  </a:lnTo>
                  <a:lnTo>
                    <a:pt x="705" y="361"/>
                  </a:lnTo>
                  <a:lnTo>
                    <a:pt x="706" y="362"/>
                  </a:lnTo>
                  <a:lnTo>
                    <a:pt x="707" y="365"/>
                  </a:lnTo>
                  <a:lnTo>
                    <a:pt x="707" y="369"/>
                  </a:lnTo>
                  <a:lnTo>
                    <a:pt x="705" y="375"/>
                  </a:lnTo>
                  <a:lnTo>
                    <a:pt x="706" y="378"/>
                  </a:lnTo>
                  <a:lnTo>
                    <a:pt x="706" y="379"/>
                  </a:lnTo>
                  <a:lnTo>
                    <a:pt x="711" y="384"/>
                  </a:lnTo>
                  <a:lnTo>
                    <a:pt x="715" y="388"/>
                  </a:lnTo>
                  <a:lnTo>
                    <a:pt x="700" y="425"/>
                  </a:lnTo>
                  <a:lnTo>
                    <a:pt x="694" y="463"/>
                  </a:lnTo>
                  <a:lnTo>
                    <a:pt x="684" y="500"/>
                  </a:lnTo>
                  <a:lnTo>
                    <a:pt x="680" y="502"/>
                  </a:lnTo>
                  <a:lnTo>
                    <a:pt x="677" y="504"/>
                  </a:lnTo>
                  <a:lnTo>
                    <a:pt x="672" y="511"/>
                  </a:lnTo>
                  <a:lnTo>
                    <a:pt x="670" y="517"/>
                  </a:lnTo>
                  <a:lnTo>
                    <a:pt x="667" y="521"/>
                  </a:lnTo>
                  <a:lnTo>
                    <a:pt x="665" y="522"/>
                  </a:lnTo>
                  <a:lnTo>
                    <a:pt x="664" y="523"/>
                  </a:lnTo>
                  <a:lnTo>
                    <a:pt x="662" y="525"/>
                  </a:lnTo>
                  <a:lnTo>
                    <a:pt x="660" y="525"/>
                  </a:lnTo>
                  <a:lnTo>
                    <a:pt x="657" y="525"/>
                  </a:lnTo>
                  <a:lnTo>
                    <a:pt x="654" y="525"/>
                  </a:lnTo>
                  <a:lnTo>
                    <a:pt x="651" y="524"/>
                  </a:lnTo>
                  <a:lnTo>
                    <a:pt x="638" y="508"/>
                  </a:lnTo>
                  <a:lnTo>
                    <a:pt x="617" y="476"/>
                  </a:lnTo>
                  <a:lnTo>
                    <a:pt x="615" y="471"/>
                  </a:lnTo>
                  <a:lnTo>
                    <a:pt x="614" y="466"/>
                  </a:lnTo>
                  <a:lnTo>
                    <a:pt x="614" y="465"/>
                  </a:lnTo>
                  <a:lnTo>
                    <a:pt x="551" y="355"/>
                  </a:lnTo>
                  <a:lnTo>
                    <a:pt x="550" y="353"/>
                  </a:lnTo>
                  <a:lnTo>
                    <a:pt x="550" y="352"/>
                  </a:lnTo>
                  <a:lnTo>
                    <a:pt x="549" y="350"/>
                  </a:lnTo>
                  <a:lnTo>
                    <a:pt x="549" y="350"/>
                  </a:lnTo>
                  <a:lnTo>
                    <a:pt x="548" y="348"/>
                  </a:lnTo>
                  <a:lnTo>
                    <a:pt x="541" y="338"/>
                  </a:lnTo>
                  <a:lnTo>
                    <a:pt x="540" y="336"/>
                  </a:lnTo>
                  <a:lnTo>
                    <a:pt x="538" y="332"/>
                  </a:lnTo>
                  <a:lnTo>
                    <a:pt x="538" y="330"/>
                  </a:lnTo>
                  <a:lnTo>
                    <a:pt x="537" y="316"/>
                  </a:lnTo>
                  <a:lnTo>
                    <a:pt x="538" y="315"/>
                  </a:lnTo>
                  <a:lnTo>
                    <a:pt x="548" y="304"/>
                  </a:lnTo>
                  <a:lnTo>
                    <a:pt x="550" y="302"/>
                  </a:lnTo>
                  <a:lnTo>
                    <a:pt x="619" y="243"/>
                  </a:lnTo>
                  <a:lnTo>
                    <a:pt x="619" y="214"/>
                  </a:lnTo>
                  <a:lnTo>
                    <a:pt x="575" y="208"/>
                  </a:lnTo>
                  <a:lnTo>
                    <a:pt x="545" y="210"/>
                  </a:lnTo>
                  <a:lnTo>
                    <a:pt x="518" y="216"/>
                  </a:lnTo>
                  <a:lnTo>
                    <a:pt x="506" y="221"/>
                  </a:lnTo>
                  <a:lnTo>
                    <a:pt x="501" y="224"/>
                  </a:lnTo>
                  <a:lnTo>
                    <a:pt x="492" y="226"/>
                  </a:lnTo>
                  <a:lnTo>
                    <a:pt x="488" y="226"/>
                  </a:lnTo>
                  <a:lnTo>
                    <a:pt x="484" y="225"/>
                  </a:lnTo>
                  <a:lnTo>
                    <a:pt x="481" y="224"/>
                  </a:lnTo>
                  <a:lnTo>
                    <a:pt x="478" y="221"/>
                  </a:lnTo>
                  <a:lnTo>
                    <a:pt x="475" y="218"/>
                  </a:lnTo>
                  <a:lnTo>
                    <a:pt x="473" y="215"/>
                  </a:lnTo>
                  <a:lnTo>
                    <a:pt x="450" y="185"/>
                  </a:lnTo>
                  <a:lnTo>
                    <a:pt x="428" y="126"/>
                  </a:lnTo>
                  <a:lnTo>
                    <a:pt x="436" y="120"/>
                  </a:lnTo>
                  <a:lnTo>
                    <a:pt x="439" y="117"/>
                  </a:lnTo>
                  <a:lnTo>
                    <a:pt x="441" y="115"/>
                  </a:lnTo>
                  <a:lnTo>
                    <a:pt x="442" y="113"/>
                  </a:lnTo>
                  <a:lnTo>
                    <a:pt x="443" y="111"/>
                  </a:lnTo>
                  <a:lnTo>
                    <a:pt x="444" y="110"/>
                  </a:lnTo>
                  <a:lnTo>
                    <a:pt x="447" y="109"/>
                  </a:lnTo>
                  <a:lnTo>
                    <a:pt x="452" y="109"/>
                  </a:lnTo>
                  <a:lnTo>
                    <a:pt x="490" y="98"/>
                  </a:lnTo>
                  <a:lnTo>
                    <a:pt x="592" y="77"/>
                  </a:lnTo>
                  <a:lnTo>
                    <a:pt x="608" y="76"/>
                  </a:lnTo>
                  <a:lnTo>
                    <a:pt x="623" y="76"/>
                  </a:lnTo>
                  <a:lnTo>
                    <a:pt x="638" y="78"/>
                  </a:lnTo>
                  <a:lnTo>
                    <a:pt x="645" y="81"/>
                  </a:lnTo>
                  <a:lnTo>
                    <a:pt x="648" y="79"/>
                  </a:lnTo>
                  <a:lnTo>
                    <a:pt x="653" y="75"/>
                  </a:lnTo>
                  <a:lnTo>
                    <a:pt x="660" y="74"/>
                  </a:lnTo>
                  <a:lnTo>
                    <a:pt x="669" y="73"/>
                  </a:lnTo>
                  <a:lnTo>
                    <a:pt x="674" y="73"/>
                  </a:lnTo>
                  <a:lnTo>
                    <a:pt x="684" y="71"/>
                  </a:lnTo>
                  <a:lnTo>
                    <a:pt x="697" y="65"/>
                  </a:lnTo>
                  <a:lnTo>
                    <a:pt x="857" y="69"/>
                  </a:lnTo>
                  <a:lnTo>
                    <a:pt x="865" y="73"/>
                  </a:lnTo>
                  <a:lnTo>
                    <a:pt x="871" y="78"/>
                  </a:lnTo>
                  <a:lnTo>
                    <a:pt x="876" y="82"/>
                  </a:lnTo>
                  <a:lnTo>
                    <a:pt x="879" y="87"/>
                  </a:lnTo>
                  <a:lnTo>
                    <a:pt x="882" y="91"/>
                  </a:lnTo>
                  <a:lnTo>
                    <a:pt x="882" y="95"/>
                  </a:lnTo>
                  <a:lnTo>
                    <a:pt x="882" y="99"/>
                  </a:lnTo>
                  <a:lnTo>
                    <a:pt x="880" y="103"/>
                  </a:lnTo>
                  <a:lnTo>
                    <a:pt x="889" y="145"/>
                  </a:lnTo>
                  <a:lnTo>
                    <a:pt x="892" y="187"/>
                  </a:lnTo>
                  <a:lnTo>
                    <a:pt x="892" y="459"/>
                  </a:lnTo>
                  <a:lnTo>
                    <a:pt x="901" y="464"/>
                  </a:lnTo>
                  <a:lnTo>
                    <a:pt x="899" y="573"/>
                  </a:lnTo>
                  <a:lnTo>
                    <a:pt x="901" y="574"/>
                  </a:lnTo>
                  <a:lnTo>
                    <a:pt x="903" y="575"/>
                  </a:lnTo>
                  <a:lnTo>
                    <a:pt x="905" y="577"/>
                  </a:lnTo>
                  <a:lnTo>
                    <a:pt x="906" y="580"/>
                  </a:lnTo>
                  <a:lnTo>
                    <a:pt x="908" y="586"/>
                  </a:lnTo>
                  <a:lnTo>
                    <a:pt x="908" y="594"/>
                  </a:lnTo>
                  <a:lnTo>
                    <a:pt x="907" y="596"/>
                  </a:lnTo>
                  <a:lnTo>
                    <a:pt x="907" y="598"/>
                  </a:lnTo>
                  <a:lnTo>
                    <a:pt x="907" y="603"/>
                  </a:lnTo>
                  <a:lnTo>
                    <a:pt x="908" y="606"/>
                  </a:lnTo>
                  <a:lnTo>
                    <a:pt x="911" y="611"/>
                  </a:lnTo>
                  <a:lnTo>
                    <a:pt x="913" y="615"/>
                  </a:lnTo>
                  <a:lnTo>
                    <a:pt x="910" y="621"/>
                  </a:lnTo>
                  <a:lnTo>
                    <a:pt x="903" y="631"/>
                  </a:lnTo>
                  <a:lnTo>
                    <a:pt x="902" y="634"/>
                  </a:lnTo>
                  <a:lnTo>
                    <a:pt x="902" y="637"/>
                  </a:lnTo>
                  <a:lnTo>
                    <a:pt x="901" y="647"/>
                  </a:lnTo>
                  <a:lnTo>
                    <a:pt x="902" y="649"/>
                  </a:lnTo>
                  <a:lnTo>
                    <a:pt x="904" y="654"/>
                  </a:lnTo>
                  <a:lnTo>
                    <a:pt x="905" y="656"/>
                  </a:lnTo>
                  <a:lnTo>
                    <a:pt x="907" y="658"/>
                  </a:lnTo>
                  <a:lnTo>
                    <a:pt x="908" y="659"/>
                  </a:lnTo>
                  <a:lnTo>
                    <a:pt x="912" y="661"/>
                  </a:lnTo>
                  <a:lnTo>
                    <a:pt x="913" y="857"/>
                  </a:lnTo>
                  <a:lnTo>
                    <a:pt x="915" y="862"/>
                  </a:lnTo>
                  <a:lnTo>
                    <a:pt x="915" y="863"/>
                  </a:lnTo>
                  <a:lnTo>
                    <a:pt x="920" y="875"/>
                  </a:lnTo>
                  <a:lnTo>
                    <a:pt x="922" y="884"/>
                  </a:lnTo>
                  <a:lnTo>
                    <a:pt x="921" y="886"/>
                  </a:lnTo>
                  <a:lnTo>
                    <a:pt x="922" y="887"/>
                  </a:lnTo>
                  <a:lnTo>
                    <a:pt x="923" y="900"/>
                  </a:lnTo>
                  <a:lnTo>
                    <a:pt x="926" y="916"/>
                  </a:lnTo>
                  <a:lnTo>
                    <a:pt x="897" y="949"/>
                  </a:lnTo>
                  <a:lnTo>
                    <a:pt x="888" y="945"/>
                  </a:lnTo>
                  <a:lnTo>
                    <a:pt x="878" y="949"/>
                  </a:lnTo>
                  <a:lnTo>
                    <a:pt x="793" y="951"/>
                  </a:lnTo>
                  <a:lnTo>
                    <a:pt x="808" y="955"/>
                  </a:lnTo>
                  <a:lnTo>
                    <a:pt x="896" y="991"/>
                  </a:lnTo>
                  <a:lnTo>
                    <a:pt x="994" y="1060"/>
                  </a:lnTo>
                  <a:lnTo>
                    <a:pt x="998" y="1060"/>
                  </a:lnTo>
                  <a:lnTo>
                    <a:pt x="1002" y="1059"/>
                  </a:lnTo>
                  <a:lnTo>
                    <a:pt x="1002" y="1059"/>
                  </a:lnTo>
                  <a:lnTo>
                    <a:pt x="1007" y="1056"/>
                  </a:lnTo>
                  <a:lnTo>
                    <a:pt x="1009" y="1055"/>
                  </a:lnTo>
                  <a:lnTo>
                    <a:pt x="1011" y="1054"/>
                  </a:lnTo>
                  <a:lnTo>
                    <a:pt x="1015" y="1049"/>
                  </a:lnTo>
                  <a:lnTo>
                    <a:pt x="1016" y="1048"/>
                  </a:lnTo>
                  <a:lnTo>
                    <a:pt x="1019" y="1044"/>
                  </a:lnTo>
                  <a:lnTo>
                    <a:pt x="1027" y="1032"/>
                  </a:lnTo>
                  <a:lnTo>
                    <a:pt x="1031" y="831"/>
                  </a:lnTo>
                  <a:lnTo>
                    <a:pt x="1030" y="830"/>
                  </a:lnTo>
                  <a:lnTo>
                    <a:pt x="1029" y="828"/>
                  </a:lnTo>
                  <a:lnTo>
                    <a:pt x="1028" y="826"/>
                  </a:lnTo>
                  <a:lnTo>
                    <a:pt x="1027" y="820"/>
                  </a:lnTo>
                  <a:lnTo>
                    <a:pt x="1027" y="810"/>
                  </a:lnTo>
                  <a:lnTo>
                    <a:pt x="1026" y="805"/>
                  </a:lnTo>
                  <a:lnTo>
                    <a:pt x="1025" y="804"/>
                  </a:lnTo>
                  <a:lnTo>
                    <a:pt x="1025" y="803"/>
                  </a:lnTo>
                  <a:lnTo>
                    <a:pt x="1025" y="803"/>
                  </a:lnTo>
                  <a:lnTo>
                    <a:pt x="1024" y="800"/>
                  </a:lnTo>
                  <a:lnTo>
                    <a:pt x="1018" y="789"/>
                  </a:lnTo>
                  <a:lnTo>
                    <a:pt x="1021" y="592"/>
                  </a:lnTo>
                  <a:lnTo>
                    <a:pt x="1018" y="588"/>
                  </a:lnTo>
                  <a:lnTo>
                    <a:pt x="1016" y="584"/>
                  </a:lnTo>
                  <a:lnTo>
                    <a:pt x="1015" y="581"/>
                  </a:lnTo>
                  <a:lnTo>
                    <a:pt x="1014" y="579"/>
                  </a:lnTo>
                  <a:lnTo>
                    <a:pt x="1015" y="576"/>
                  </a:lnTo>
                  <a:lnTo>
                    <a:pt x="1016" y="574"/>
                  </a:lnTo>
                  <a:lnTo>
                    <a:pt x="1018" y="572"/>
                  </a:lnTo>
                  <a:lnTo>
                    <a:pt x="1022" y="571"/>
                  </a:lnTo>
                  <a:lnTo>
                    <a:pt x="1021" y="570"/>
                  </a:lnTo>
                  <a:lnTo>
                    <a:pt x="1019" y="568"/>
                  </a:lnTo>
                  <a:lnTo>
                    <a:pt x="1019" y="566"/>
                  </a:lnTo>
                  <a:lnTo>
                    <a:pt x="1018" y="564"/>
                  </a:lnTo>
                  <a:lnTo>
                    <a:pt x="1017" y="554"/>
                  </a:lnTo>
                  <a:lnTo>
                    <a:pt x="1018" y="550"/>
                  </a:lnTo>
                  <a:lnTo>
                    <a:pt x="1019" y="545"/>
                  </a:lnTo>
                  <a:lnTo>
                    <a:pt x="1019" y="540"/>
                  </a:lnTo>
                  <a:lnTo>
                    <a:pt x="1013" y="525"/>
                  </a:lnTo>
                  <a:lnTo>
                    <a:pt x="1016" y="391"/>
                  </a:lnTo>
                  <a:lnTo>
                    <a:pt x="1013" y="388"/>
                  </a:lnTo>
                  <a:lnTo>
                    <a:pt x="1011" y="385"/>
                  </a:lnTo>
                  <a:lnTo>
                    <a:pt x="1009" y="383"/>
                  </a:lnTo>
                  <a:lnTo>
                    <a:pt x="1009" y="380"/>
                  </a:lnTo>
                  <a:lnTo>
                    <a:pt x="1009" y="378"/>
                  </a:lnTo>
                  <a:lnTo>
                    <a:pt x="1011" y="377"/>
                  </a:lnTo>
                  <a:lnTo>
                    <a:pt x="1013" y="375"/>
                  </a:lnTo>
                  <a:lnTo>
                    <a:pt x="1016" y="374"/>
                  </a:lnTo>
                  <a:lnTo>
                    <a:pt x="1016" y="372"/>
                  </a:lnTo>
                  <a:lnTo>
                    <a:pt x="1014" y="366"/>
                  </a:lnTo>
                  <a:lnTo>
                    <a:pt x="1009" y="359"/>
                  </a:lnTo>
                  <a:lnTo>
                    <a:pt x="1007" y="358"/>
                  </a:lnTo>
                  <a:lnTo>
                    <a:pt x="1017" y="349"/>
                  </a:lnTo>
                  <a:lnTo>
                    <a:pt x="1016" y="348"/>
                  </a:lnTo>
                  <a:lnTo>
                    <a:pt x="1014" y="344"/>
                  </a:lnTo>
                  <a:lnTo>
                    <a:pt x="1010" y="338"/>
                  </a:lnTo>
                  <a:lnTo>
                    <a:pt x="1007" y="337"/>
                  </a:lnTo>
                  <a:lnTo>
                    <a:pt x="1009" y="240"/>
                  </a:lnTo>
                  <a:lnTo>
                    <a:pt x="1005" y="236"/>
                  </a:lnTo>
                  <a:lnTo>
                    <a:pt x="1003" y="94"/>
                  </a:lnTo>
                  <a:close/>
                  <a:moveTo>
                    <a:pt x="512" y="413"/>
                  </a:moveTo>
                  <a:lnTo>
                    <a:pt x="515" y="418"/>
                  </a:lnTo>
                  <a:lnTo>
                    <a:pt x="549" y="463"/>
                  </a:lnTo>
                  <a:lnTo>
                    <a:pt x="552" y="463"/>
                  </a:lnTo>
                  <a:lnTo>
                    <a:pt x="558" y="465"/>
                  </a:lnTo>
                  <a:lnTo>
                    <a:pt x="562" y="468"/>
                  </a:lnTo>
                  <a:lnTo>
                    <a:pt x="566" y="473"/>
                  </a:lnTo>
                  <a:lnTo>
                    <a:pt x="573" y="490"/>
                  </a:lnTo>
                  <a:lnTo>
                    <a:pt x="581" y="499"/>
                  </a:lnTo>
                  <a:lnTo>
                    <a:pt x="585" y="502"/>
                  </a:lnTo>
                  <a:lnTo>
                    <a:pt x="584" y="544"/>
                  </a:lnTo>
                  <a:lnTo>
                    <a:pt x="495" y="571"/>
                  </a:lnTo>
                  <a:lnTo>
                    <a:pt x="400" y="610"/>
                  </a:lnTo>
                  <a:lnTo>
                    <a:pt x="397" y="606"/>
                  </a:lnTo>
                  <a:lnTo>
                    <a:pt x="396" y="600"/>
                  </a:lnTo>
                  <a:lnTo>
                    <a:pt x="395" y="598"/>
                  </a:lnTo>
                  <a:lnTo>
                    <a:pt x="443" y="540"/>
                  </a:lnTo>
                  <a:lnTo>
                    <a:pt x="511" y="471"/>
                  </a:lnTo>
                  <a:lnTo>
                    <a:pt x="503" y="455"/>
                  </a:lnTo>
                  <a:lnTo>
                    <a:pt x="500" y="452"/>
                  </a:lnTo>
                  <a:lnTo>
                    <a:pt x="497" y="449"/>
                  </a:lnTo>
                  <a:lnTo>
                    <a:pt x="494" y="447"/>
                  </a:lnTo>
                  <a:lnTo>
                    <a:pt x="491" y="446"/>
                  </a:lnTo>
                  <a:lnTo>
                    <a:pt x="487" y="445"/>
                  </a:lnTo>
                  <a:lnTo>
                    <a:pt x="469" y="445"/>
                  </a:lnTo>
                  <a:lnTo>
                    <a:pt x="459" y="449"/>
                  </a:lnTo>
                  <a:lnTo>
                    <a:pt x="456" y="449"/>
                  </a:lnTo>
                  <a:lnTo>
                    <a:pt x="450" y="449"/>
                  </a:lnTo>
                  <a:lnTo>
                    <a:pt x="447" y="449"/>
                  </a:lnTo>
                  <a:lnTo>
                    <a:pt x="445" y="448"/>
                  </a:lnTo>
                  <a:lnTo>
                    <a:pt x="417" y="468"/>
                  </a:lnTo>
                  <a:lnTo>
                    <a:pt x="360" y="492"/>
                  </a:lnTo>
                  <a:lnTo>
                    <a:pt x="359" y="489"/>
                  </a:lnTo>
                  <a:lnTo>
                    <a:pt x="359" y="481"/>
                  </a:lnTo>
                  <a:lnTo>
                    <a:pt x="361" y="476"/>
                  </a:lnTo>
                  <a:lnTo>
                    <a:pt x="369" y="466"/>
                  </a:lnTo>
                  <a:lnTo>
                    <a:pt x="374" y="461"/>
                  </a:lnTo>
                  <a:lnTo>
                    <a:pt x="403" y="441"/>
                  </a:lnTo>
                  <a:lnTo>
                    <a:pt x="450" y="394"/>
                  </a:lnTo>
                  <a:lnTo>
                    <a:pt x="458" y="389"/>
                  </a:lnTo>
                  <a:lnTo>
                    <a:pt x="467" y="385"/>
                  </a:lnTo>
                  <a:lnTo>
                    <a:pt x="478" y="385"/>
                  </a:lnTo>
                  <a:lnTo>
                    <a:pt x="484" y="386"/>
                  </a:lnTo>
                  <a:lnTo>
                    <a:pt x="482" y="379"/>
                  </a:lnTo>
                  <a:lnTo>
                    <a:pt x="481" y="368"/>
                  </a:lnTo>
                  <a:lnTo>
                    <a:pt x="483" y="363"/>
                  </a:lnTo>
                  <a:lnTo>
                    <a:pt x="485" y="359"/>
                  </a:lnTo>
                  <a:lnTo>
                    <a:pt x="487" y="358"/>
                  </a:lnTo>
                  <a:lnTo>
                    <a:pt x="489" y="357"/>
                  </a:lnTo>
                  <a:lnTo>
                    <a:pt x="493" y="354"/>
                  </a:lnTo>
                  <a:lnTo>
                    <a:pt x="499" y="353"/>
                  </a:lnTo>
                  <a:lnTo>
                    <a:pt x="512" y="375"/>
                  </a:lnTo>
                  <a:lnTo>
                    <a:pt x="512" y="41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15" name="Freeform 14"/>
            <p:cNvSpPr>
              <a:spLocks noEditPoints="1"/>
            </p:cNvSpPr>
            <p:nvPr/>
          </p:nvSpPr>
          <p:spPr bwMode="auto">
            <a:xfrm>
              <a:off x="5224" y="942"/>
              <a:ext cx="435" cy="594"/>
            </a:xfrm>
            <a:custGeom>
              <a:avLst/>
              <a:gdLst>
                <a:gd name="T0" fmla="*/ 1285 w 1868"/>
                <a:gd name="T1" fmla="*/ 67 h 2567"/>
                <a:gd name="T2" fmla="*/ 1317 w 1868"/>
                <a:gd name="T3" fmla="*/ 200 h 2567"/>
                <a:gd name="T4" fmla="*/ 1301 w 1868"/>
                <a:gd name="T5" fmla="*/ 208 h 2567"/>
                <a:gd name="T6" fmla="*/ 1268 w 1868"/>
                <a:gd name="T7" fmla="*/ 234 h 2567"/>
                <a:gd name="T8" fmla="*/ 1283 w 1868"/>
                <a:gd name="T9" fmla="*/ 402 h 2567"/>
                <a:gd name="T10" fmla="*/ 356 w 1868"/>
                <a:gd name="T11" fmla="*/ 561 h 2567"/>
                <a:gd name="T12" fmla="*/ 122 w 1868"/>
                <a:gd name="T13" fmla="*/ 655 h 2567"/>
                <a:gd name="T14" fmla="*/ 75 w 1868"/>
                <a:gd name="T15" fmla="*/ 660 h 2567"/>
                <a:gd name="T16" fmla="*/ 14 w 1868"/>
                <a:gd name="T17" fmla="*/ 666 h 2567"/>
                <a:gd name="T18" fmla="*/ 29 w 1868"/>
                <a:gd name="T19" fmla="*/ 823 h 2567"/>
                <a:gd name="T20" fmla="*/ 59 w 1868"/>
                <a:gd name="T21" fmla="*/ 863 h 2567"/>
                <a:gd name="T22" fmla="*/ 121 w 1868"/>
                <a:gd name="T23" fmla="*/ 866 h 2567"/>
                <a:gd name="T24" fmla="*/ 319 w 1868"/>
                <a:gd name="T25" fmla="*/ 964 h 2567"/>
                <a:gd name="T26" fmla="*/ 455 w 1868"/>
                <a:gd name="T27" fmla="*/ 974 h 2567"/>
                <a:gd name="T28" fmla="*/ 494 w 1868"/>
                <a:gd name="T29" fmla="*/ 950 h 2567"/>
                <a:gd name="T30" fmla="*/ 621 w 1868"/>
                <a:gd name="T31" fmla="*/ 840 h 2567"/>
                <a:gd name="T32" fmla="*/ 659 w 1868"/>
                <a:gd name="T33" fmla="*/ 812 h 2567"/>
                <a:gd name="T34" fmla="*/ 861 w 1868"/>
                <a:gd name="T35" fmla="*/ 684 h 2567"/>
                <a:gd name="T36" fmla="*/ 913 w 1868"/>
                <a:gd name="T37" fmla="*/ 685 h 2567"/>
                <a:gd name="T38" fmla="*/ 1238 w 1868"/>
                <a:gd name="T39" fmla="*/ 669 h 2567"/>
                <a:gd name="T40" fmla="*/ 1251 w 1868"/>
                <a:gd name="T41" fmla="*/ 758 h 2567"/>
                <a:gd name="T42" fmla="*/ 1236 w 1868"/>
                <a:gd name="T43" fmla="*/ 823 h 2567"/>
                <a:gd name="T44" fmla="*/ 993 w 1868"/>
                <a:gd name="T45" fmla="*/ 1253 h 2567"/>
                <a:gd name="T46" fmla="*/ 1065 w 1868"/>
                <a:gd name="T47" fmla="*/ 1100 h 2567"/>
                <a:gd name="T48" fmla="*/ 1088 w 1868"/>
                <a:gd name="T49" fmla="*/ 993 h 2567"/>
                <a:gd name="T50" fmla="*/ 1107 w 1868"/>
                <a:gd name="T51" fmla="*/ 916 h 2567"/>
                <a:gd name="T52" fmla="*/ 778 w 1868"/>
                <a:gd name="T53" fmla="*/ 1198 h 2567"/>
                <a:gd name="T54" fmla="*/ 572 w 1868"/>
                <a:gd name="T55" fmla="*/ 1410 h 2567"/>
                <a:gd name="T56" fmla="*/ 669 w 1868"/>
                <a:gd name="T57" fmla="*/ 1514 h 2567"/>
                <a:gd name="T58" fmla="*/ 778 w 1868"/>
                <a:gd name="T59" fmla="*/ 1628 h 2567"/>
                <a:gd name="T60" fmla="*/ 1025 w 1868"/>
                <a:gd name="T61" fmla="*/ 1395 h 2567"/>
                <a:gd name="T62" fmla="*/ 1231 w 1868"/>
                <a:gd name="T63" fmla="*/ 1371 h 2567"/>
                <a:gd name="T64" fmla="*/ 1255 w 1868"/>
                <a:gd name="T65" fmla="*/ 1947 h 2567"/>
                <a:gd name="T66" fmla="*/ 1274 w 1868"/>
                <a:gd name="T67" fmla="*/ 2209 h 2567"/>
                <a:gd name="T68" fmla="*/ 1240 w 1868"/>
                <a:gd name="T69" fmla="*/ 2438 h 2567"/>
                <a:gd name="T70" fmla="*/ 1113 w 1868"/>
                <a:gd name="T71" fmla="*/ 2566 h 2567"/>
                <a:gd name="T72" fmla="*/ 1137 w 1868"/>
                <a:gd name="T73" fmla="*/ 2561 h 2567"/>
                <a:gd name="T74" fmla="*/ 1240 w 1868"/>
                <a:gd name="T75" fmla="*/ 2540 h 2567"/>
                <a:gd name="T76" fmla="*/ 1365 w 1868"/>
                <a:gd name="T77" fmla="*/ 2293 h 2567"/>
                <a:gd name="T78" fmla="*/ 1415 w 1868"/>
                <a:gd name="T79" fmla="*/ 1312 h 2567"/>
                <a:gd name="T80" fmla="*/ 1498 w 1868"/>
                <a:gd name="T81" fmla="*/ 1264 h 2567"/>
                <a:gd name="T82" fmla="*/ 1582 w 1868"/>
                <a:gd name="T83" fmla="*/ 1236 h 2567"/>
                <a:gd name="T84" fmla="*/ 1615 w 1868"/>
                <a:gd name="T85" fmla="*/ 1250 h 2567"/>
                <a:gd name="T86" fmla="*/ 1835 w 1868"/>
                <a:gd name="T87" fmla="*/ 1151 h 2567"/>
                <a:gd name="T88" fmla="*/ 1850 w 1868"/>
                <a:gd name="T89" fmla="*/ 1019 h 2567"/>
                <a:gd name="T90" fmla="*/ 1853 w 1868"/>
                <a:gd name="T91" fmla="*/ 957 h 2567"/>
                <a:gd name="T92" fmla="*/ 1844 w 1868"/>
                <a:gd name="T93" fmla="*/ 911 h 2567"/>
                <a:gd name="T94" fmla="*/ 1671 w 1868"/>
                <a:gd name="T95" fmla="*/ 691 h 2567"/>
                <a:gd name="T96" fmla="*/ 1489 w 1868"/>
                <a:gd name="T97" fmla="*/ 552 h 2567"/>
                <a:gd name="T98" fmla="*/ 1559 w 1868"/>
                <a:gd name="T99" fmla="*/ 211 h 2567"/>
                <a:gd name="T100" fmla="*/ 1376 w 1868"/>
                <a:gd name="T101" fmla="*/ 9 h 2567"/>
                <a:gd name="T102" fmla="*/ 1461 w 1868"/>
                <a:gd name="T103" fmla="*/ 983 h 2567"/>
                <a:gd name="T104" fmla="*/ 1559 w 1868"/>
                <a:gd name="T105" fmla="*/ 923 h 2567"/>
                <a:gd name="T106" fmla="*/ 1543 w 1868"/>
                <a:gd name="T107" fmla="*/ 1007 h 2567"/>
                <a:gd name="T108" fmla="*/ 1449 w 1868"/>
                <a:gd name="T109" fmla="*/ 1042 h 2567"/>
                <a:gd name="T110" fmla="*/ 1450 w 1868"/>
                <a:gd name="T111" fmla="*/ 996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8" h="2567">
                  <a:moveTo>
                    <a:pt x="1349" y="0"/>
                  </a:moveTo>
                  <a:lnTo>
                    <a:pt x="1312" y="13"/>
                  </a:lnTo>
                  <a:lnTo>
                    <a:pt x="1296" y="22"/>
                  </a:lnTo>
                  <a:lnTo>
                    <a:pt x="1286" y="32"/>
                  </a:lnTo>
                  <a:lnTo>
                    <a:pt x="1283" y="37"/>
                  </a:lnTo>
                  <a:lnTo>
                    <a:pt x="1292" y="47"/>
                  </a:lnTo>
                  <a:lnTo>
                    <a:pt x="1290" y="51"/>
                  </a:lnTo>
                  <a:lnTo>
                    <a:pt x="1285" y="67"/>
                  </a:lnTo>
                  <a:lnTo>
                    <a:pt x="1283" y="93"/>
                  </a:lnTo>
                  <a:lnTo>
                    <a:pt x="1292" y="140"/>
                  </a:lnTo>
                  <a:lnTo>
                    <a:pt x="1306" y="162"/>
                  </a:lnTo>
                  <a:lnTo>
                    <a:pt x="1315" y="173"/>
                  </a:lnTo>
                  <a:lnTo>
                    <a:pt x="1318" y="180"/>
                  </a:lnTo>
                  <a:lnTo>
                    <a:pt x="1319" y="187"/>
                  </a:lnTo>
                  <a:lnTo>
                    <a:pt x="1320" y="196"/>
                  </a:lnTo>
                  <a:lnTo>
                    <a:pt x="1317" y="200"/>
                  </a:lnTo>
                  <a:lnTo>
                    <a:pt x="1316" y="200"/>
                  </a:lnTo>
                  <a:lnTo>
                    <a:pt x="1315" y="203"/>
                  </a:lnTo>
                  <a:lnTo>
                    <a:pt x="1311" y="206"/>
                  </a:lnTo>
                  <a:lnTo>
                    <a:pt x="1310" y="206"/>
                  </a:lnTo>
                  <a:lnTo>
                    <a:pt x="1310" y="207"/>
                  </a:lnTo>
                  <a:lnTo>
                    <a:pt x="1309" y="208"/>
                  </a:lnTo>
                  <a:lnTo>
                    <a:pt x="1304" y="208"/>
                  </a:lnTo>
                  <a:lnTo>
                    <a:pt x="1301" y="208"/>
                  </a:lnTo>
                  <a:lnTo>
                    <a:pt x="1292" y="206"/>
                  </a:lnTo>
                  <a:lnTo>
                    <a:pt x="1286" y="206"/>
                  </a:lnTo>
                  <a:lnTo>
                    <a:pt x="1273" y="211"/>
                  </a:lnTo>
                  <a:lnTo>
                    <a:pt x="1264" y="215"/>
                  </a:lnTo>
                  <a:lnTo>
                    <a:pt x="1262" y="220"/>
                  </a:lnTo>
                  <a:lnTo>
                    <a:pt x="1263" y="224"/>
                  </a:lnTo>
                  <a:lnTo>
                    <a:pt x="1264" y="228"/>
                  </a:lnTo>
                  <a:lnTo>
                    <a:pt x="1268" y="234"/>
                  </a:lnTo>
                  <a:lnTo>
                    <a:pt x="1281" y="243"/>
                  </a:lnTo>
                  <a:lnTo>
                    <a:pt x="1302" y="253"/>
                  </a:lnTo>
                  <a:lnTo>
                    <a:pt x="1299" y="261"/>
                  </a:lnTo>
                  <a:lnTo>
                    <a:pt x="1297" y="279"/>
                  </a:lnTo>
                  <a:lnTo>
                    <a:pt x="1297" y="295"/>
                  </a:lnTo>
                  <a:lnTo>
                    <a:pt x="1299" y="310"/>
                  </a:lnTo>
                  <a:lnTo>
                    <a:pt x="1302" y="318"/>
                  </a:lnTo>
                  <a:lnTo>
                    <a:pt x="1283" y="402"/>
                  </a:lnTo>
                  <a:lnTo>
                    <a:pt x="1255" y="477"/>
                  </a:lnTo>
                  <a:lnTo>
                    <a:pt x="1124" y="477"/>
                  </a:lnTo>
                  <a:lnTo>
                    <a:pt x="984" y="458"/>
                  </a:lnTo>
                  <a:lnTo>
                    <a:pt x="825" y="477"/>
                  </a:lnTo>
                  <a:lnTo>
                    <a:pt x="590" y="515"/>
                  </a:lnTo>
                  <a:lnTo>
                    <a:pt x="553" y="515"/>
                  </a:lnTo>
                  <a:lnTo>
                    <a:pt x="543" y="524"/>
                  </a:lnTo>
                  <a:lnTo>
                    <a:pt x="356" y="561"/>
                  </a:lnTo>
                  <a:lnTo>
                    <a:pt x="197" y="646"/>
                  </a:lnTo>
                  <a:lnTo>
                    <a:pt x="192" y="643"/>
                  </a:lnTo>
                  <a:lnTo>
                    <a:pt x="180" y="642"/>
                  </a:lnTo>
                  <a:lnTo>
                    <a:pt x="165" y="644"/>
                  </a:lnTo>
                  <a:lnTo>
                    <a:pt x="149" y="650"/>
                  </a:lnTo>
                  <a:lnTo>
                    <a:pt x="141" y="655"/>
                  </a:lnTo>
                  <a:lnTo>
                    <a:pt x="132" y="664"/>
                  </a:lnTo>
                  <a:lnTo>
                    <a:pt x="122" y="655"/>
                  </a:lnTo>
                  <a:lnTo>
                    <a:pt x="117" y="655"/>
                  </a:lnTo>
                  <a:lnTo>
                    <a:pt x="115" y="657"/>
                  </a:lnTo>
                  <a:lnTo>
                    <a:pt x="113" y="660"/>
                  </a:lnTo>
                  <a:lnTo>
                    <a:pt x="112" y="664"/>
                  </a:lnTo>
                  <a:lnTo>
                    <a:pt x="94" y="655"/>
                  </a:lnTo>
                  <a:lnTo>
                    <a:pt x="94" y="664"/>
                  </a:lnTo>
                  <a:lnTo>
                    <a:pt x="89" y="664"/>
                  </a:lnTo>
                  <a:lnTo>
                    <a:pt x="75" y="660"/>
                  </a:lnTo>
                  <a:lnTo>
                    <a:pt x="57" y="646"/>
                  </a:lnTo>
                  <a:lnTo>
                    <a:pt x="47" y="652"/>
                  </a:lnTo>
                  <a:lnTo>
                    <a:pt x="38" y="655"/>
                  </a:lnTo>
                  <a:lnTo>
                    <a:pt x="33" y="653"/>
                  </a:lnTo>
                  <a:lnTo>
                    <a:pt x="29" y="654"/>
                  </a:lnTo>
                  <a:lnTo>
                    <a:pt x="24" y="655"/>
                  </a:lnTo>
                  <a:lnTo>
                    <a:pt x="17" y="661"/>
                  </a:lnTo>
                  <a:lnTo>
                    <a:pt x="14" y="666"/>
                  </a:lnTo>
                  <a:lnTo>
                    <a:pt x="11" y="671"/>
                  </a:lnTo>
                  <a:lnTo>
                    <a:pt x="6" y="685"/>
                  </a:lnTo>
                  <a:lnTo>
                    <a:pt x="1" y="726"/>
                  </a:lnTo>
                  <a:lnTo>
                    <a:pt x="0" y="767"/>
                  </a:lnTo>
                  <a:lnTo>
                    <a:pt x="4" y="772"/>
                  </a:lnTo>
                  <a:lnTo>
                    <a:pt x="16" y="790"/>
                  </a:lnTo>
                  <a:lnTo>
                    <a:pt x="20" y="797"/>
                  </a:lnTo>
                  <a:lnTo>
                    <a:pt x="29" y="823"/>
                  </a:lnTo>
                  <a:lnTo>
                    <a:pt x="30" y="834"/>
                  </a:lnTo>
                  <a:lnTo>
                    <a:pt x="33" y="845"/>
                  </a:lnTo>
                  <a:lnTo>
                    <a:pt x="42" y="863"/>
                  </a:lnTo>
                  <a:lnTo>
                    <a:pt x="47" y="870"/>
                  </a:lnTo>
                  <a:lnTo>
                    <a:pt x="49" y="866"/>
                  </a:lnTo>
                  <a:lnTo>
                    <a:pt x="52" y="864"/>
                  </a:lnTo>
                  <a:lnTo>
                    <a:pt x="55" y="863"/>
                  </a:lnTo>
                  <a:lnTo>
                    <a:pt x="59" y="863"/>
                  </a:lnTo>
                  <a:lnTo>
                    <a:pt x="62" y="864"/>
                  </a:lnTo>
                  <a:lnTo>
                    <a:pt x="66" y="868"/>
                  </a:lnTo>
                  <a:lnTo>
                    <a:pt x="70" y="873"/>
                  </a:lnTo>
                  <a:lnTo>
                    <a:pt x="75" y="880"/>
                  </a:lnTo>
                  <a:lnTo>
                    <a:pt x="83" y="873"/>
                  </a:lnTo>
                  <a:lnTo>
                    <a:pt x="93" y="869"/>
                  </a:lnTo>
                  <a:lnTo>
                    <a:pt x="103" y="866"/>
                  </a:lnTo>
                  <a:lnTo>
                    <a:pt x="121" y="866"/>
                  </a:lnTo>
                  <a:lnTo>
                    <a:pt x="131" y="869"/>
                  </a:lnTo>
                  <a:lnTo>
                    <a:pt x="141" y="873"/>
                  </a:lnTo>
                  <a:lnTo>
                    <a:pt x="150" y="880"/>
                  </a:lnTo>
                  <a:lnTo>
                    <a:pt x="216" y="908"/>
                  </a:lnTo>
                  <a:lnTo>
                    <a:pt x="246" y="936"/>
                  </a:lnTo>
                  <a:lnTo>
                    <a:pt x="247" y="936"/>
                  </a:lnTo>
                  <a:lnTo>
                    <a:pt x="263" y="946"/>
                  </a:lnTo>
                  <a:lnTo>
                    <a:pt x="319" y="964"/>
                  </a:lnTo>
                  <a:lnTo>
                    <a:pt x="340" y="968"/>
                  </a:lnTo>
                  <a:lnTo>
                    <a:pt x="349" y="969"/>
                  </a:lnTo>
                  <a:lnTo>
                    <a:pt x="384" y="964"/>
                  </a:lnTo>
                  <a:lnTo>
                    <a:pt x="411" y="973"/>
                  </a:lnTo>
                  <a:lnTo>
                    <a:pt x="420" y="976"/>
                  </a:lnTo>
                  <a:lnTo>
                    <a:pt x="436" y="977"/>
                  </a:lnTo>
                  <a:lnTo>
                    <a:pt x="452" y="976"/>
                  </a:lnTo>
                  <a:lnTo>
                    <a:pt x="455" y="974"/>
                  </a:lnTo>
                  <a:lnTo>
                    <a:pt x="459" y="973"/>
                  </a:lnTo>
                  <a:lnTo>
                    <a:pt x="466" y="970"/>
                  </a:lnTo>
                  <a:lnTo>
                    <a:pt x="471" y="967"/>
                  </a:lnTo>
                  <a:lnTo>
                    <a:pt x="473" y="966"/>
                  </a:lnTo>
                  <a:lnTo>
                    <a:pt x="481" y="962"/>
                  </a:lnTo>
                  <a:lnTo>
                    <a:pt x="490" y="953"/>
                  </a:lnTo>
                  <a:lnTo>
                    <a:pt x="491" y="952"/>
                  </a:lnTo>
                  <a:lnTo>
                    <a:pt x="494" y="950"/>
                  </a:lnTo>
                  <a:lnTo>
                    <a:pt x="495" y="947"/>
                  </a:lnTo>
                  <a:lnTo>
                    <a:pt x="496" y="946"/>
                  </a:lnTo>
                  <a:lnTo>
                    <a:pt x="506" y="936"/>
                  </a:lnTo>
                  <a:lnTo>
                    <a:pt x="599" y="843"/>
                  </a:lnTo>
                  <a:lnTo>
                    <a:pt x="614" y="842"/>
                  </a:lnTo>
                  <a:lnTo>
                    <a:pt x="617" y="840"/>
                  </a:lnTo>
                  <a:lnTo>
                    <a:pt x="618" y="840"/>
                  </a:lnTo>
                  <a:lnTo>
                    <a:pt x="621" y="840"/>
                  </a:lnTo>
                  <a:lnTo>
                    <a:pt x="628" y="839"/>
                  </a:lnTo>
                  <a:lnTo>
                    <a:pt x="639" y="834"/>
                  </a:lnTo>
                  <a:lnTo>
                    <a:pt x="646" y="829"/>
                  </a:lnTo>
                  <a:lnTo>
                    <a:pt x="649" y="828"/>
                  </a:lnTo>
                  <a:lnTo>
                    <a:pt x="655" y="820"/>
                  </a:lnTo>
                  <a:lnTo>
                    <a:pt x="656" y="817"/>
                  </a:lnTo>
                  <a:lnTo>
                    <a:pt x="658" y="815"/>
                  </a:lnTo>
                  <a:lnTo>
                    <a:pt x="659" y="812"/>
                  </a:lnTo>
                  <a:lnTo>
                    <a:pt x="661" y="810"/>
                  </a:lnTo>
                  <a:lnTo>
                    <a:pt x="661" y="807"/>
                  </a:lnTo>
                  <a:lnTo>
                    <a:pt x="662" y="804"/>
                  </a:lnTo>
                  <a:lnTo>
                    <a:pt x="663" y="801"/>
                  </a:lnTo>
                  <a:lnTo>
                    <a:pt x="664" y="799"/>
                  </a:lnTo>
                  <a:lnTo>
                    <a:pt x="665" y="786"/>
                  </a:lnTo>
                  <a:lnTo>
                    <a:pt x="675" y="795"/>
                  </a:lnTo>
                  <a:lnTo>
                    <a:pt x="861" y="684"/>
                  </a:lnTo>
                  <a:lnTo>
                    <a:pt x="878" y="687"/>
                  </a:lnTo>
                  <a:lnTo>
                    <a:pt x="882" y="687"/>
                  </a:lnTo>
                  <a:lnTo>
                    <a:pt x="886" y="687"/>
                  </a:lnTo>
                  <a:lnTo>
                    <a:pt x="890" y="687"/>
                  </a:lnTo>
                  <a:lnTo>
                    <a:pt x="894" y="688"/>
                  </a:lnTo>
                  <a:lnTo>
                    <a:pt x="907" y="687"/>
                  </a:lnTo>
                  <a:lnTo>
                    <a:pt x="910" y="685"/>
                  </a:lnTo>
                  <a:lnTo>
                    <a:pt x="913" y="685"/>
                  </a:lnTo>
                  <a:lnTo>
                    <a:pt x="918" y="684"/>
                  </a:lnTo>
                  <a:lnTo>
                    <a:pt x="984" y="674"/>
                  </a:lnTo>
                  <a:lnTo>
                    <a:pt x="1077" y="674"/>
                  </a:lnTo>
                  <a:lnTo>
                    <a:pt x="1171" y="664"/>
                  </a:lnTo>
                  <a:lnTo>
                    <a:pt x="1178" y="663"/>
                  </a:lnTo>
                  <a:lnTo>
                    <a:pt x="1186" y="662"/>
                  </a:lnTo>
                  <a:lnTo>
                    <a:pt x="1218" y="663"/>
                  </a:lnTo>
                  <a:lnTo>
                    <a:pt x="1238" y="669"/>
                  </a:lnTo>
                  <a:lnTo>
                    <a:pt x="1245" y="673"/>
                  </a:lnTo>
                  <a:lnTo>
                    <a:pt x="1249" y="676"/>
                  </a:lnTo>
                  <a:lnTo>
                    <a:pt x="1255" y="684"/>
                  </a:lnTo>
                  <a:lnTo>
                    <a:pt x="1259" y="705"/>
                  </a:lnTo>
                  <a:lnTo>
                    <a:pt x="1259" y="714"/>
                  </a:lnTo>
                  <a:lnTo>
                    <a:pt x="1255" y="749"/>
                  </a:lnTo>
                  <a:lnTo>
                    <a:pt x="1252" y="753"/>
                  </a:lnTo>
                  <a:lnTo>
                    <a:pt x="1251" y="758"/>
                  </a:lnTo>
                  <a:lnTo>
                    <a:pt x="1250" y="769"/>
                  </a:lnTo>
                  <a:lnTo>
                    <a:pt x="1252" y="788"/>
                  </a:lnTo>
                  <a:lnTo>
                    <a:pt x="1255" y="795"/>
                  </a:lnTo>
                  <a:lnTo>
                    <a:pt x="1249" y="797"/>
                  </a:lnTo>
                  <a:lnTo>
                    <a:pt x="1247" y="799"/>
                  </a:lnTo>
                  <a:lnTo>
                    <a:pt x="1243" y="806"/>
                  </a:lnTo>
                  <a:lnTo>
                    <a:pt x="1240" y="811"/>
                  </a:lnTo>
                  <a:lnTo>
                    <a:pt x="1236" y="823"/>
                  </a:lnTo>
                  <a:lnTo>
                    <a:pt x="1236" y="1226"/>
                  </a:lnTo>
                  <a:lnTo>
                    <a:pt x="1096" y="1311"/>
                  </a:lnTo>
                  <a:lnTo>
                    <a:pt x="993" y="1311"/>
                  </a:lnTo>
                  <a:lnTo>
                    <a:pt x="990" y="1307"/>
                  </a:lnTo>
                  <a:lnTo>
                    <a:pt x="987" y="1298"/>
                  </a:lnTo>
                  <a:lnTo>
                    <a:pt x="986" y="1284"/>
                  </a:lnTo>
                  <a:lnTo>
                    <a:pt x="986" y="1278"/>
                  </a:lnTo>
                  <a:lnTo>
                    <a:pt x="993" y="1253"/>
                  </a:lnTo>
                  <a:lnTo>
                    <a:pt x="1011" y="1216"/>
                  </a:lnTo>
                  <a:lnTo>
                    <a:pt x="1011" y="1209"/>
                  </a:lnTo>
                  <a:lnTo>
                    <a:pt x="1014" y="1193"/>
                  </a:lnTo>
                  <a:lnTo>
                    <a:pt x="1018" y="1177"/>
                  </a:lnTo>
                  <a:lnTo>
                    <a:pt x="1025" y="1160"/>
                  </a:lnTo>
                  <a:lnTo>
                    <a:pt x="1030" y="1151"/>
                  </a:lnTo>
                  <a:lnTo>
                    <a:pt x="1058" y="1116"/>
                  </a:lnTo>
                  <a:lnTo>
                    <a:pt x="1065" y="1100"/>
                  </a:lnTo>
                  <a:lnTo>
                    <a:pt x="1067" y="1086"/>
                  </a:lnTo>
                  <a:lnTo>
                    <a:pt x="1065" y="1083"/>
                  </a:lnTo>
                  <a:lnTo>
                    <a:pt x="1064" y="1075"/>
                  </a:lnTo>
                  <a:lnTo>
                    <a:pt x="1066" y="1066"/>
                  </a:lnTo>
                  <a:lnTo>
                    <a:pt x="1072" y="1054"/>
                  </a:lnTo>
                  <a:lnTo>
                    <a:pt x="1077" y="1048"/>
                  </a:lnTo>
                  <a:lnTo>
                    <a:pt x="1077" y="1001"/>
                  </a:lnTo>
                  <a:lnTo>
                    <a:pt x="1088" y="993"/>
                  </a:lnTo>
                  <a:lnTo>
                    <a:pt x="1096" y="984"/>
                  </a:lnTo>
                  <a:lnTo>
                    <a:pt x="1102" y="975"/>
                  </a:lnTo>
                  <a:lnTo>
                    <a:pt x="1107" y="964"/>
                  </a:lnTo>
                  <a:lnTo>
                    <a:pt x="1109" y="951"/>
                  </a:lnTo>
                  <a:lnTo>
                    <a:pt x="1110" y="938"/>
                  </a:lnTo>
                  <a:lnTo>
                    <a:pt x="1108" y="923"/>
                  </a:lnTo>
                  <a:lnTo>
                    <a:pt x="1107" y="917"/>
                  </a:lnTo>
                  <a:lnTo>
                    <a:pt x="1107" y="916"/>
                  </a:lnTo>
                  <a:lnTo>
                    <a:pt x="1105" y="908"/>
                  </a:lnTo>
                  <a:lnTo>
                    <a:pt x="1115" y="899"/>
                  </a:lnTo>
                  <a:lnTo>
                    <a:pt x="1115" y="786"/>
                  </a:lnTo>
                  <a:lnTo>
                    <a:pt x="1038" y="917"/>
                  </a:lnTo>
                  <a:lnTo>
                    <a:pt x="1033" y="928"/>
                  </a:lnTo>
                  <a:lnTo>
                    <a:pt x="1030" y="934"/>
                  </a:lnTo>
                  <a:lnTo>
                    <a:pt x="1030" y="936"/>
                  </a:lnTo>
                  <a:lnTo>
                    <a:pt x="778" y="1198"/>
                  </a:lnTo>
                  <a:lnTo>
                    <a:pt x="675" y="1319"/>
                  </a:lnTo>
                  <a:lnTo>
                    <a:pt x="669" y="1322"/>
                  </a:lnTo>
                  <a:lnTo>
                    <a:pt x="658" y="1328"/>
                  </a:lnTo>
                  <a:lnTo>
                    <a:pt x="634" y="1350"/>
                  </a:lnTo>
                  <a:lnTo>
                    <a:pt x="628" y="1357"/>
                  </a:lnTo>
                  <a:lnTo>
                    <a:pt x="581" y="1395"/>
                  </a:lnTo>
                  <a:lnTo>
                    <a:pt x="575" y="1401"/>
                  </a:lnTo>
                  <a:lnTo>
                    <a:pt x="572" y="1410"/>
                  </a:lnTo>
                  <a:lnTo>
                    <a:pt x="572" y="1421"/>
                  </a:lnTo>
                  <a:lnTo>
                    <a:pt x="576" y="1432"/>
                  </a:lnTo>
                  <a:lnTo>
                    <a:pt x="582" y="1444"/>
                  </a:lnTo>
                  <a:lnTo>
                    <a:pt x="603" y="1472"/>
                  </a:lnTo>
                  <a:lnTo>
                    <a:pt x="618" y="1488"/>
                  </a:lnTo>
                  <a:lnTo>
                    <a:pt x="629" y="1491"/>
                  </a:lnTo>
                  <a:lnTo>
                    <a:pt x="650" y="1500"/>
                  </a:lnTo>
                  <a:lnTo>
                    <a:pt x="669" y="1514"/>
                  </a:lnTo>
                  <a:lnTo>
                    <a:pt x="693" y="1544"/>
                  </a:lnTo>
                  <a:lnTo>
                    <a:pt x="711" y="1569"/>
                  </a:lnTo>
                  <a:lnTo>
                    <a:pt x="730" y="1589"/>
                  </a:lnTo>
                  <a:lnTo>
                    <a:pt x="749" y="1602"/>
                  </a:lnTo>
                  <a:lnTo>
                    <a:pt x="768" y="1610"/>
                  </a:lnTo>
                  <a:lnTo>
                    <a:pt x="770" y="1616"/>
                  </a:lnTo>
                  <a:lnTo>
                    <a:pt x="774" y="1623"/>
                  </a:lnTo>
                  <a:lnTo>
                    <a:pt x="778" y="1628"/>
                  </a:lnTo>
                  <a:lnTo>
                    <a:pt x="790" y="1637"/>
                  </a:lnTo>
                  <a:lnTo>
                    <a:pt x="815" y="1647"/>
                  </a:lnTo>
                  <a:lnTo>
                    <a:pt x="881" y="1676"/>
                  </a:lnTo>
                  <a:lnTo>
                    <a:pt x="1030" y="1638"/>
                  </a:lnTo>
                  <a:lnTo>
                    <a:pt x="1011" y="1488"/>
                  </a:lnTo>
                  <a:lnTo>
                    <a:pt x="1014" y="1442"/>
                  </a:lnTo>
                  <a:lnTo>
                    <a:pt x="1018" y="1415"/>
                  </a:lnTo>
                  <a:lnTo>
                    <a:pt x="1025" y="1395"/>
                  </a:lnTo>
                  <a:lnTo>
                    <a:pt x="1032" y="1386"/>
                  </a:lnTo>
                  <a:lnTo>
                    <a:pt x="1040" y="1380"/>
                  </a:lnTo>
                  <a:lnTo>
                    <a:pt x="1049" y="1376"/>
                  </a:lnTo>
                  <a:lnTo>
                    <a:pt x="1218" y="1357"/>
                  </a:lnTo>
                  <a:lnTo>
                    <a:pt x="1221" y="1359"/>
                  </a:lnTo>
                  <a:lnTo>
                    <a:pt x="1225" y="1363"/>
                  </a:lnTo>
                  <a:lnTo>
                    <a:pt x="1228" y="1366"/>
                  </a:lnTo>
                  <a:lnTo>
                    <a:pt x="1231" y="1371"/>
                  </a:lnTo>
                  <a:lnTo>
                    <a:pt x="1234" y="1381"/>
                  </a:lnTo>
                  <a:lnTo>
                    <a:pt x="1238" y="1413"/>
                  </a:lnTo>
                  <a:lnTo>
                    <a:pt x="1241" y="1423"/>
                  </a:lnTo>
                  <a:lnTo>
                    <a:pt x="1246" y="1432"/>
                  </a:lnTo>
                  <a:lnTo>
                    <a:pt x="1241" y="1448"/>
                  </a:lnTo>
                  <a:lnTo>
                    <a:pt x="1236" y="1516"/>
                  </a:lnTo>
                  <a:lnTo>
                    <a:pt x="1255" y="1526"/>
                  </a:lnTo>
                  <a:lnTo>
                    <a:pt x="1255" y="1947"/>
                  </a:lnTo>
                  <a:lnTo>
                    <a:pt x="1274" y="2144"/>
                  </a:lnTo>
                  <a:lnTo>
                    <a:pt x="1264" y="2153"/>
                  </a:lnTo>
                  <a:lnTo>
                    <a:pt x="1268" y="2170"/>
                  </a:lnTo>
                  <a:lnTo>
                    <a:pt x="1268" y="2172"/>
                  </a:lnTo>
                  <a:lnTo>
                    <a:pt x="1271" y="2185"/>
                  </a:lnTo>
                  <a:lnTo>
                    <a:pt x="1273" y="2198"/>
                  </a:lnTo>
                  <a:lnTo>
                    <a:pt x="1273" y="2200"/>
                  </a:lnTo>
                  <a:lnTo>
                    <a:pt x="1274" y="2209"/>
                  </a:lnTo>
                  <a:lnTo>
                    <a:pt x="1274" y="2282"/>
                  </a:lnTo>
                  <a:lnTo>
                    <a:pt x="1274" y="2286"/>
                  </a:lnTo>
                  <a:lnTo>
                    <a:pt x="1275" y="2320"/>
                  </a:lnTo>
                  <a:lnTo>
                    <a:pt x="1269" y="2362"/>
                  </a:lnTo>
                  <a:lnTo>
                    <a:pt x="1258" y="2402"/>
                  </a:lnTo>
                  <a:lnTo>
                    <a:pt x="1250" y="2420"/>
                  </a:lnTo>
                  <a:lnTo>
                    <a:pt x="1247" y="2424"/>
                  </a:lnTo>
                  <a:lnTo>
                    <a:pt x="1240" y="2438"/>
                  </a:lnTo>
                  <a:lnTo>
                    <a:pt x="1216" y="2472"/>
                  </a:lnTo>
                  <a:lnTo>
                    <a:pt x="1189" y="2498"/>
                  </a:lnTo>
                  <a:lnTo>
                    <a:pt x="1186" y="2502"/>
                  </a:lnTo>
                  <a:lnTo>
                    <a:pt x="1148" y="2531"/>
                  </a:lnTo>
                  <a:lnTo>
                    <a:pt x="1105" y="2556"/>
                  </a:lnTo>
                  <a:lnTo>
                    <a:pt x="1107" y="2560"/>
                  </a:lnTo>
                  <a:lnTo>
                    <a:pt x="1111" y="2566"/>
                  </a:lnTo>
                  <a:lnTo>
                    <a:pt x="1113" y="2566"/>
                  </a:lnTo>
                  <a:lnTo>
                    <a:pt x="1114" y="2567"/>
                  </a:lnTo>
                  <a:lnTo>
                    <a:pt x="1116" y="2567"/>
                  </a:lnTo>
                  <a:lnTo>
                    <a:pt x="1118" y="2567"/>
                  </a:lnTo>
                  <a:lnTo>
                    <a:pt x="1120" y="2567"/>
                  </a:lnTo>
                  <a:lnTo>
                    <a:pt x="1124" y="2566"/>
                  </a:lnTo>
                  <a:lnTo>
                    <a:pt x="1128" y="2561"/>
                  </a:lnTo>
                  <a:lnTo>
                    <a:pt x="1133" y="2561"/>
                  </a:lnTo>
                  <a:lnTo>
                    <a:pt x="1137" y="2561"/>
                  </a:lnTo>
                  <a:lnTo>
                    <a:pt x="1143" y="2566"/>
                  </a:lnTo>
                  <a:lnTo>
                    <a:pt x="1156" y="2565"/>
                  </a:lnTo>
                  <a:lnTo>
                    <a:pt x="1195" y="2558"/>
                  </a:lnTo>
                  <a:lnTo>
                    <a:pt x="1218" y="2551"/>
                  </a:lnTo>
                  <a:lnTo>
                    <a:pt x="1230" y="2545"/>
                  </a:lnTo>
                  <a:lnTo>
                    <a:pt x="1234" y="2542"/>
                  </a:lnTo>
                  <a:lnTo>
                    <a:pt x="1236" y="2541"/>
                  </a:lnTo>
                  <a:lnTo>
                    <a:pt x="1240" y="2540"/>
                  </a:lnTo>
                  <a:lnTo>
                    <a:pt x="1260" y="2524"/>
                  </a:lnTo>
                  <a:lnTo>
                    <a:pt x="1279" y="2507"/>
                  </a:lnTo>
                  <a:lnTo>
                    <a:pt x="1303" y="2475"/>
                  </a:lnTo>
                  <a:lnTo>
                    <a:pt x="1311" y="2463"/>
                  </a:lnTo>
                  <a:lnTo>
                    <a:pt x="1322" y="2437"/>
                  </a:lnTo>
                  <a:lnTo>
                    <a:pt x="1361" y="2308"/>
                  </a:lnTo>
                  <a:lnTo>
                    <a:pt x="1362" y="2304"/>
                  </a:lnTo>
                  <a:lnTo>
                    <a:pt x="1365" y="2293"/>
                  </a:lnTo>
                  <a:lnTo>
                    <a:pt x="1366" y="2281"/>
                  </a:lnTo>
                  <a:lnTo>
                    <a:pt x="1367" y="2277"/>
                  </a:lnTo>
                  <a:lnTo>
                    <a:pt x="1372" y="2248"/>
                  </a:lnTo>
                  <a:lnTo>
                    <a:pt x="1373" y="2244"/>
                  </a:lnTo>
                  <a:lnTo>
                    <a:pt x="1384" y="2139"/>
                  </a:lnTo>
                  <a:lnTo>
                    <a:pt x="1389" y="2003"/>
                  </a:lnTo>
                  <a:lnTo>
                    <a:pt x="1386" y="1619"/>
                  </a:lnTo>
                  <a:lnTo>
                    <a:pt x="1415" y="1312"/>
                  </a:lnTo>
                  <a:lnTo>
                    <a:pt x="1418" y="1306"/>
                  </a:lnTo>
                  <a:lnTo>
                    <a:pt x="1423" y="1295"/>
                  </a:lnTo>
                  <a:lnTo>
                    <a:pt x="1430" y="1285"/>
                  </a:lnTo>
                  <a:lnTo>
                    <a:pt x="1434" y="1281"/>
                  </a:lnTo>
                  <a:lnTo>
                    <a:pt x="1451" y="1271"/>
                  </a:lnTo>
                  <a:lnTo>
                    <a:pt x="1457" y="1268"/>
                  </a:lnTo>
                  <a:lnTo>
                    <a:pt x="1480" y="1264"/>
                  </a:lnTo>
                  <a:lnTo>
                    <a:pt x="1498" y="1264"/>
                  </a:lnTo>
                  <a:lnTo>
                    <a:pt x="1534" y="1257"/>
                  </a:lnTo>
                  <a:lnTo>
                    <a:pt x="1536" y="1257"/>
                  </a:lnTo>
                  <a:lnTo>
                    <a:pt x="1538" y="1256"/>
                  </a:lnTo>
                  <a:lnTo>
                    <a:pt x="1566" y="1247"/>
                  </a:lnTo>
                  <a:lnTo>
                    <a:pt x="1569" y="1245"/>
                  </a:lnTo>
                  <a:lnTo>
                    <a:pt x="1578" y="1240"/>
                  </a:lnTo>
                  <a:lnTo>
                    <a:pt x="1581" y="1236"/>
                  </a:lnTo>
                  <a:lnTo>
                    <a:pt x="1582" y="1236"/>
                  </a:lnTo>
                  <a:lnTo>
                    <a:pt x="1588" y="1233"/>
                  </a:lnTo>
                  <a:lnTo>
                    <a:pt x="1593" y="1227"/>
                  </a:lnTo>
                  <a:lnTo>
                    <a:pt x="1595" y="1225"/>
                  </a:lnTo>
                  <a:lnTo>
                    <a:pt x="1601" y="1216"/>
                  </a:lnTo>
                  <a:lnTo>
                    <a:pt x="1605" y="1222"/>
                  </a:lnTo>
                  <a:lnTo>
                    <a:pt x="1608" y="1230"/>
                  </a:lnTo>
                  <a:lnTo>
                    <a:pt x="1611" y="1254"/>
                  </a:lnTo>
                  <a:lnTo>
                    <a:pt x="1615" y="1250"/>
                  </a:lnTo>
                  <a:lnTo>
                    <a:pt x="1620" y="1246"/>
                  </a:lnTo>
                  <a:lnTo>
                    <a:pt x="1644" y="1230"/>
                  </a:lnTo>
                  <a:lnTo>
                    <a:pt x="1679" y="1212"/>
                  </a:lnTo>
                  <a:lnTo>
                    <a:pt x="1685" y="1208"/>
                  </a:lnTo>
                  <a:lnTo>
                    <a:pt x="1732" y="1184"/>
                  </a:lnTo>
                  <a:lnTo>
                    <a:pt x="1742" y="1180"/>
                  </a:lnTo>
                  <a:lnTo>
                    <a:pt x="1826" y="1142"/>
                  </a:lnTo>
                  <a:lnTo>
                    <a:pt x="1835" y="1151"/>
                  </a:lnTo>
                  <a:lnTo>
                    <a:pt x="1845" y="1142"/>
                  </a:lnTo>
                  <a:lnTo>
                    <a:pt x="1855" y="1127"/>
                  </a:lnTo>
                  <a:lnTo>
                    <a:pt x="1862" y="1113"/>
                  </a:lnTo>
                  <a:lnTo>
                    <a:pt x="1867" y="1096"/>
                  </a:lnTo>
                  <a:lnTo>
                    <a:pt x="1868" y="1081"/>
                  </a:lnTo>
                  <a:lnTo>
                    <a:pt x="1867" y="1064"/>
                  </a:lnTo>
                  <a:lnTo>
                    <a:pt x="1862" y="1047"/>
                  </a:lnTo>
                  <a:lnTo>
                    <a:pt x="1850" y="1019"/>
                  </a:lnTo>
                  <a:lnTo>
                    <a:pt x="1845" y="1011"/>
                  </a:lnTo>
                  <a:lnTo>
                    <a:pt x="1845" y="1008"/>
                  </a:lnTo>
                  <a:lnTo>
                    <a:pt x="1849" y="999"/>
                  </a:lnTo>
                  <a:lnTo>
                    <a:pt x="1851" y="985"/>
                  </a:lnTo>
                  <a:lnTo>
                    <a:pt x="1851" y="980"/>
                  </a:lnTo>
                  <a:lnTo>
                    <a:pt x="1853" y="967"/>
                  </a:lnTo>
                  <a:lnTo>
                    <a:pt x="1853" y="959"/>
                  </a:lnTo>
                  <a:lnTo>
                    <a:pt x="1853" y="957"/>
                  </a:lnTo>
                  <a:lnTo>
                    <a:pt x="1854" y="946"/>
                  </a:lnTo>
                  <a:lnTo>
                    <a:pt x="1857" y="940"/>
                  </a:lnTo>
                  <a:lnTo>
                    <a:pt x="1857" y="937"/>
                  </a:lnTo>
                  <a:lnTo>
                    <a:pt x="1856" y="933"/>
                  </a:lnTo>
                  <a:lnTo>
                    <a:pt x="1855" y="929"/>
                  </a:lnTo>
                  <a:lnTo>
                    <a:pt x="1845" y="917"/>
                  </a:lnTo>
                  <a:lnTo>
                    <a:pt x="1844" y="911"/>
                  </a:lnTo>
                  <a:lnTo>
                    <a:pt x="1844" y="911"/>
                  </a:lnTo>
                  <a:lnTo>
                    <a:pt x="1844" y="907"/>
                  </a:lnTo>
                  <a:lnTo>
                    <a:pt x="1841" y="897"/>
                  </a:lnTo>
                  <a:lnTo>
                    <a:pt x="1836" y="886"/>
                  </a:lnTo>
                  <a:lnTo>
                    <a:pt x="1831" y="875"/>
                  </a:lnTo>
                  <a:lnTo>
                    <a:pt x="1813" y="850"/>
                  </a:lnTo>
                  <a:lnTo>
                    <a:pt x="1788" y="823"/>
                  </a:lnTo>
                  <a:lnTo>
                    <a:pt x="1744" y="766"/>
                  </a:lnTo>
                  <a:lnTo>
                    <a:pt x="1671" y="691"/>
                  </a:lnTo>
                  <a:lnTo>
                    <a:pt x="1536" y="580"/>
                  </a:lnTo>
                  <a:lnTo>
                    <a:pt x="1536" y="571"/>
                  </a:lnTo>
                  <a:lnTo>
                    <a:pt x="1528" y="572"/>
                  </a:lnTo>
                  <a:lnTo>
                    <a:pt x="1522" y="573"/>
                  </a:lnTo>
                  <a:lnTo>
                    <a:pt x="1516" y="572"/>
                  </a:lnTo>
                  <a:lnTo>
                    <a:pt x="1510" y="571"/>
                  </a:lnTo>
                  <a:lnTo>
                    <a:pt x="1499" y="563"/>
                  </a:lnTo>
                  <a:lnTo>
                    <a:pt x="1489" y="552"/>
                  </a:lnTo>
                  <a:lnTo>
                    <a:pt x="1508" y="449"/>
                  </a:lnTo>
                  <a:lnTo>
                    <a:pt x="1564" y="299"/>
                  </a:lnTo>
                  <a:lnTo>
                    <a:pt x="1556" y="266"/>
                  </a:lnTo>
                  <a:lnTo>
                    <a:pt x="1554" y="243"/>
                  </a:lnTo>
                  <a:lnTo>
                    <a:pt x="1555" y="239"/>
                  </a:lnTo>
                  <a:lnTo>
                    <a:pt x="1557" y="228"/>
                  </a:lnTo>
                  <a:lnTo>
                    <a:pt x="1559" y="212"/>
                  </a:lnTo>
                  <a:lnTo>
                    <a:pt x="1559" y="211"/>
                  </a:lnTo>
                  <a:lnTo>
                    <a:pt x="1559" y="203"/>
                  </a:lnTo>
                  <a:lnTo>
                    <a:pt x="1554" y="177"/>
                  </a:lnTo>
                  <a:lnTo>
                    <a:pt x="1480" y="103"/>
                  </a:lnTo>
                  <a:lnTo>
                    <a:pt x="1423" y="27"/>
                  </a:lnTo>
                  <a:lnTo>
                    <a:pt x="1418" y="23"/>
                  </a:lnTo>
                  <a:lnTo>
                    <a:pt x="1406" y="15"/>
                  </a:lnTo>
                  <a:lnTo>
                    <a:pt x="1392" y="11"/>
                  </a:lnTo>
                  <a:lnTo>
                    <a:pt x="1376" y="9"/>
                  </a:lnTo>
                  <a:lnTo>
                    <a:pt x="1367" y="9"/>
                  </a:lnTo>
                  <a:lnTo>
                    <a:pt x="1362" y="8"/>
                  </a:lnTo>
                  <a:lnTo>
                    <a:pt x="1358" y="6"/>
                  </a:lnTo>
                  <a:lnTo>
                    <a:pt x="1353" y="3"/>
                  </a:lnTo>
                  <a:lnTo>
                    <a:pt x="1349" y="0"/>
                  </a:lnTo>
                  <a:close/>
                  <a:moveTo>
                    <a:pt x="1450" y="996"/>
                  </a:moveTo>
                  <a:lnTo>
                    <a:pt x="1454" y="989"/>
                  </a:lnTo>
                  <a:lnTo>
                    <a:pt x="1461" y="983"/>
                  </a:lnTo>
                  <a:lnTo>
                    <a:pt x="1480" y="899"/>
                  </a:lnTo>
                  <a:lnTo>
                    <a:pt x="1489" y="814"/>
                  </a:lnTo>
                  <a:lnTo>
                    <a:pt x="1512" y="839"/>
                  </a:lnTo>
                  <a:lnTo>
                    <a:pt x="1539" y="876"/>
                  </a:lnTo>
                  <a:lnTo>
                    <a:pt x="1556" y="912"/>
                  </a:lnTo>
                  <a:lnTo>
                    <a:pt x="1557" y="917"/>
                  </a:lnTo>
                  <a:lnTo>
                    <a:pt x="1557" y="919"/>
                  </a:lnTo>
                  <a:lnTo>
                    <a:pt x="1559" y="923"/>
                  </a:lnTo>
                  <a:lnTo>
                    <a:pt x="1563" y="946"/>
                  </a:lnTo>
                  <a:lnTo>
                    <a:pt x="1564" y="958"/>
                  </a:lnTo>
                  <a:lnTo>
                    <a:pt x="1560" y="980"/>
                  </a:lnTo>
                  <a:lnTo>
                    <a:pt x="1558" y="990"/>
                  </a:lnTo>
                  <a:lnTo>
                    <a:pt x="1555" y="998"/>
                  </a:lnTo>
                  <a:lnTo>
                    <a:pt x="1554" y="1001"/>
                  </a:lnTo>
                  <a:lnTo>
                    <a:pt x="1549" y="1004"/>
                  </a:lnTo>
                  <a:lnTo>
                    <a:pt x="1543" y="1007"/>
                  </a:lnTo>
                  <a:lnTo>
                    <a:pt x="1483" y="1051"/>
                  </a:lnTo>
                  <a:lnTo>
                    <a:pt x="1470" y="1060"/>
                  </a:lnTo>
                  <a:lnTo>
                    <a:pt x="1456" y="1065"/>
                  </a:lnTo>
                  <a:lnTo>
                    <a:pt x="1449" y="1066"/>
                  </a:lnTo>
                  <a:lnTo>
                    <a:pt x="1442" y="1067"/>
                  </a:lnTo>
                  <a:lnTo>
                    <a:pt x="1442" y="1060"/>
                  </a:lnTo>
                  <a:lnTo>
                    <a:pt x="1444" y="1049"/>
                  </a:lnTo>
                  <a:lnTo>
                    <a:pt x="1449" y="1042"/>
                  </a:lnTo>
                  <a:lnTo>
                    <a:pt x="1456" y="1039"/>
                  </a:lnTo>
                  <a:lnTo>
                    <a:pt x="1461" y="1039"/>
                  </a:lnTo>
                  <a:lnTo>
                    <a:pt x="1454" y="1032"/>
                  </a:lnTo>
                  <a:lnTo>
                    <a:pt x="1450" y="1024"/>
                  </a:lnTo>
                  <a:lnTo>
                    <a:pt x="1447" y="1017"/>
                  </a:lnTo>
                  <a:lnTo>
                    <a:pt x="1447" y="1010"/>
                  </a:lnTo>
                  <a:lnTo>
                    <a:pt x="1447" y="1003"/>
                  </a:lnTo>
                  <a:lnTo>
                    <a:pt x="1450" y="99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31" name="cloudy"/>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0706" y="3045334"/>
            <a:ext cx="836229" cy="530291"/>
          </a:xfrm>
          <a:prstGeom prst="rect">
            <a:avLst/>
          </a:prstGeom>
        </p:spPr>
      </p:pic>
      <p:pic>
        <p:nvPicPr>
          <p:cNvPr id="19" name="ink circle" descr="PPT1封面-墨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042" y="714134"/>
            <a:ext cx="3599555" cy="3750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184" y="229638"/>
            <a:ext cx="2290812" cy="368300"/>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姓氏的演变过程</a:t>
            </a:r>
            <a:endParaRPr lang="zh-CN" altLang="en-US" dirty="0">
              <a:latin typeface="微软雅黑" panose="020B0503020204020204" pitchFamily="34" charset="-122"/>
              <a:ea typeface="微软雅黑" panose="020B0503020204020204" pitchFamily="34" charset="-122"/>
            </a:endParaRPr>
          </a:p>
        </p:txBody>
      </p:sp>
      <p:pic>
        <p:nvPicPr>
          <p:cNvPr id="4"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60950"/>
            <a:ext cx="12192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81300"/>
            <a:ext cx="868838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
          <p:cNvGrpSpPr/>
          <p:nvPr/>
        </p:nvGrpSpPr>
        <p:grpSpPr bwMode="auto">
          <a:xfrm>
            <a:off x="4456113" y="1062038"/>
            <a:ext cx="1873250" cy="2387600"/>
            <a:chOff x="7752184" y="890790"/>
            <a:chExt cx="1872208" cy="2387492"/>
          </a:xfrm>
        </p:grpSpPr>
        <p:pic>
          <p:nvPicPr>
            <p:cNvPr id="7" name="图片 3"/>
            <p:cNvPicPr>
              <a:picLocks noChangeAspect="1"/>
            </p:cNvPicPr>
            <p:nvPr/>
          </p:nvPicPr>
          <p:blipFill>
            <a:blip r:embed="rId5">
              <a:extLst>
                <a:ext uri="{28A0092B-C50C-407E-A947-70E740481C1C}">
                  <a14:useLocalDpi xmlns:a14="http://schemas.microsoft.com/office/drawing/2010/main" val="0"/>
                </a:ext>
              </a:extLst>
            </a:blip>
            <a:srcRect l="17987" t="9206" r="25055" b="20235"/>
            <a:stretch>
              <a:fillRect/>
            </a:stretch>
          </p:blipFill>
          <p:spPr bwMode="auto">
            <a:xfrm>
              <a:off x="8256240" y="890790"/>
              <a:ext cx="136815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10"/>
            <p:cNvGrpSpPr/>
            <p:nvPr/>
          </p:nvGrpSpPr>
          <p:grpSpPr bwMode="auto">
            <a:xfrm>
              <a:off x="7752184" y="2079067"/>
              <a:ext cx="630580" cy="1199215"/>
              <a:chOff x="6069389" y="2459361"/>
              <a:chExt cx="630580" cy="1199215"/>
            </a:xfrm>
          </p:grpSpPr>
          <p:pic>
            <p:nvPicPr>
              <p:cNvPr id="9" name="Picture 4" descr="印章 源底"/>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389" y="2459361"/>
                <a:ext cx="630580" cy="119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2"/>
              <p:cNvSpPr txBox="1">
                <a:spLocks noChangeArrowheads="1"/>
              </p:cNvSpPr>
              <p:nvPr/>
            </p:nvSpPr>
            <p:spPr bwMode="auto">
              <a:xfrm>
                <a:off x="6160143" y="2664457"/>
                <a:ext cx="413790" cy="8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FFFFFF"/>
                    </a:solidFill>
                    <a:latin typeface="隶书" panose="02010509060101010101" charset="-122"/>
                    <a:ea typeface="隶书" panose="02010509060101010101" charset="-122"/>
                  </a:rPr>
                  <a:t>姓氏</a:t>
                </a:r>
                <a:endParaRPr lang="zh-CN" altLang="en-US" sz="2400">
                  <a:solidFill>
                    <a:srgbClr val="FFFFFF"/>
                  </a:solidFill>
                  <a:latin typeface="隶书" panose="02010509060101010101" charset="-122"/>
                  <a:ea typeface="隶书" panose="02010509060101010101" charset="-122"/>
                </a:endParaRPr>
              </a:p>
            </p:txBody>
          </p:sp>
        </p:grpSp>
      </p:grpSp>
      <p:sp>
        <p:nvSpPr>
          <p:cNvPr id="15" name="文本框 14"/>
          <p:cNvSpPr txBox="1"/>
          <p:nvPr/>
        </p:nvSpPr>
        <p:spPr>
          <a:xfrm>
            <a:off x="7365365" y="3285490"/>
            <a:ext cx="3928110" cy="829945"/>
          </a:xfrm>
          <a:prstGeom prst="rect">
            <a:avLst/>
          </a:prstGeom>
          <a:noFill/>
        </p:spPr>
        <p:txBody>
          <a:bodyPr wrap="square" rtlCol="0">
            <a:spAutoFit/>
          </a:bodyPr>
          <a:p>
            <a:r>
              <a:rPr lang="zh-CN" altLang="en-US" sz="2400">
                <a:latin typeface="隶书" panose="02010509060101010101" charset="-122"/>
                <a:ea typeface="隶书" panose="02010509060101010101" charset="-122"/>
              </a:rPr>
              <a:t>在未来，中华姓氏又将会如何演变？</a:t>
            </a:r>
            <a:endParaRPr lang="zh-CN" altLang="en-US" sz="2400">
              <a:latin typeface="隶书" panose="02010509060101010101" charset="-122"/>
              <a:ea typeface="隶书" panose="02010509060101010101"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sp>
        <p:nvSpPr>
          <p:cNvPr id="4" name="TextBox 2"/>
          <p:cNvSpPr txBox="1"/>
          <p:nvPr/>
        </p:nvSpPr>
        <p:spPr>
          <a:xfrm>
            <a:off x="3564255" y="2883535"/>
            <a:ext cx="4173220" cy="953135"/>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tx1">
                    <a:lumMod val="75000"/>
                    <a:lumOff val="25000"/>
                  </a:schemeClr>
                </a:solidFill>
                <a:latin typeface="华文行楷" panose="02010800040101010101" pitchFamily="2" charset="-122"/>
                <a:ea typeface="华文行楷" panose="02010800040101010101" pitchFamily="2" charset="-122"/>
              </a:rPr>
              <a:t>姓氏的具体实例</a:t>
            </a:r>
            <a:endParaRPr lang="zh-CN" altLang="en-US" sz="2800" b="1" dirty="0">
              <a:solidFill>
                <a:schemeClr val="tx1">
                  <a:lumMod val="75000"/>
                  <a:lumOff val="25000"/>
                </a:schemeClr>
              </a:solidFill>
              <a:latin typeface="华文行楷" panose="02010800040101010101" pitchFamily="2" charset="-122"/>
              <a:ea typeface="华文行楷" panose="02010800040101010101" pitchFamily="2" charset="-122"/>
            </a:endParaRPr>
          </a:p>
          <a:p>
            <a:pPr eaLnBrk="1" fontAlgn="auto" hangingPunct="1">
              <a:spcBef>
                <a:spcPts val="0"/>
              </a:spcBef>
              <a:spcAft>
                <a:spcPts val="0"/>
              </a:spcAft>
              <a:defRPr/>
            </a:pPr>
            <a:r>
              <a:rPr lang="en-US" altLang="zh-CN" sz="2800" b="1" dirty="0">
                <a:solidFill>
                  <a:schemeClr val="tx1">
                    <a:lumMod val="75000"/>
                    <a:lumOff val="25000"/>
                  </a:schemeClr>
                </a:solidFill>
                <a:latin typeface="华文行楷" panose="02010800040101010101" pitchFamily="2" charset="-122"/>
                <a:ea typeface="华文行楷" panose="02010800040101010101" pitchFamily="2" charset="-122"/>
              </a:rPr>
              <a:t>———“</a:t>
            </a:r>
            <a:r>
              <a:rPr lang="zh-CN" altLang="en-US" sz="2800" b="1" dirty="0">
                <a:solidFill>
                  <a:schemeClr val="tx1">
                    <a:lumMod val="75000"/>
                    <a:lumOff val="25000"/>
                  </a:schemeClr>
                </a:solidFill>
                <a:latin typeface="华文行楷" panose="02010800040101010101" pitchFamily="2" charset="-122"/>
                <a:ea typeface="华文行楷" panose="02010800040101010101" pitchFamily="2" charset="-122"/>
              </a:rPr>
              <a:t>我的</a:t>
            </a:r>
            <a:r>
              <a:rPr lang="en-US" altLang="zh-CN" sz="2800" b="1" dirty="0">
                <a:solidFill>
                  <a:schemeClr val="tx1">
                    <a:lumMod val="75000"/>
                    <a:lumOff val="25000"/>
                  </a:schemeClr>
                </a:solidFill>
                <a:latin typeface="华文行楷" panose="02010800040101010101" pitchFamily="2" charset="-122"/>
                <a:ea typeface="华文行楷" panose="02010800040101010101" pitchFamily="2" charset="-122"/>
              </a:rPr>
              <a:t>”</a:t>
            </a:r>
            <a:r>
              <a:rPr lang="zh-CN" altLang="en-US" sz="2800" b="1" dirty="0">
                <a:solidFill>
                  <a:schemeClr val="tx1">
                    <a:lumMod val="75000"/>
                    <a:lumOff val="25000"/>
                  </a:schemeClr>
                </a:solidFill>
                <a:latin typeface="华文行楷" panose="02010800040101010101" pitchFamily="2" charset="-122"/>
                <a:ea typeface="华文行楷" panose="02010800040101010101" pitchFamily="2" charset="-122"/>
              </a:rPr>
              <a:t>姓氏故事</a:t>
            </a:r>
            <a:endParaRPr lang="zh-CN" altLang="en-US" sz="2800" b="1" dirty="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5" name="流程图: 联系 4"/>
          <p:cNvSpPr/>
          <p:nvPr/>
        </p:nvSpPr>
        <p:spPr>
          <a:xfrm>
            <a:off x="2962426" y="3298090"/>
            <a:ext cx="231775" cy="231775"/>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89" y="1679633"/>
            <a:ext cx="384651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56" descr="梅花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 y="-134165"/>
            <a:ext cx="5286375" cy="271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sp>
        <p:nvSpPr>
          <p:cNvPr id="4" name="TextBox 2"/>
          <p:cNvSpPr txBox="1"/>
          <p:nvPr/>
        </p:nvSpPr>
        <p:spPr>
          <a:xfrm>
            <a:off x="3594735" y="3075940"/>
            <a:ext cx="4291330" cy="706755"/>
          </a:xfrm>
          <a:prstGeom prst="rect">
            <a:avLst/>
          </a:prstGeom>
          <a:noFill/>
        </p:spPr>
        <p:txBody>
          <a:bodyPr wrap="square">
            <a:spAutoFit/>
          </a:bodyPr>
          <a:lstStyle/>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rPr>
              <a:t>中西部分姓氏对比</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5" name="流程图: 联系 4"/>
          <p:cNvSpPr/>
          <p:nvPr/>
        </p:nvSpPr>
        <p:spPr>
          <a:xfrm>
            <a:off x="2962426" y="3298090"/>
            <a:ext cx="231775" cy="231775"/>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48" y="1713289"/>
            <a:ext cx="384651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56" descr="梅花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 y="-134165"/>
            <a:ext cx="5286375" cy="271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latin typeface="隶书" panose="02010509060101010101" charset="-122"/>
                <a:ea typeface="隶书" panose="02010509060101010101" charset="-122"/>
                <a:sym typeface="+mn-ea"/>
              </a:rPr>
              <a:t>汉英姓氏的研究自古便已开始，早在春秋时期已出现姓氏学名家，至两汉时期，又出现了一批专门研究姓氏的专著，如西汉史游编著的《急就篇》其中专门有论述姓氏篇章。到了唐宋时期，又有进一步发展，宋人编纂的《古今姓氏书辩证》和《通志氏族略》被称为姓氏学双壁。随后便是广为流传的《百家姓》。宋代以后也不断有姓氏学著作的出现。到了近代，寻根热的兴起，科学研究方法从新的角度探索姓氏学。</a:t>
            </a:r>
            <a:endParaRPr lang="en-US" altLang="zh-CN">
              <a:latin typeface="隶书" panose="02010509060101010101" charset="-122"/>
              <a:ea typeface="隶书" panose="02010509060101010101" charset="-122"/>
            </a:endParaRPr>
          </a:p>
          <a:p>
            <a:endParaRPr lang="zh-CN" altLang="en-US">
              <a:latin typeface="隶书" panose="02010509060101010101" charset="-122"/>
              <a:ea typeface="隶书" panose="02010509060101010101" charset="-122"/>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r="-45000"/>
          </a:stretch>
        </a:blipFill>
        <a:effectLst/>
      </p:bgPr>
    </p:bg>
    <p:spTree>
      <p:nvGrpSpPr>
        <p:cNvPr id="1" name=""/>
        <p:cNvGrpSpPr/>
        <p:nvPr/>
      </p:nvGrpSpPr>
      <p:grpSpPr>
        <a:xfrm>
          <a:off x="0" y="0"/>
          <a:ext cx="0" cy="0"/>
          <a:chOff x="0" y="0"/>
          <a:chExt cx="0" cy="0"/>
        </a:xfrm>
      </p:grpSpPr>
      <p:pic>
        <p:nvPicPr>
          <p:cNvPr id="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36" y="125264"/>
            <a:ext cx="817625"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12"/>
          <p:cNvGrpSpPr/>
          <p:nvPr/>
        </p:nvGrpSpPr>
        <p:grpSpPr bwMode="auto">
          <a:xfrm>
            <a:off x="3508225" y="1573214"/>
            <a:ext cx="3478002" cy="909637"/>
            <a:chOff x="6320571" y="2996014"/>
            <a:chExt cx="3477229" cy="910495"/>
          </a:xfrm>
        </p:grpSpPr>
        <p:grpSp>
          <p:nvGrpSpPr>
            <p:cNvPr id="9" name="组合 13"/>
            <p:cNvGrpSpPr/>
            <p:nvPr/>
          </p:nvGrpSpPr>
          <p:grpSpPr bwMode="auto">
            <a:xfrm>
              <a:off x="6320571" y="2996014"/>
              <a:ext cx="1766154" cy="910495"/>
              <a:chOff x="6853971" y="3424639"/>
              <a:chExt cx="1766154" cy="910495"/>
            </a:xfrm>
          </p:grpSpPr>
          <p:grpSp>
            <p:nvGrpSpPr>
              <p:cNvPr id="11" name="组合 15"/>
              <p:cNvGrpSpPr/>
              <p:nvPr/>
            </p:nvGrpSpPr>
            <p:grpSpPr bwMode="auto">
              <a:xfrm>
                <a:off x="6853971" y="3424639"/>
                <a:ext cx="747781" cy="910495"/>
                <a:chOff x="6369014" y="3411254"/>
                <a:chExt cx="932879" cy="1135870"/>
              </a:xfrm>
            </p:grpSpPr>
            <p:pic>
              <p:nvPicPr>
                <p:cNvPr id="13" name="图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6"/>
              <p:cNvSpPr txBox="1">
                <a:spLocks noChangeArrowheads="1"/>
              </p:cNvSpPr>
              <p:nvPr/>
            </p:nvSpPr>
            <p:spPr bwMode="auto">
              <a:xfrm>
                <a:off x="7601752" y="3693209"/>
                <a:ext cx="10183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壹</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b="1">
                  <a:solidFill>
                    <a:srgbClr val="000000"/>
                  </a:solidFill>
                  <a:latin typeface="楷体" panose="02010609060101010101" pitchFamily="49" charset="-122"/>
                  <a:ea typeface="楷体" panose="02010609060101010101" pitchFamily="49" charset="-122"/>
                </a:endParaRPr>
              </a:p>
            </p:txBody>
          </p:sp>
        </p:grpSp>
        <p:sp>
          <p:nvSpPr>
            <p:cNvPr id="10" name="矩形 14"/>
            <p:cNvSpPr>
              <a:spLocks noChangeArrowheads="1"/>
            </p:cNvSpPr>
            <p:nvPr/>
          </p:nvSpPr>
          <p:spPr bwMode="auto">
            <a:xfrm>
              <a:off x="7827833" y="3295361"/>
              <a:ext cx="1969967" cy="5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姓氏的起源</a:t>
              </a:r>
              <a:endParaRPr lang="zh-CN" altLang="en-US" sz="2800" b="1">
                <a:solidFill>
                  <a:srgbClr val="000000"/>
                </a:solidFill>
                <a:latin typeface="楷体" panose="02010609060101010101" pitchFamily="49" charset="-122"/>
                <a:ea typeface="楷体" panose="02010609060101010101" pitchFamily="49" charset="-122"/>
              </a:endParaRPr>
            </a:p>
          </p:txBody>
        </p:sp>
      </p:grpSp>
      <p:grpSp>
        <p:nvGrpSpPr>
          <p:cNvPr id="15" name="组合 19"/>
          <p:cNvGrpSpPr/>
          <p:nvPr/>
        </p:nvGrpSpPr>
        <p:grpSpPr bwMode="auto">
          <a:xfrm>
            <a:off x="4313722" y="2459991"/>
            <a:ext cx="4901853" cy="911225"/>
            <a:chOff x="6325331" y="3868409"/>
            <a:chExt cx="4901054" cy="910495"/>
          </a:xfrm>
        </p:grpSpPr>
        <p:grpSp>
          <p:nvGrpSpPr>
            <p:cNvPr id="16" name="组合 20"/>
            <p:cNvGrpSpPr/>
            <p:nvPr/>
          </p:nvGrpSpPr>
          <p:grpSpPr bwMode="auto">
            <a:xfrm>
              <a:off x="6325331" y="3868409"/>
              <a:ext cx="1793958" cy="910495"/>
              <a:chOff x="6853971" y="3424639"/>
              <a:chExt cx="1793958" cy="910495"/>
            </a:xfrm>
          </p:grpSpPr>
          <p:grpSp>
            <p:nvGrpSpPr>
              <p:cNvPr id="18" name="组合 27"/>
              <p:cNvGrpSpPr/>
              <p:nvPr/>
            </p:nvGrpSpPr>
            <p:grpSpPr bwMode="auto">
              <a:xfrm>
                <a:off x="6853971" y="3424639"/>
                <a:ext cx="747781" cy="910495"/>
                <a:chOff x="6369014" y="3411254"/>
                <a:chExt cx="932879" cy="1135870"/>
              </a:xfrm>
            </p:grpSpPr>
            <p:pic>
              <p:nvPicPr>
                <p:cNvPr id="20"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文本框 28"/>
              <p:cNvSpPr txBox="1">
                <a:spLocks noChangeArrowheads="1"/>
              </p:cNvSpPr>
              <p:nvPr/>
            </p:nvSpPr>
            <p:spPr bwMode="auto">
              <a:xfrm>
                <a:off x="7601752" y="3702734"/>
                <a:ext cx="10461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贰</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b="1">
                  <a:solidFill>
                    <a:srgbClr val="000000"/>
                  </a:solidFill>
                  <a:latin typeface="楷体" panose="02010609060101010101" pitchFamily="49" charset="-122"/>
                  <a:ea typeface="楷体" panose="02010609060101010101" pitchFamily="49" charset="-122"/>
                </a:endParaRPr>
              </a:p>
            </p:txBody>
          </p:sp>
        </p:grpSp>
        <p:sp>
          <p:nvSpPr>
            <p:cNvPr id="17" name="矩形 26"/>
            <p:cNvSpPr>
              <a:spLocks noChangeArrowheads="1"/>
            </p:cNvSpPr>
            <p:nvPr/>
          </p:nvSpPr>
          <p:spPr bwMode="auto">
            <a:xfrm>
              <a:off x="7826514" y="4171391"/>
              <a:ext cx="3399871" cy="5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英文姓氏的历史变迁</a:t>
              </a:r>
              <a:endParaRPr lang="zh-CN" altLang="en-US" sz="2800" b="1">
                <a:solidFill>
                  <a:srgbClr val="000000"/>
                </a:solidFill>
                <a:latin typeface="楷体" panose="02010609060101010101" pitchFamily="49" charset="-122"/>
                <a:ea typeface="楷体" panose="02010609060101010101" pitchFamily="49" charset="-122"/>
              </a:endParaRPr>
            </a:p>
          </p:txBody>
        </p:sp>
      </p:grpSp>
      <p:grpSp>
        <p:nvGrpSpPr>
          <p:cNvPr id="22" name="组合 31"/>
          <p:cNvGrpSpPr/>
          <p:nvPr/>
        </p:nvGrpSpPr>
        <p:grpSpPr bwMode="auto">
          <a:xfrm>
            <a:off x="5196055" y="3323591"/>
            <a:ext cx="6335400" cy="909638"/>
            <a:chOff x="6322951" y="4759757"/>
            <a:chExt cx="6335093" cy="910495"/>
          </a:xfrm>
        </p:grpSpPr>
        <p:grpSp>
          <p:nvGrpSpPr>
            <p:cNvPr id="23" name="组合 32"/>
            <p:cNvGrpSpPr/>
            <p:nvPr/>
          </p:nvGrpSpPr>
          <p:grpSpPr bwMode="auto">
            <a:xfrm>
              <a:off x="6322951" y="4759757"/>
              <a:ext cx="1763774" cy="910495"/>
              <a:chOff x="6853971" y="3424639"/>
              <a:chExt cx="1763774" cy="910495"/>
            </a:xfrm>
          </p:grpSpPr>
          <p:grpSp>
            <p:nvGrpSpPr>
              <p:cNvPr id="25" name="组合 34"/>
              <p:cNvGrpSpPr/>
              <p:nvPr/>
            </p:nvGrpSpPr>
            <p:grpSpPr bwMode="auto">
              <a:xfrm>
                <a:off x="6853971" y="3424639"/>
                <a:ext cx="747781" cy="910495"/>
                <a:chOff x="6369014" y="3411254"/>
                <a:chExt cx="932879" cy="1135870"/>
              </a:xfrm>
            </p:grpSpPr>
            <p:pic>
              <p:nvPicPr>
                <p:cNvPr id="2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文本框 35"/>
              <p:cNvSpPr txBox="1">
                <a:spLocks noChangeArrowheads="1"/>
              </p:cNvSpPr>
              <p:nvPr/>
            </p:nvSpPr>
            <p:spPr bwMode="auto">
              <a:xfrm>
                <a:off x="7601752" y="3693209"/>
                <a:ext cx="1015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叁</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a:solidFill>
                    <a:srgbClr val="000000"/>
                  </a:solidFill>
                  <a:latin typeface="楷体" panose="02010609060101010101" pitchFamily="49" charset="-122"/>
                  <a:ea typeface="楷体" panose="02010609060101010101" pitchFamily="49" charset="-122"/>
                </a:endParaRPr>
              </a:p>
            </p:txBody>
          </p:sp>
        </p:grpSp>
        <p:sp>
          <p:nvSpPr>
            <p:cNvPr id="24" name="矩形 33"/>
            <p:cNvSpPr>
              <a:spLocks noChangeArrowheads="1"/>
            </p:cNvSpPr>
            <p:nvPr/>
          </p:nvSpPr>
          <p:spPr bwMode="auto">
            <a:xfrm>
              <a:off x="7827833" y="5027521"/>
              <a:ext cx="4830211" cy="5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汉英姓氏来源体现的文化异同</a:t>
              </a:r>
              <a:endParaRPr lang="zh-CN" altLang="en-US" sz="2800" b="1">
                <a:solidFill>
                  <a:srgbClr val="000000"/>
                </a:solidFill>
                <a:latin typeface="楷体" panose="02010609060101010101" pitchFamily="49" charset="-122"/>
                <a:ea typeface="楷体" panose="02010609060101010101" pitchFamily="49" charset="-122"/>
              </a:endParaRPr>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latin typeface="隶书" panose="02010509060101010101" charset="-122"/>
                <a:ea typeface="隶书" panose="02010509060101010101" charset="-122"/>
              </a:rPr>
              <a:t>目前，关于姓的起源，学术界一般有两种说法，一种是</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图腾说</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，另一种是</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地方说</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图腾</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是</a:t>
            </a:r>
            <a:r>
              <a:rPr lang="en-US" altLang="zh-CN">
                <a:latin typeface="隶书" panose="02010509060101010101" charset="-122"/>
                <a:ea typeface="隶书" panose="02010509060101010101" charset="-122"/>
              </a:rPr>
              <a:t>“Totem”</a:t>
            </a:r>
            <a:r>
              <a:rPr lang="zh-CN" altLang="en-US">
                <a:latin typeface="隶书" panose="02010509060101010101" charset="-122"/>
                <a:ea typeface="隶书" panose="02010509060101010101" charset="-122"/>
              </a:rPr>
              <a:t>的音译，来源于北美的</a:t>
            </a:r>
            <a:r>
              <a:rPr lang="en-US" altLang="zh-CN">
                <a:latin typeface="隶书" panose="02010509060101010101" charset="-122"/>
                <a:ea typeface="隶书" panose="02010509060101010101" charset="-122"/>
              </a:rPr>
              <a:t>Ojiwa</a:t>
            </a:r>
            <a:r>
              <a:rPr lang="zh-CN" altLang="en-US">
                <a:latin typeface="隶书" panose="02010509060101010101" charset="-122"/>
                <a:ea typeface="隶书" panose="02010509060101010101" charset="-122"/>
              </a:rPr>
              <a:t>族，意为</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超自然保护神及亲族</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，一个种族或宗族将自然界的物种赋予其一定意义，保佑着世代的子孙。《说文解字》女部：</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姓，人所生也。古之神圣人，母感天而生子，故称天子，因生以为姓。</a:t>
            </a:r>
            <a:r>
              <a:rPr lang="en-US" altLang="zh-CN">
                <a:latin typeface="隶书" panose="02010509060101010101" charset="-122"/>
                <a:ea typeface="隶书" panose="02010509060101010101" charset="-122"/>
              </a:rPr>
              <a:t>”</a:t>
            </a:r>
            <a:r>
              <a:rPr lang="zh-CN" altLang="en-US">
                <a:latin typeface="隶书" panose="02010509060101010101" charset="-122"/>
                <a:ea typeface="隶书" panose="02010509060101010101" charset="-122"/>
              </a:rPr>
              <a:t>姓乃人之所有，因天而取，故姓源于图腾。</a:t>
            </a:r>
            <a:endParaRPr lang="zh-CN" altLang="en-US">
              <a:latin typeface="隶书" panose="02010509060101010101" charset="-122"/>
              <a:ea typeface="隶书" panose="02010509060101010101" charset="-122"/>
            </a:endParaRPr>
          </a:p>
        </p:txBody>
      </p:sp>
      <p:pic>
        <p:nvPicPr>
          <p:cNvPr id="2" name="图片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7045" y="289210"/>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316990" y="288925"/>
            <a:ext cx="2722880" cy="706755"/>
          </a:xfrm>
          <a:prstGeom prst="rect">
            <a:avLst/>
          </a:prstGeom>
          <a:noFill/>
        </p:spPr>
        <p:txBody>
          <a:bodyPr wrap="none" rtlCol="0">
            <a:spAutoFit/>
          </a:bodyPr>
          <a:p>
            <a:r>
              <a:rPr lang="zh-CN" altLang="en-US" sz="4000">
                <a:latin typeface="华文行楷" panose="02010800040101010101" pitchFamily="2" charset="-122"/>
                <a:ea typeface="华文行楷" panose="02010800040101010101" pitchFamily="2" charset="-122"/>
              </a:rPr>
              <a:t>姓氏的起源</a:t>
            </a:r>
            <a:endParaRPr lang="zh-CN" altLang="en-US" sz="4000">
              <a:latin typeface="华文行楷" panose="02010800040101010101" pitchFamily="2" charset="-122"/>
              <a:ea typeface="华文行楷" panose="02010800040101010101" pitchFamily="2" charset="-122"/>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450"/>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35330" y="177165"/>
            <a:ext cx="4469765" cy="706755"/>
          </a:xfrm>
          <a:prstGeom prst="rect">
            <a:avLst/>
          </a:prstGeom>
          <a:noFill/>
        </p:spPr>
        <p:txBody>
          <a:bodyPr wrap="square" rtlCol="0">
            <a:spAutoFit/>
          </a:bodyPr>
          <a:lstStyle/>
          <a:p>
            <a:pPr algn="dist"/>
            <a:r>
              <a:rPr lang="zh-CN" altLang="en-US" sz="4000">
                <a:latin typeface="华文行楷" panose="02010800040101010101" pitchFamily="2" charset="-122"/>
                <a:ea typeface="华文行楷" panose="02010800040101010101" pitchFamily="2" charset="-122"/>
                <a:sym typeface="+mn-ea"/>
              </a:rPr>
              <a:t>部分汉语姓氏来源</a:t>
            </a:r>
            <a:endParaRPr lang="zh-CN" altLang="en-US" sz="4000" dirty="0">
              <a:latin typeface="华文行楷" panose="02010800040101010101" pitchFamily="2" charset="-122"/>
              <a:ea typeface="华文行楷" panose="02010800040101010101" pitchFamily="2" charset="-122"/>
              <a:sym typeface="+mn-ea"/>
            </a:endParaRPr>
          </a:p>
        </p:txBody>
      </p:sp>
      <p:sp>
        <p:nvSpPr>
          <p:cNvPr id="4" name="Freeform 16"/>
          <p:cNvSpPr/>
          <p:nvPr/>
        </p:nvSpPr>
        <p:spPr bwMode="auto">
          <a:xfrm>
            <a:off x="5767332" y="3856417"/>
            <a:ext cx="1333500" cy="1747838"/>
          </a:xfrm>
          <a:custGeom>
            <a:avLst/>
            <a:gdLst>
              <a:gd name="T0" fmla="*/ 26 w 111"/>
              <a:gd name="T1" fmla="*/ 3 h 145"/>
              <a:gd name="T2" fmla="*/ 12 w 111"/>
              <a:gd name="T3" fmla="*/ 68 h 145"/>
              <a:gd name="T4" fmla="*/ 81 w 111"/>
              <a:gd name="T5" fmla="*/ 143 h 145"/>
              <a:gd name="T6" fmla="*/ 93 w 111"/>
              <a:gd name="T7" fmla="*/ 78 h 145"/>
              <a:gd name="T8" fmla="*/ 26 w 111"/>
              <a:gd name="T9" fmla="*/ 3 h 145"/>
            </a:gdLst>
            <a:ahLst/>
            <a:cxnLst>
              <a:cxn ang="0">
                <a:pos x="T0" y="T1"/>
              </a:cxn>
              <a:cxn ang="0">
                <a:pos x="T2" y="T3"/>
              </a:cxn>
              <a:cxn ang="0">
                <a:pos x="T4" y="T5"/>
              </a:cxn>
              <a:cxn ang="0">
                <a:pos x="T6" y="T7"/>
              </a:cxn>
              <a:cxn ang="0">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solidFill>
            <a:srgbClr val="A8A8A8"/>
          </a:solidFill>
          <a:ln>
            <a:noFill/>
          </a:ln>
          <a:effectLst/>
        </p:spPr>
        <p:txBody>
          <a:bodyP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14"/>
          <p:cNvSpPr/>
          <p:nvPr/>
        </p:nvSpPr>
        <p:spPr bwMode="auto">
          <a:xfrm>
            <a:off x="6357882" y="3745292"/>
            <a:ext cx="1466850" cy="1157288"/>
          </a:xfrm>
          <a:custGeom>
            <a:avLst/>
            <a:gdLst>
              <a:gd name="T0" fmla="*/ 2 w 122"/>
              <a:gd name="T1" fmla="*/ 5 h 96"/>
              <a:gd name="T2" fmla="*/ 69 w 122"/>
              <a:gd name="T3" fmla="*/ 74 h 96"/>
              <a:gd name="T4" fmla="*/ 119 w 122"/>
              <a:gd name="T5" fmla="*/ 75 h 96"/>
              <a:gd name="T6" fmla="*/ 67 w 122"/>
              <a:gd name="T7" fmla="*/ 19 h 96"/>
              <a:gd name="T8" fmla="*/ 24 w 122"/>
              <a:gd name="T9" fmla="*/ 2 h 96"/>
              <a:gd name="T10" fmla="*/ 2 w 122"/>
              <a:gd name="T11" fmla="*/ 5 h 96"/>
            </a:gdLst>
            <a:ahLst/>
            <a:cxnLst>
              <a:cxn ang="0">
                <a:pos x="T0" y="T1"/>
              </a:cxn>
              <a:cxn ang="0">
                <a:pos x="T2" y="T3"/>
              </a:cxn>
              <a:cxn ang="0">
                <a:pos x="T4" y="T5"/>
              </a:cxn>
              <a:cxn ang="0">
                <a:pos x="T6" y="T7"/>
              </a:cxn>
              <a:cxn ang="0">
                <a:pos x="T8" y="T9"/>
              </a:cxn>
              <a:cxn ang="0">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solidFill>
            <a:srgbClr val="6C7176"/>
          </a:solidFill>
          <a:ln>
            <a:noFill/>
          </a:ln>
          <a:effectLst/>
        </p:spPr>
        <p:txBody>
          <a:bodyP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22"/>
          <p:cNvSpPr/>
          <p:nvPr/>
        </p:nvSpPr>
        <p:spPr bwMode="auto">
          <a:xfrm>
            <a:off x="5205357" y="2291142"/>
            <a:ext cx="973137" cy="1049338"/>
          </a:xfrm>
          <a:custGeom>
            <a:avLst/>
            <a:gdLst>
              <a:gd name="T0" fmla="*/ 62 w 81"/>
              <a:gd name="T1" fmla="*/ 84 h 87"/>
              <a:gd name="T2" fmla="*/ 71 w 81"/>
              <a:gd name="T3" fmla="*/ 45 h 87"/>
              <a:gd name="T4" fmla="*/ 27 w 81"/>
              <a:gd name="T5" fmla="*/ 6 h 87"/>
              <a:gd name="T6" fmla="*/ 8 w 81"/>
              <a:gd name="T7" fmla="*/ 29 h 87"/>
              <a:gd name="T8" fmla="*/ 62 w 81"/>
              <a:gd name="T9" fmla="*/ 84 h 87"/>
            </a:gdLst>
            <a:ahLst/>
            <a:cxnLst>
              <a:cxn ang="0">
                <a:pos x="T0" y="T1"/>
              </a:cxn>
              <a:cxn ang="0">
                <a:pos x="T2" y="T3"/>
              </a:cxn>
              <a:cxn ang="0">
                <a:pos x="T4" y="T5"/>
              </a:cxn>
              <a:cxn ang="0">
                <a:pos x="T6" y="T7"/>
              </a:cxn>
              <a:cxn ang="0">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solidFill>
            <a:srgbClr val="6C7176"/>
          </a:solidFill>
          <a:ln>
            <a:noFill/>
          </a:ln>
          <a:effectLst/>
        </p:spPr>
        <p:txBody>
          <a:bodyP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0"/>
          <p:cNvSpPr/>
          <p:nvPr/>
        </p:nvSpPr>
        <p:spPr bwMode="auto">
          <a:xfrm>
            <a:off x="4017907" y="2435605"/>
            <a:ext cx="1662112" cy="1049337"/>
          </a:xfrm>
          <a:custGeom>
            <a:avLst/>
            <a:gdLst>
              <a:gd name="T0" fmla="*/ 135 w 138"/>
              <a:gd name="T1" fmla="*/ 83 h 87"/>
              <a:gd name="T2" fmla="*/ 79 w 138"/>
              <a:gd name="T3" fmla="*/ 25 h 87"/>
              <a:gd name="T4" fmla="*/ 13 w 138"/>
              <a:gd name="T5" fmla="*/ 12 h 87"/>
              <a:gd name="T6" fmla="*/ 52 w 138"/>
              <a:gd name="T7" fmla="*/ 64 h 87"/>
              <a:gd name="T8" fmla="*/ 107 w 138"/>
              <a:gd name="T9" fmla="*/ 84 h 87"/>
              <a:gd name="T10" fmla="*/ 135 w 138"/>
              <a:gd name="T11" fmla="*/ 83 h 87"/>
            </a:gdLst>
            <a:ahLst/>
            <a:cxnLst>
              <a:cxn ang="0">
                <a:pos x="T0" y="T1"/>
              </a:cxn>
              <a:cxn ang="0">
                <a:pos x="T2" y="T3"/>
              </a:cxn>
              <a:cxn ang="0">
                <a:pos x="T4" y="T5"/>
              </a:cxn>
              <a:cxn ang="0">
                <a:pos x="T6" y="T7"/>
              </a:cxn>
              <a:cxn ang="0">
                <a:pos x="T8" y="T9"/>
              </a:cxn>
              <a:cxn ang="0">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solidFill>
            <a:srgbClr val="A8A8A8"/>
          </a:solidFill>
          <a:ln>
            <a:noFill/>
          </a:ln>
          <a:effectLst/>
        </p:spPr>
        <p:txBody>
          <a:bodyP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2"/>
          <p:cNvSpPr/>
          <p:nvPr/>
        </p:nvSpPr>
        <p:spPr bwMode="auto">
          <a:xfrm>
            <a:off x="6102294" y="2919792"/>
            <a:ext cx="989013" cy="747713"/>
          </a:xfrm>
          <a:custGeom>
            <a:avLst/>
            <a:gdLst>
              <a:gd name="T0" fmla="*/ 7 w 82"/>
              <a:gd name="T1" fmla="*/ 44 h 62"/>
              <a:gd name="T2" fmla="*/ 36 w 82"/>
              <a:gd name="T3" fmla="*/ 57 h 62"/>
              <a:gd name="T4" fmla="*/ 69 w 82"/>
              <a:gd name="T5" fmla="*/ 56 h 62"/>
              <a:gd name="T6" fmla="*/ 64 w 82"/>
              <a:gd name="T7" fmla="*/ 20 h 62"/>
              <a:gd name="T8" fmla="*/ 16 w 82"/>
              <a:gd name="T9" fmla="*/ 5 h 62"/>
              <a:gd name="T10" fmla="*/ 7 w 82"/>
              <a:gd name="T11" fmla="*/ 44 h 62"/>
            </a:gdLst>
            <a:ahLst/>
            <a:cxnLst>
              <a:cxn ang="0">
                <a:pos x="T0" y="T1"/>
              </a:cxn>
              <a:cxn ang="0">
                <a:pos x="T2" y="T3"/>
              </a:cxn>
              <a:cxn ang="0">
                <a:pos x="T4" y="T5"/>
              </a:cxn>
              <a:cxn ang="0">
                <a:pos x="T6" y="T7"/>
              </a:cxn>
              <a:cxn ang="0">
                <a:pos x="T8" y="T9"/>
              </a:cxn>
              <a:cxn ang="0">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solidFill>
            <a:srgbClr val="A8A8A8"/>
          </a:solidFill>
          <a:ln>
            <a:noFill/>
          </a:ln>
          <a:effectLst/>
        </p:spPr>
        <p:txBody>
          <a:bodyP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8"/>
          <p:cNvSpPr/>
          <p:nvPr/>
        </p:nvSpPr>
        <p:spPr bwMode="auto">
          <a:xfrm>
            <a:off x="4152844" y="3532567"/>
            <a:ext cx="1706563" cy="1166813"/>
          </a:xfrm>
          <a:custGeom>
            <a:avLst/>
            <a:gdLst>
              <a:gd name="T0" fmla="*/ 132 w 142"/>
              <a:gd name="T1" fmla="*/ 19 h 97"/>
              <a:gd name="T2" fmla="*/ 98 w 142"/>
              <a:gd name="T3" fmla="*/ 5 h 97"/>
              <a:gd name="T4" fmla="*/ 47 w 142"/>
              <a:gd name="T5" fmla="*/ 5 h 97"/>
              <a:gd name="T6" fmla="*/ 22 w 142"/>
              <a:gd name="T7" fmla="*/ 63 h 97"/>
              <a:gd name="T8" fmla="*/ 110 w 142"/>
              <a:gd name="T9" fmla="*/ 80 h 97"/>
              <a:gd name="T10" fmla="*/ 132 w 142"/>
              <a:gd name="T11" fmla="*/ 19 h 97"/>
            </a:gdLst>
            <a:ahLst/>
            <a:cxnLst>
              <a:cxn ang="0">
                <a:pos x="T0" y="T1"/>
              </a:cxn>
              <a:cxn ang="0">
                <a:pos x="T2" y="T3"/>
              </a:cxn>
              <a:cxn ang="0">
                <a:pos x="T4" y="T5"/>
              </a:cxn>
              <a:cxn ang="0">
                <a:pos x="T6" y="T7"/>
              </a:cxn>
              <a:cxn ang="0">
                <a:pos x="T8" y="T9"/>
              </a:cxn>
              <a:cxn ang="0">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solidFill>
            <a:srgbClr val="6C7176"/>
          </a:solidFill>
          <a:ln>
            <a:noFill/>
          </a:ln>
          <a:effectLst/>
        </p:spPr>
        <p:txBody>
          <a:bodyPr anchor="ctr"/>
          <a:lstStyle/>
          <a:p>
            <a:endParaRPr lang="zh-CN" altLang="en-US">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箭头连接符 46"/>
          <p:cNvCxnSpPr>
            <a:cxnSpLocks noChangeShapeType="1"/>
          </p:cNvCxnSpPr>
          <p:nvPr/>
        </p:nvCxnSpPr>
        <p:spPr bwMode="auto">
          <a:xfrm flipV="1">
            <a:off x="6808732" y="2816605"/>
            <a:ext cx="1501775" cy="479425"/>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1" name="直接箭头连接符 50"/>
          <p:cNvCxnSpPr>
            <a:cxnSpLocks noChangeShapeType="1"/>
          </p:cNvCxnSpPr>
          <p:nvPr/>
        </p:nvCxnSpPr>
        <p:spPr bwMode="auto">
          <a:xfrm flipV="1">
            <a:off x="5697482" y="1933955"/>
            <a:ext cx="1403350" cy="515937"/>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2" name="直接箭头连接符 52"/>
          <p:cNvCxnSpPr>
            <a:cxnSpLocks noChangeShapeType="1"/>
          </p:cNvCxnSpPr>
          <p:nvPr/>
        </p:nvCxnSpPr>
        <p:spPr bwMode="auto">
          <a:xfrm flipH="1" flipV="1">
            <a:off x="3435294" y="2329242"/>
            <a:ext cx="1296988" cy="444500"/>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3" name="直接箭头连接符 54"/>
          <p:cNvCxnSpPr>
            <a:cxnSpLocks noChangeShapeType="1"/>
          </p:cNvCxnSpPr>
          <p:nvPr/>
        </p:nvCxnSpPr>
        <p:spPr bwMode="auto">
          <a:xfrm flipH="1">
            <a:off x="3435294" y="4003182"/>
            <a:ext cx="1570831" cy="776287"/>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4" name="直接箭头连接符 56"/>
          <p:cNvCxnSpPr>
            <a:cxnSpLocks noChangeShapeType="1"/>
          </p:cNvCxnSpPr>
          <p:nvPr/>
        </p:nvCxnSpPr>
        <p:spPr bwMode="auto">
          <a:xfrm>
            <a:off x="6789682" y="5348667"/>
            <a:ext cx="1346200" cy="0"/>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
        <p:nvSpPr>
          <p:cNvPr id="19" name="TextBox 13"/>
          <p:cNvSpPr txBox="1"/>
          <p:nvPr/>
        </p:nvSpPr>
        <p:spPr>
          <a:xfrm>
            <a:off x="7166610" y="1579245"/>
            <a:ext cx="2766060" cy="368935"/>
          </a:xfrm>
          <a:prstGeom prst="rect">
            <a:avLst/>
          </a:prstGeom>
          <a:noFill/>
        </p:spPr>
        <p:txBody>
          <a:bodyPr wrap="square" lIns="0" tIns="0" rIns="0" bIns="0" rtlCol="0" anchor="t" anchorCtr="0">
            <a:spAutoFit/>
          </a:bodyPr>
          <a:lstStyle/>
          <a:p>
            <a:pPr defTabSz="1216660">
              <a:spcBef>
                <a:spcPct val="20000"/>
              </a:spcBef>
              <a:defRPr/>
            </a:pPr>
            <a:r>
              <a:rPr lang="zh-CN" altLang="en-US" sz="2400">
                <a:latin typeface="隶书" panose="02010509060101010101" charset="-122"/>
                <a:ea typeface="隶书" panose="02010509060101010101" charset="-122"/>
                <a:sym typeface="+mn-ea"/>
              </a:rPr>
              <a:t>以封国、采邑为姓</a:t>
            </a:r>
            <a:endParaRPr lang="zh-CN" altLang="en-US" sz="2400" b="1" dirty="0">
              <a:solidFill>
                <a:schemeClr val="tx1">
                  <a:lumMod val="85000"/>
                  <a:lumOff val="15000"/>
                </a:schemeClr>
              </a:solidFill>
              <a:latin typeface="隶书" panose="02010509060101010101" charset="-122"/>
              <a:ea typeface="隶书" panose="02010509060101010101" charset="-122"/>
              <a:cs typeface="+mn-ea"/>
              <a:sym typeface="+mn-ea"/>
            </a:endParaRPr>
          </a:p>
        </p:txBody>
      </p:sp>
      <p:sp>
        <p:nvSpPr>
          <p:cNvPr id="21" name="TextBox 13"/>
          <p:cNvSpPr txBox="1"/>
          <p:nvPr/>
        </p:nvSpPr>
        <p:spPr>
          <a:xfrm>
            <a:off x="8446135" y="2570480"/>
            <a:ext cx="2569210" cy="738505"/>
          </a:xfrm>
          <a:prstGeom prst="rect">
            <a:avLst/>
          </a:prstGeom>
          <a:noFill/>
        </p:spPr>
        <p:txBody>
          <a:bodyPr wrap="square" lIns="0" tIns="0" rIns="0" bIns="0" rtlCol="0" anchor="t" anchorCtr="0">
            <a:spAutoFit/>
          </a:bodyPr>
          <a:lstStyle/>
          <a:p>
            <a:pPr defTabSz="1216660">
              <a:spcBef>
                <a:spcPct val="20000"/>
              </a:spcBef>
              <a:defRPr/>
            </a:pPr>
            <a:r>
              <a:rPr lang="zh-CN" altLang="en-US" sz="2400">
                <a:latin typeface="隶书" panose="02010509060101010101" charset="-122"/>
                <a:ea typeface="隶书" panose="02010509060101010101" charset="-122"/>
                <a:sym typeface="+mn-ea"/>
              </a:rPr>
              <a:t>以官爵、谥号、祖先的字为姓</a:t>
            </a:r>
            <a:endParaRPr lang="zh-CN" altLang="en-US" sz="2400" b="1" dirty="0">
              <a:solidFill>
                <a:schemeClr val="tx1">
                  <a:lumMod val="85000"/>
                  <a:lumOff val="15000"/>
                </a:schemeClr>
              </a:solidFill>
              <a:latin typeface="隶书" panose="02010509060101010101" charset="-122"/>
              <a:ea typeface="隶书" panose="02010509060101010101" charset="-122"/>
              <a:cs typeface="+mn-ea"/>
              <a:sym typeface="+mn-ea"/>
            </a:endParaRPr>
          </a:p>
        </p:txBody>
      </p:sp>
      <p:sp>
        <p:nvSpPr>
          <p:cNvPr id="23" name="TextBox 13"/>
          <p:cNvSpPr txBox="1"/>
          <p:nvPr/>
        </p:nvSpPr>
        <p:spPr>
          <a:xfrm>
            <a:off x="8446135" y="5225415"/>
            <a:ext cx="1752600" cy="368935"/>
          </a:xfrm>
          <a:prstGeom prst="rect">
            <a:avLst/>
          </a:prstGeom>
          <a:noFill/>
        </p:spPr>
        <p:txBody>
          <a:bodyPr wrap="square" lIns="0" tIns="0" rIns="0" bIns="0" rtlCol="0" anchor="t" anchorCtr="0">
            <a:spAutoFit/>
          </a:bodyPr>
          <a:lstStyle/>
          <a:p>
            <a:pPr defTabSz="1216660">
              <a:spcBef>
                <a:spcPct val="20000"/>
              </a:spcBef>
              <a:defRPr/>
            </a:pPr>
            <a:r>
              <a:rPr lang="zh-CN" altLang="en-US" sz="2400">
                <a:latin typeface="隶书" panose="02010509060101010101" charset="-122"/>
                <a:ea typeface="隶书" panose="02010509060101010101" charset="-122"/>
                <a:sym typeface="+mn-ea"/>
              </a:rPr>
              <a:t>以地名为姓</a:t>
            </a:r>
            <a:endParaRPr lang="zh-CN" altLang="en-US" sz="2400" b="1" dirty="0">
              <a:solidFill>
                <a:schemeClr val="tx1">
                  <a:lumMod val="85000"/>
                  <a:lumOff val="15000"/>
                </a:schemeClr>
              </a:solidFill>
              <a:latin typeface="隶书" panose="02010509060101010101" charset="-122"/>
              <a:ea typeface="隶书" panose="02010509060101010101" charset="-122"/>
              <a:cs typeface="+mn-ea"/>
              <a:sym typeface="+mn-ea"/>
            </a:endParaRPr>
          </a:p>
        </p:txBody>
      </p:sp>
      <p:sp>
        <p:nvSpPr>
          <p:cNvPr id="25" name="TextBox 13"/>
          <p:cNvSpPr txBox="1"/>
          <p:nvPr/>
        </p:nvSpPr>
        <p:spPr>
          <a:xfrm>
            <a:off x="9085580" y="4003040"/>
            <a:ext cx="2108200" cy="368935"/>
          </a:xfrm>
          <a:prstGeom prst="rect">
            <a:avLst/>
          </a:prstGeom>
          <a:noFill/>
        </p:spPr>
        <p:txBody>
          <a:bodyPr wrap="square" lIns="0" tIns="0" rIns="0" bIns="0" rtlCol="0" anchor="t" anchorCtr="0">
            <a:spAutoFit/>
          </a:bodyPr>
          <a:lstStyle/>
          <a:p>
            <a:pPr defTabSz="1216660">
              <a:spcBef>
                <a:spcPct val="20000"/>
              </a:spcBef>
              <a:defRPr/>
            </a:pPr>
            <a:r>
              <a:rPr lang="zh-CN" altLang="en-US" sz="2400">
                <a:latin typeface="隶书" panose="02010509060101010101" charset="-122"/>
                <a:ea typeface="隶书" panose="02010509060101010101" charset="-122"/>
                <a:sym typeface="+mn-ea"/>
              </a:rPr>
              <a:t>以职业为姓</a:t>
            </a:r>
            <a:endParaRPr lang="zh-CN" altLang="en-US" sz="2400" b="1" dirty="0">
              <a:solidFill>
                <a:schemeClr val="tx1">
                  <a:lumMod val="85000"/>
                  <a:lumOff val="15000"/>
                </a:schemeClr>
              </a:solidFill>
              <a:latin typeface="隶书" panose="02010509060101010101" charset="-122"/>
              <a:ea typeface="隶书" panose="02010509060101010101" charset="-122"/>
              <a:cs typeface="+mn-ea"/>
              <a:sym typeface="+mn-ea"/>
            </a:endParaRPr>
          </a:p>
        </p:txBody>
      </p:sp>
      <p:cxnSp>
        <p:nvCxnSpPr>
          <p:cNvPr id="27" name="直接箭头连接符 56"/>
          <p:cNvCxnSpPr>
            <a:cxnSpLocks noChangeShapeType="1"/>
          </p:cNvCxnSpPr>
          <p:nvPr/>
        </p:nvCxnSpPr>
        <p:spPr bwMode="auto">
          <a:xfrm>
            <a:off x="7492738" y="4319348"/>
            <a:ext cx="1346200" cy="0"/>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
        <p:nvSpPr>
          <p:cNvPr id="15" name="文本框 14"/>
          <p:cNvSpPr txBox="1"/>
          <p:nvPr/>
        </p:nvSpPr>
        <p:spPr>
          <a:xfrm>
            <a:off x="2159635" y="4988560"/>
            <a:ext cx="2316480" cy="460375"/>
          </a:xfrm>
          <a:prstGeom prst="rect">
            <a:avLst/>
          </a:prstGeom>
          <a:noFill/>
        </p:spPr>
        <p:txBody>
          <a:bodyPr wrap="none" rtlCol="0">
            <a:spAutoFit/>
          </a:bodyPr>
          <a:p>
            <a:pPr algn="l"/>
            <a:r>
              <a:rPr lang="zh-CN" altLang="en-US" sz="2400">
                <a:latin typeface="隶书" panose="02010509060101010101" charset="-122"/>
                <a:ea typeface="隶书" panose="02010509060101010101" charset="-122"/>
                <a:sym typeface="+mn-ea"/>
              </a:rPr>
              <a:t>以排行次序为姓</a:t>
            </a:r>
            <a:endParaRPr lang="zh-CN" altLang="en-US" sz="2400">
              <a:latin typeface="隶书" panose="02010509060101010101" charset="-122"/>
              <a:ea typeface="隶书" panose="02010509060101010101" charset="-122"/>
              <a:sym typeface="+mn-ea"/>
            </a:endParaRPr>
          </a:p>
        </p:txBody>
      </p:sp>
      <p:sp>
        <p:nvSpPr>
          <p:cNvPr id="16" name="文本框 15"/>
          <p:cNvSpPr txBox="1"/>
          <p:nvPr/>
        </p:nvSpPr>
        <p:spPr>
          <a:xfrm>
            <a:off x="1423670" y="3745230"/>
            <a:ext cx="2011680" cy="460375"/>
          </a:xfrm>
          <a:prstGeom prst="rect">
            <a:avLst/>
          </a:prstGeom>
          <a:noFill/>
        </p:spPr>
        <p:txBody>
          <a:bodyPr wrap="none" rtlCol="0">
            <a:spAutoFit/>
          </a:bodyPr>
          <a:p>
            <a:pPr algn="l"/>
            <a:r>
              <a:rPr lang="zh-CN" altLang="en-US" sz="2400">
                <a:latin typeface="隶书" panose="02010509060101010101" charset="-122"/>
                <a:ea typeface="隶书" panose="02010509060101010101" charset="-122"/>
                <a:sym typeface="+mn-ea"/>
              </a:rPr>
              <a:t>因赐姓而得姓</a:t>
            </a:r>
            <a:endParaRPr lang="zh-CN" altLang="en-US" sz="2400">
              <a:latin typeface="隶书" panose="02010509060101010101" charset="-122"/>
              <a:ea typeface="隶书" panose="02010509060101010101" charset="-122"/>
              <a:sym typeface="+mn-ea"/>
            </a:endParaRPr>
          </a:p>
        </p:txBody>
      </p:sp>
      <p:sp>
        <p:nvSpPr>
          <p:cNvPr id="18" name="文本框 17"/>
          <p:cNvSpPr txBox="1"/>
          <p:nvPr/>
        </p:nvSpPr>
        <p:spPr>
          <a:xfrm>
            <a:off x="1935480" y="2250440"/>
            <a:ext cx="792480" cy="460375"/>
          </a:xfrm>
          <a:prstGeom prst="rect">
            <a:avLst/>
          </a:prstGeom>
          <a:noFill/>
        </p:spPr>
        <p:txBody>
          <a:bodyPr wrap="none" rtlCol="0">
            <a:spAutoFit/>
          </a:bodyPr>
          <a:p>
            <a:pPr algn="l"/>
            <a:r>
              <a:rPr lang="zh-CN" altLang="en-US" sz="2400">
                <a:latin typeface="隶书" panose="02010509060101010101" charset="-122"/>
                <a:ea typeface="隶书" panose="02010509060101010101" charset="-122"/>
                <a:sym typeface="+mn-ea"/>
              </a:rPr>
              <a:t>改姓</a:t>
            </a:r>
            <a:endParaRPr lang="zh-CN" altLang="en-US" sz="2400">
              <a:latin typeface="隶书" panose="02010509060101010101" charset="-122"/>
              <a:ea typeface="隶书" panose="02010509060101010101" charset="-122"/>
              <a:sym typeface="+mn-ea"/>
            </a:endParaRPr>
          </a:p>
        </p:txBody>
      </p:sp>
      <p:sp>
        <p:nvSpPr>
          <p:cNvPr id="20" name="文本框 19"/>
          <p:cNvSpPr txBox="1"/>
          <p:nvPr/>
        </p:nvSpPr>
        <p:spPr>
          <a:xfrm>
            <a:off x="3193415" y="1471930"/>
            <a:ext cx="2011680" cy="460375"/>
          </a:xfrm>
          <a:prstGeom prst="rect">
            <a:avLst/>
          </a:prstGeom>
          <a:noFill/>
        </p:spPr>
        <p:txBody>
          <a:bodyPr wrap="none" rtlCol="0">
            <a:spAutoFit/>
          </a:bodyPr>
          <a:p>
            <a:pPr algn="l"/>
            <a:r>
              <a:rPr lang="zh-CN" altLang="en-US" sz="2400">
                <a:latin typeface="隶书" panose="02010509060101010101" charset="-122"/>
                <a:ea typeface="隶书" panose="02010509060101010101" charset="-122"/>
                <a:sym typeface="+mn-ea"/>
              </a:rPr>
              <a:t>少数民族姓氏</a:t>
            </a:r>
            <a:endParaRPr lang="zh-CN" altLang="en-US" sz="2400">
              <a:latin typeface="隶书" panose="02010509060101010101" charset="-122"/>
              <a:ea typeface="隶书" panose="02010509060101010101" charset="-122"/>
              <a:sym typeface="+mn-ea"/>
            </a:endParaRPr>
          </a:p>
        </p:txBody>
      </p:sp>
      <p:cxnSp>
        <p:nvCxnSpPr>
          <p:cNvPr id="22" name="直接箭头连接符 54"/>
          <p:cNvCxnSpPr>
            <a:cxnSpLocks noChangeShapeType="1"/>
          </p:cNvCxnSpPr>
          <p:nvPr/>
        </p:nvCxnSpPr>
        <p:spPr bwMode="auto">
          <a:xfrm flipH="1">
            <a:off x="3534989" y="3227212"/>
            <a:ext cx="1570831" cy="776287"/>
          </a:xfrm>
          <a:prstGeom prst="straightConnector1">
            <a:avLst/>
          </a:prstGeom>
          <a:noFill/>
          <a:ln w="12700" cmpd="sng">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0" y="23650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419725"/>
            <a:ext cx="38639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994535"/>
            <a:ext cx="17462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1860" y="1997710"/>
            <a:ext cx="17462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0"/>
          <p:cNvSpPr txBox="1">
            <a:spLocks noChangeArrowheads="1"/>
          </p:cNvSpPr>
          <p:nvPr/>
        </p:nvSpPr>
        <p:spPr bwMode="auto">
          <a:xfrm>
            <a:off x="485140" y="3238500"/>
            <a:ext cx="291274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法语为官方语言</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英语只在民间通用</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古英语名字只在农民间使用</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贵族用法语化的日耳曼语名字</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sp>
        <p:nvSpPr>
          <p:cNvPr id="8" name="文本框 11"/>
          <p:cNvSpPr txBox="1">
            <a:spLocks noChangeArrowheads="1"/>
          </p:cNvSpPr>
          <p:nvPr/>
        </p:nvSpPr>
        <p:spPr bwMode="auto">
          <a:xfrm>
            <a:off x="4281170" y="3335655"/>
            <a:ext cx="327342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人口增长，名字的数量和类型增多</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一般以绰号、职业等命名</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在名字后面加阴性阳性后缀</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省略昵称或变换昵称</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2"/>
          <p:cNvSpPr txBox="1">
            <a:spLocks noChangeArrowheads="1"/>
          </p:cNvSpPr>
          <p:nvPr/>
        </p:nvSpPr>
        <p:spPr bwMode="auto">
          <a:xfrm>
            <a:off x="8159115" y="3238500"/>
            <a:ext cx="376047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等级划分，平民会在名字后加职业名称</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英王爱德华要求爱尔兰人的名字要有姓氏，从此人们有了正式的姓氏。</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en-US" altLang="zh-CN"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1538</a:t>
            </a: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年，英国实行新生儿洗礼后必须登记名字制度，推动了姓氏的固定使用</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grpSp>
        <p:nvGrpSpPr>
          <p:cNvPr id="10" name="组合 13"/>
          <p:cNvGrpSpPr/>
          <p:nvPr/>
        </p:nvGrpSpPr>
        <p:grpSpPr bwMode="auto">
          <a:xfrm>
            <a:off x="1079500" y="1194118"/>
            <a:ext cx="1901825" cy="1951037"/>
            <a:chOff x="1199456" y="1668522"/>
            <a:chExt cx="1902604" cy="1951687"/>
          </a:xfrm>
        </p:grpSpPr>
        <p:pic>
          <p:nvPicPr>
            <p:cNvPr id="11"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9456" y="1668522"/>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a:spLocks noChangeArrowheads="1"/>
            </p:cNvSpPr>
            <p:nvPr/>
          </p:nvSpPr>
          <p:spPr bwMode="auto">
            <a:xfrm>
              <a:off x="1466682" y="2469018"/>
              <a:ext cx="1368152" cy="95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11</a:t>
              </a:r>
              <a:r>
                <a:rPr lang="zh-CN" altLang="en-US" sz="2800" b="1">
                  <a:solidFill>
                    <a:schemeClr val="bg1"/>
                  </a:solidFill>
                  <a:latin typeface="微软雅黑" panose="020B0503020204020204" pitchFamily="34" charset="-122"/>
                  <a:ea typeface="微软雅黑" panose="020B0503020204020204" pitchFamily="34" charset="-122"/>
                </a:rPr>
                <a:t>世纪早期</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grpSp>
        <p:nvGrpSpPr>
          <p:cNvPr id="13" name="组合 16"/>
          <p:cNvGrpSpPr/>
          <p:nvPr/>
        </p:nvGrpSpPr>
        <p:grpSpPr bwMode="auto">
          <a:xfrm>
            <a:off x="5194935" y="1194118"/>
            <a:ext cx="1901825" cy="1952625"/>
            <a:chOff x="5231904" y="1665934"/>
            <a:chExt cx="1902604" cy="1951687"/>
          </a:xfrm>
        </p:grpSpPr>
        <p:pic>
          <p:nvPicPr>
            <p:cNvPr id="14"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1904" y="1665934"/>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8"/>
            <p:cNvSpPr txBox="1">
              <a:spLocks noChangeArrowheads="1"/>
            </p:cNvSpPr>
            <p:nvPr/>
          </p:nvSpPr>
          <p:spPr bwMode="auto">
            <a:xfrm>
              <a:off x="5499130" y="2469018"/>
              <a:ext cx="1368152" cy="95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12~13</a:t>
              </a:r>
              <a:r>
                <a:rPr lang="zh-CN" altLang="en-US" sz="2800" b="1">
                  <a:solidFill>
                    <a:schemeClr val="bg1"/>
                  </a:solidFill>
                  <a:latin typeface="微软雅黑" panose="020B0503020204020204" pitchFamily="34" charset="-122"/>
                  <a:ea typeface="微软雅黑" panose="020B0503020204020204" pitchFamily="34" charset="-122"/>
                </a:rPr>
                <a:t>世纪</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grpSp>
        <p:nvGrpSpPr>
          <p:cNvPr id="16" name="组合 19"/>
          <p:cNvGrpSpPr/>
          <p:nvPr/>
        </p:nvGrpSpPr>
        <p:grpSpPr bwMode="auto">
          <a:xfrm>
            <a:off x="9309100" y="1192213"/>
            <a:ext cx="1901825" cy="1952625"/>
            <a:chOff x="9264352" y="1665934"/>
            <a:chExt cx="1902604" cy="1951687"/>
          </a:xfrm>
        </p:grpSpPr>
        <p:pic>
          <p:nvPicPr>
            <p:cNvPr id="17"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4352" y="1665934"/>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1"/>
            <p:cNvSpPr txBox="1">
              <a:spLocks noChangeArrowheads="1"/>
            </p:cNvSpPr>
            <p:nvPr/>
          </p:nvSpPr>
          <p:spPr bwMode="auto">
            <a:xfrm>
              <a:off x="9576048" y="2469018"/>
              <a:ext cx="1368152" cy="5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15</a:t>
              </a:r>
              <a:r>
                <a:rPr lang="zh-CN" altLang="en-US" sz="2800" b="1">
                  <a:solidFill>
                    <a:schemeClr val="bg1"/>
                  </a:solidFill>
                  <a:latin typeface="微软雅黑" panose="020B0503020204020204" pitchFamily="34" charset="-122"/>
                  <a:ea typeface="微软雅黑" panose="020B0503020204020204" pitchFamily="34" charset="-122"/>
                </a:rPr>
                <a:t>世纪</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934720" y="236220"/>
            <a:ext cx="4760595" cy="706755"/>
          </a:xfrm>
          <a:prstGeom prst="rect">
            <a:avLst/>
          </a:prstGeom>
          <a:noFill/>
        </p:spPr>
        <p:txBody>
          <a:bodyPr wrap="none" rtlCol="0">
            <a:spAutoFit/>
          </a:bodyPr>
          <a:p>
            <a:pPr algn="l"/>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英文姓氏的历史变迁</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285" y="229870"/>
            <a:ext cx="7041515" cy="706755"/>
          </a:xfrm>
          <a:prstGeom prst="rect">
            <a:avLst/>
          </a:prstGeom>
          <a:noFill/>
        </p:spPr>
        <p:txBody>
          <a:bodyPr wrap="square" rtlCol="0">
            <a:spAutoFit/>
          </a:bodyPr>
          <a:lstStyle/>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grpSp>
        <p:nvGrpSpPr>
          <p:cNvPr id="5" name="组合 2"/>
          <p:cNvGrpSpPr/>
          <p:nvPr/>
        </p:nvGrpSpPr>
        <p:grpSpPr bwMode="auto">
          <a:xfrm>
            <a:off x="4047842" y="2213918"/>
            <a:ext cx="3009900" cy="2792413"/>
            <a:chOff x="4626840" y="2720141"/>
            <a:chExt cx="3011342" cy="2792747"/>
          </a:xfrm>
        </p:grpSpPr>
        <p:pic>
          <p:nvPicPr>
            <p:cNvPr id="6"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p:nvPr/>
          </p:nvSpPr>
          <p:spPr>
            <a:xfrm>
              <a:off x="5517855" y="3393322"/>
              <a:ext cx="1505671" cy="768442"/>
            </a:xfrm>
            <a:prstGeom prst="rect">
              <a:avLst/>
            </a:prstGeom>
            <a:noFill/>
          </p:spPr>
          <p:txBody>
            <a:bodyPr>
              <a:spAutoFit/>
            </a:bodyPr>
            <a:lstStyle/>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7438390" y="1691640"/>
            <a:ext cx="3919855" cy="1419860"/>
          </a:xfrm>
          <a:prstGeom prst="rect">
            <a:avLst/>
          </a:prstGeom>
        </p:spPr>
        <p:txBody>
          <a:bodyPr wrap="square">
            <a:spAutoFit/>
          </a:bodyPr>
          <a:lstStyle/>
          <a:p>
            <a:pPr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汉族姓氏在吸纳少数民族姓氏的同时，也向少数民族输出汉族姓氏。英语姓氏民族融合更显著，受到入侵的同时，大量语言、文化涌入英国。</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sp>
        <p:nvSpPr>
          <p:cNvPr id="9" name="矩形 8"/>
          <p:cNvSpPr/>
          <p:nvPr/>
        </p:nvSpPr>
        <p:spPr>
          <a:xfrm>
            <a:off x="7530465" y="3917950"/>
            <a:ext cx="3827780" cy="1419860"/>
          </a:xfrm>
          <a:prstGeom prst="rect">
            <a:avLst/>
          </a:prstGeom>
        </p:spPr>
        <p:txBody>
          <a:bodyPr wrap="square">
            <a:spAutoFit/>
          </a:bodyPr>
          <a:lstStyle/>
          <a:p>
            <a:pPr algn="l"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在汉英姓氏中都有职业成因的姓氏。职业姓都来源于社会中的平民百姓。在劳动过程中一定要有一定成就，他的子孙才会以其职业作为姓氏。</a:t>
            </a:r>
            <a:endParaRPr lang="en-US" altLang="zh-CN" sz="14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grpSp>
        <p:nvGrpSpPr>
          <p:cNvPr id="16" name="组合 15"/>
          <p:cNvGrpSpPr/>
          <p:nvPr/>
        </p:nvGrpSpPr>
        <p:grpSpPr>
          <a:xfrm>
            <a:off x="1224765" y="1022207"/>
            <a:ext cx="2655132" cy="669361"/>
            <a:chOff x="5435199" y="2988683"/>
            <a:chExt cx="2655132" cy="669361"/>
          </a:xfrm>
        </p:grpSpPr>
        <p:pic>
          <p:nvPicPr>
            <p:cNvPr id="17" name="图片 16"/>
            <p:cNvPicPr>
              <a:picLocks noChangeAspect="1"/>
            </p:cNvPicPr>
            <p:nvPr/>
          </p:nvPicPr>
          <p:blipFill rotWithShape="1">
            <a:blip r:embed="rId4" cstate="email"/>
            <a:srcRect/>
            <a:stretch>
              <a:fillRect/>
            </a:stretch>
          </p:blipFill>
          <p:spPr>
            <a:xfrm>
              <a:off x="5435199" y="2988683"/>
              <a:ext cx="2655132" cy="669361"/>
            </a:xfrm>
            <a:prstGeom prst="rect">
              <a:avLst/>
            </a:prstGeom>
          </p:spPr>
        </p:pic>
        <p:sp>
          <p:nvSpPr>
            <p:cNvPr id="18" name="文本框 17"/>
            <p:cNvSpPr txBox="1"/>
            <p:nvPr/>
          </p:nvSpPr>
          <p:spPr>
            <a:xfrm>
              <a:off x="5550134" y="2997573"/>
              <a:ext cx="2403475" cy="398780"/>
            </a:xfrm>
            <a:prstGeom prst="rect">
              <a:avLst/>
            </a:prstGeom>
            <a:noFill/>
          </p:spPr>
          <p:txBody>
            <a:bodyPr wrap="square" rtlCol="0">
              <a:spAutoFit/>
            </a:bodyPr>
            <a:p>
              <a:r>
                <a:rPr lang="zh-CN" altLang="en-US" sz="2000" b="1" dirty="0">
                  <a:solidFill>
                    <a:schemeClr val="bg1"/>
                  </a:solidFill>
                  <a:latin typeface="微软雅黑" panose="020B0503020204020204" pitchFamily="34" charset="-122"/>
                  <a:ea typeface="微软雅黑" panose="020B0503020204020204" pitchFamily="34" charset="-122"/>
                </a:rPr>
                <a:t>社会阶层相似</a:t>
              </a:r>
              <a:r>
                <a:rPr lang="zh-CN" altLang="en-US" sz="2000" b="1" dirty="0">
                  <a:solidFill>
                    <a:schemeClr val="bg1"/>
                  </a:solidFill>
                  <a:latin typeface="微软雅黑" panose="020B0503020204020204" pitchFamily="34" charset="-122"/>
                  <a:ea typeface="微软雅黑" panose="020B0503020204020204" pitchFamily="34" charset="-122"/>
                  <a:sym typeface="+mn-ea"/>
                </a:rPr>
                <a:t>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20" name="组合 19"/>
          <p:cNvGrpSpPr/>
          <p:nvPr/>
        </p:nvGrpSpPr>
        <p:grpSpPr>
          <a:xfrm>
            <a:off x="7873850" y="934577"/>
            <a:ext cx="2655132" cy="669361"/>
            <a:chOff x="5435199" y="2988683"/>
            <a:chExt cx="2655132" cy="669361"/>
          </a:xfrm>
        </p:grpSpPr>
        <p:pic>
          <p:nvPicPr>
            <p:cNvPr id="21" name="图片 20"/>
            <p:cNvPicPr>
              <a:picLocks noChangeAspect="1"/>
            </p:cNvPicPr>
            <p:nvPr/>
          </p:nvPicPr>
          <p:blipFill rotWithShape="1">
            <a:blip r:embed="rId4" cstate="email"/>
            <a:srcRect/>
            <a:stretch>
              <a:fillRect/>
            </a:stretch>
          </p:blipFill>
          <p:spPr>
            <a:xfrm>
              <a:off x="5435199" y="2988683"/>
              <a:ext cx="2655132" cy="669361"/>
            </a:xfrm>
            <a:prstGeom prst="rect">
              <a:avLst/>
            </a:prstGeom>
          </p:spPr>
        </p:pic>
        <p:sp>
          <p:nvSpPr>
            <p:cNvPr id="22" name="文本框 21"/>
            <p:cNvSpPr txBox="1"/>
            <p:nvPr/>
          </p:nvSpPr>
          <p:spPr>
            <a:xfrm>
              <a:off x="5656179" y="3076313"/>
              <a:ext cx="2114550" cy="398780"/>
            </a:xfrm>
            <a:prstGeom prst="rect">
              <a:avLst/>
            </a:prstGeom>
            <a:noFill/>
          </p:spPr>
          <p:txBody>
            <a:bodyPr wrap="square" rtlCol="0">
              <a:spAutoFit/>
            </a:bodyPr>
            <a:p>
              <a:r>
                <a:rPr lang="zh-CN" altLang="en-US" sz="2000" b="1" dirty="0">
                  <a:solidFill>
                    <a:schemeClr val="bg1"/>
                  </a:solidFill>
                  <a:latin typeface="微软雅黑" panose="020B0503020204020204" pitchFamily="34" charset="-122"/>
                  <a:ea typeface="微软雅黑" panose="020B0503020204020204" pitchFamily="34" charset="-122"/>
                </a:rPr>
                <a:t>民族融合相似性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265405" y="3326622"/>
            <a:ext cx="2655132" cy="669361"/>
            <a:chOff x="5435199" y="2826758"/>
            <a:chExt cx="2655132" cy="669361"/>
          </a:xfrm>
        </p:grpSpPr>
        <p:pic>
          <p:nvPicPr>
            <p:cNvPr id="25" name="图片 24"/>
            <p:cNvPicPr>
              <a:picLocks noChangeAspect="1"/>
            </p:cNvPicPr>
            <p:nvPr/>
          </p:nvPicPr>
          <p:blipFill rotWithShape="1">
            <a:blip r:embed="rId4" cstate="email"/>
            <a:srcRect/>
            <a:stretch>
              <a:fillRect/>
            </a:stretch>
          </p:blipFill>
          <p:spPr>
            <a:xfrm>
              <a:off x="5435199" y="2826758"/>
              <a:ext cx="2655132" cy="669361"/>
            </a:xfrm>
            <a:prstGeom prst="rect">
              <a:avLst/>
            </a:prstGeom>
          </p:spPr>
        </p:pic>
        <p:sp>
          <p:nvSpPr>
            <p:cNvPr id="26" name="文本框 25"/>
            <p:cNvSpPr txBox="1"/>
            <p:nvPr/>
          </p:nvSpPr>
          <p:spPr>
            <a:xfrm>
              <a:off x="5571724" y="2910578"/>
              <a:ext cx="2174240" cy="398780"/>
            </a:xfrm>
            <a:prstGeom prst="rect">
              <a:avLst/>
            </a:prstGeom>
            <a:noFill/>
          </p:spPr>
          <p:txBody>
            <a:bodyPr wrap="square" rtlCol="0">
              <a:spAutoFit/>
            </a:bodyPr>
            <a:p>
              <a:r>
                <a:rPr lang="zh-CN" altLang="en-US" sz="2000" b="1" dirty="0">
                  <a:solidFill>
                    <a:schemeClr val="bg1"/>
                  </a:solidFill>
                  <a:latin typeface="微软雅黑" panose="020B0503020204020204" pitchFamily="34" charset="-122"/>
                  <a:ea typeface="微软雅黑" panose="020B0503020204020204" pitchFamily="34" charset="-122"/>
                </a:rPr>
                <a:t>男尊女卑相似性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850355" y="3248517"/>
            <a:ext cx="2655132" cy="669361"/>
            <a:chOff x="5435199" y="2988683"/>
            <a:chExt cx="2655132" cy="669361"/>
          </a:xfrm>
        </p:grpSpPr>
        <p:pic>
          <p:nvPicPr>
            <p:cNvPr id="13" name="图片 12"/>
            <p:cNvPicPr>
              <a:picLocks noChangeAspect="1"/>
            </p:cNvPicPr>
            <p:nvPr/>
          </p:nvPicPr>
          <p:blipFill rotWithShape="1">
            <a:blip r:embed="rId4" cstate="email"/>
            <a:srcRect/>
            <a:stretch>
              <a:fillRect/>
            </a:stretch>
          </p:blipFill>
          <p:spPr>
            <a:xfrm>
              <a:off x="5435199" y="2988683"/>
              <a:ext cx="2655132" cy="669361"/>
            </a:xfrm>
            <a:prstGeom prst="rect">
              <a:avLst/>
            </a:prstGeom>
          </p:spPr>
        </p:pic>
        <p:sp>
          <p:nvSpPr>
            <p:cNvPr id="14" name="文本框 13"/>
            <p:cNvSpPr txBox="1"/>
            <p:nvPr/>
          </p:nvSpPr>
          <p:spPr>
            <a:xfrm>
              <a:off x="5561564" y="3066788"/>
              <a:ext cx="2052955" cy="398780"/>
            </a:xfrm>
            <a:prstGeom prst="rect">
              <a:avLst/>
            </a:prstGeom>
            <a:noFill/>
          </p:spPr>
          <p:txBody>
            <a:bodyPr wrap="square" rtlCol="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mn-ea"/>
                </a:rPr>
                <a:t>职业特点相似性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15" name="文本框 14"/>
          <p:cNvSpPr txBox="1"/>
          <p:nvPr/>
        </p:nvSpPr>
        <p:spPr>
          <a:xfrm>
            <a:off x="839470" y="1733550"/>
            <a:ext cx="3041015" cy="1419860"/>
          </a:xfrm>
          <a:prstGeom prst="rect">
            <a:avLst/>
          </a:prstGeom>
          <a:noFill/>
        </p:spPr>
        <p:txBody>
          <a:bodyPr wrap="square" rtlCol="0">
            <a:spAutoFit/>
          </a:bodyPr>
          <a:p>
            <a:pPr algn="l"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英国姓氏最初只有贵族才能拥有，姓氏是区分阶层的重要标志。在中国姓氏更是成为</a:t>
            </a:r>
            <a:r>
              <a:rPr lang="en-US" altLang="zh-CN"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a:t>
            </a: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别贵贱</a:t>
            </a:r>
            <a:r>
              <a:rPr lang="en-US" altLang="zh-CN"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a:t>
            </a: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的重要标志。</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sp>
        <p:nvSpPr>
          <p:cNvPr id="19" name="文本框 18"/>
          <p:cNvSpPr txBox="1"/>
          <p:nvPr/>
        </p:nvSpPr>
        <p:spPr>
          <a:xfrm>
            <a:off x="802640" y="4098290"/>
            <a:ext cx="3114040" cy="2416175"/>
          </a:xfrm>
          <a:prstGeom prst="rect">
            <a:avLst/>
          </a:prstGeom>
          <a:noFill/>
        </p:spPr>
        <p:txBody>
          <a:bodyPr wrap="square" rtlCol="0" anchor="t">
            <a:spAutoFit/>
          </a:bodyPr>
          <a:p>
            <a:pPr algn="l"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在汉英姓氏中，女性最初都没有姓氏，出嫁后才有。</a:t>
            </a:r>
            <a:endPar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algn="l" defTabSz="1216660">
              <a:lnSpc>
                <a:spcPct val="120000"/>
              </a:lnSpc>
            </a:pPr>
            <a:r>
              <a:rPr lang="zh-CN" altLang="en-US"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随着社会进步，男女不平等问题都在改善。英语中，子女将母亲姓氏作为中间名。无论中英，子女都可以选择取父亲或母亲的姓氏 。</a:t>
            </a:r>
            <a:endParaRPr lang="zh-CN" altLang="en-US">
              <a:latin typeface="华文中宋" panose="02010600040101010101" charset="-122"/>
              <a:ea typeface="华文中宋" panose="02010600040101010101" charset="-122"/>
            </a:endParaRPr>
          </a:p>
        </p:txBody>
      </p:sp>
      <p:sp>
        <p:nvSpPr>
          <p:cNvPr id="23" name="文本框 22"/>
          <p:cNvSpPr txBox="1"/>
          <p:nvPr/>
        </p:nvSpPr>
        <p:spPr>
          <a:xfrm>
            <a:off x="5229860" y="2638425"/>
            <a:ext cx="921385" cy="2046605"/>
          </a:xfrm>
          <a:prstGeom prst="rect">
            <a:avLst/>
          </a:prstGeom>
          <a:noFill/>
        </p:spPr>
        <p:txBody>
          <a:bodyPr vert="eaVert" wrap="square" rtlCol="0">
            <a:spAutoFit/>
          </a:bodyPr>
          <a:p>
            <a:r>
              <a:rPr lang="zh-CN" altLang="en-US" sz="4800">
                <a:latin typeface="华文行楷" panose="02010800040101010101" pitchFamily="2" charset="-122"/>
                <a:ea typeface="华文行楷" panose="02010800040101010101" pitchFamily="2" charset="-122"/>
              </a:rPr>
              <a:t>相同点</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4120"/>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4996180" y="2712720"/>
            <a:ext cx="1261110" cy="33845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sp>
        <p:nvSpPr>
          <p:cNvPr id="5" name="文本框 4"/>
          <p:cNvSpPr txBox="1"/>
          <p:nvPr/>
        </p:nvSpPr>
        <p:spPr>
          <a:xfrm>
            <a:off x="1383030" y="910590"/>
            <a:ext cx="1706880" cy="706755"/>
          </a:xfrm>
          <a:prstGeom prst="rect">
            <a:avLst/>
          </a:prstGeom>
          <a:noFill/>
        </p:spPr>
        <p:txBody>
          <a:bodyPr wrap="none" rtlCol="0">
            <a:spAutoFit/>
          </a:bodyPr>
          <a:p>
            <a:r>
              <a:rPr lang="zh-CN" altLang="en-US" sz="4000">
                <a:latin typeface="华文行楷" panose="02010800040101010101" pitchFamily="2" charset="-122"/>
                <a:ea typeface="华文行楷" panose="02010800040101010101" pitchFamily="2" charset="-122"/>
              </a:rPr>
              <a:t>不同点</a:t>
            </a:r>
            <a:endParaRPr lang="zh-CN" altLang="en-US" sz="4000">
              <a:latin typeface="华文行楷" panose="02010800040101010101" pitchFamily="2" charset="-122"/>
              <a:ea typeface="华文行楷" panose="02010800040101010101" pitchFamily="2" charset="-122"/>
            </a:endParaRPr>
          </a:p>
        </p:txBody>
      </p:sp>
      <p:sp>
        <p:nvSpPr>
          <p:cNvPr id="324" name="Freeform 313"/>
          <p:cNvSpPr>
            <a:spLocks noEditPoints="1"/>
          </p:cNvSpPr>
          <p:nvPr/>
        </p:nvSpPr>
        <p:spPr bwMode="auto">
          <a:xfrm>
            <a:off x="1049381" y="1891497"/>
            <a:ext cx="7952407"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p>
            <a:r>
              <a:rPr lang="en-US" altLang="zh-CN" sz="3200" b="1" dirty="0">
                <a:solidFill>
                  <a:schemeClr val="bg1"/>
                </a:solidFill>
                <a:latin typeface="华文行楷" panose="02010800040101010101" pitchFamily="2" charset="-122"/>
                <a:ea typeface="华文行楷" panose="02010800040101010101" pitchFamily="2" charset="-122"/>
                <a:sym typeface="+mn-ea"/>
              </a:rPr>
              <a:t>  1</a:t>
            </a:r>
            <a:r>
              <a:rPr lang="zh-CN" altLang="en-US" sz="3200" b="1" dirty="0">
                <a:solidFill>
                  <a:schemeClr val="bg1"/>
                </a:solidFill>
                <a:latin typeface="华文行楷" panose="02010800040101010101" pitchFamily="2" charset="-122"/>
                <a:ea typeface="华文行楷" panose="02010800040101010101" pitchFamily="2" charset="-122"/>
                <a:sym typeface="+mn-ea"/>
              </a:rPr>
              <a:t>、姓氏起源的差异</a:t>
            </a:r>
            <a:endParaRPr lang="zh-CN" altLang="en-US" sz="3200" b="1" dirty="0">
              <a:solidFill>
                <a:schemeClr val="bg1"/>
              </a:solidFill>
              <a:latin typeface="华文行楷" panose="02010800040101010101" pitchFamily="2" charset="-122"/>
              <a:ea typeface="华文行楷" panose="02010800040101010101" pitchFamily="2" charset="-122"/>
              <a:sym typeface="+mn-ea"/>
            </a:endParaRPr>
          </a:p>
        </p:txBody>
      </p:sp>
      <p:sp>
        <p:nvSpPr>
          <p:cNvPr id="6" name="Freeform 313"/>
          <p:cNvSpPr>
            <a:spLocks noEditPoints="1"/>
          </p:cNvSpPr>
          <p:nvPr/>
        </p:nvSpPr>
        <p:spPr bwMode="auto">
          <a:xfrm>
            <a:off x="1382756" y="2712552"/>
            <a:ext cx="7952407"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p>
            <a:r>
              <a:rPr lang="en-US" altLang="zh-CN" sz="3200" b="1" dirty="0">
                <a:solidFill>
                  <a:schemeClr val="bg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sym typeface="+mn-ea"/>
              </a:rPr>
              <a:t>  2</a:t>
            </a:r>
            <a:r>
              <a:rPr lang="zh-CN" altLang="en-US" sz="3200" b="1" dirty="0">
                <a:solidFill>
                  <a:schemeClr val="bg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sym typeface="+mn-ea"/>
              </a:rPr>
              <a:t>、姓氏位置的差异</a:t>
            </a:r>
            <a:endParaRPr lang="zh-CN" altLang="en-US" sz="3200" b="1" dirty="0">
              <a:solidFill>
                <a:schemeClr val="bg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sym typeface="+mn-ea"/>
            </a:endParaRPr>
          </a:p>
        </p:txBody>
      </p:sp>
      <p:sp>
        <p:nvSpPr>
          <p:cNvPr id="8" name="Freeform 313"/>
          <p:cNvSpPr>
            <a:spLocks noEditPoints="1"/>
          </p:cNvSpPr>
          <p:nvPr/>
        </p:nvSpPr>
        <p:spPr bwMode="auto">
          <a:xfrm>
            <a:off x="1892026" y="4294337"/>
            <a:ext cx="7952407"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lstStyle/>
          <a:p>
            <a:pPr algn="l"/>
            <a:r>
              <a:rPr lang="en-US" altLang="zh-CN" sz="3200" b="1">
                <a:solidFill>
                  <a:schemeClr val="bg1"/>
                </a:solidFill>
                <a:latin typeface="华文行楷" panose="02010800040101010101" pitchFamily="2" charset="-122"/>
                <a:ea typeface="华文行楷" panose="02010800040101010101" pitchFamily="2" charset="-122"/>
                <a:sym typeface="+mn-ea"/>
              </a:rPr>
              <a:t>  4</a:t>
            </a:r>
            <a:r>
              <a:rPr lang="zh-CN" altLang="en-US" sz="3200" b="1">
                <a:solidFill>
                  <a:schemeClr val="bg1"/>
                </a:solidFill>
                <a:latin typeface="华文行楷" panose="02010800040101010101" pitchFamily="2" charset="-122"/>
                <a:ea typeface="华文行楷" panose="02010800040101010101" pitchFamily="2" charset="-122"/>
                <a:sym typeface="+mn-ea"/>
              </a:rPr>
              <a:t>、宗教观念的差异</a:t>
            </a:r>
            <a:endParaRPr lang="zh-CN" altLang="en-US" sz="3200" b="1">
              <a:solidFill>
                <a:schemeClr val="bg1"/>
              </a:solidFill>
              <a:latin typeface="华文行楷" panose="02010800040101010101" pitchFamily="2" charset="-122"/>
              <a:ea typeface="华文行楷" panose="02010800040101010101" pitchFamily="2" charset="-122"/>
              <a:sym typeface="+mn-ea"/>
            </a:endParaRPr>
          </a:p>
        </p:txBody>
      </p:sp>
      <p:sp>
        <p:nvSpPr>
          <p:cNvPr id="9" name="Freeform 313"/>
          <p:cNvSpPr>
            <a:spLocks noEditPoints="1"/>
          </p:cNvSpPr>
          <p:nvPr/>
        </p:nvSpPr>
        <p:spPr bwMode="auto">
          <a:xfrm>
            <a:off x="2119356" y="5037922"/>
            <a:ext cx="7952407"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lstStyle/>
          <a:p>
            <a:r>
              <a:rPr lang="en-US" altLang="zh-CN" sz="3200" b="1">
                <a:solidFill>
                  <a:schemeClr val="bg1"/>
                </a:solidFill>
                <a:latin typeface="华文行楷" panose="02010800040101010101" pitchFamily="2" charset="-122"/>
                <a:ea typeface="华文行楷" panose="02010800040101010101" pitchFamily="2" charset="-122"/>
                <a:sym typeface="+mn-ea"/>
              </a:rPr>
              <a:t>  5</a:t>
            </a:r>
            <a:r>
              <a:rPr lang="zh-CN" altLang="en-US" sz="3200" b="1">
                <a:solidFill>
                  <a:schemeClr val="bg1"/>
                </a:solidFill>
                <a:latin typeface="华文行楷" panose="02010800040101010101" pitchFamily="2" charset="-122"/>
                <a:ea typeface="华文行楷" panose="02010800040101010101" pitchFamily="2" charset="-122"/>
                <a:sym typeface="+mn-ea"/>
              </a:rPr>
              <a:t>、思想文化的差异</a:t>
            </a:r>
            <a:endParaRPr lang="zh-CN" altLang="en-US" sz="3200" b="1">
              <a:solidFill>
                <a:schemeClr val="bg1"/>
              </a:solidFill>
              <a:latin typeface="华文行楷" panose="02010800040101010101" pitchFamily="2" charset="-122"/>
              <a:ea typeface="华文行楷" panose="02010800040101010101" pitchFamily="2" charset="-122"/>
              <a:sym typeface="+mn-ea"/>
            </a:endParaRPr>
          </a:p>
        </p:txBody>
      </p:sp>
      <p:sp>
        <p:nvSpPr>
          <p:cNvPr id="10" name="Freeform 313"/>
          <p:cNvSpPr>
            <a:spLocks noEditPoints="1"/>
          </p:cNvSpPr>
          <p:nvPr/>
        </p:nvSpPr>
        <p:spPr bwMode="auto">
          <a:xfrm>
            <a:off x="2365736" y="5849452"/>
            <a:ext cx="7952407"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lstStyle/>
          <a:p>
            <a:r>
              <a:rPr lang="en-US" altLang="zh-CN" sz="3200" b="1">
                <a:solidFill>
                  <a:schemeClr val="bg1"/>
                </a:solidFill>
                <a:latin typeface="华文行楷" panose="02010800040101010101" pitchFamily="2" charset="-122"/>
                <a:ea typeface="华文行楷" panose="02010800040101010101" pitchFamily="2" charset="-122"/>
                <a:cs typeface="+mj-cs"/>
                <a:sym typeface="+mn-ea"/>
              </a:rPr>
              <a:t>  6</a:t>
            </a:r>
            <a:r>
              <a:rPr lang="zh-CN" altLang="en-US" sz="3200" b="1">
                <a:solidFill>
                  <a:schemeClr val="bg1"/>
                </a:solidFill>
                <a:latin typeface="华文行楷" panose="02010800040101010101" pitchFamily="2" charset="-122"/>
                <a:ea typeface="华文行楷" panose="02010800040101010101" pitchFamily="2" charset="-122"/>
                <a:cs typeface="+mj-cs"/>
                <a:sym typeface="+mn-ea"/>
              </a:rPr>
              <a:t>、家族观念的差异</a:t>
            </a:r>
            <a:endParaRPr lang="zh-CN" altLang="en-US" sz="3200" b="1">
              <a:solidFill>
                <a:schemeClr val="bg1"/>
              </a:solidFill>
              <a:latin typeface="华文行楷" panose="02010800040101010101" pitchFamily="2" charset="-122"/>
              <a:ea typeface="华文行楷" panose="02010800040101010101" pitchFamily="2" charset="-122"/>
              <a:cs typeface="+mj-cs"/>
              <a:sym typeface="+mn-ea"/>
            </a:endParaRPr>
          </a:p>
        </p:txBody>
      </p:sp>
      <p:sp>
        <p:nvSpPr>
          <p:cNvPr id="327" name="Freeform 313"/>
          <p:cNvSpPr>
            <a:spLocks noEditPoints="1"/>
          </p:cNvSpPr>
          <p:nvPr/>
        </p:nvSpPr>
        <p:spPr bwMode="auto">
          <a:xfrm>
            <a:off x="1651000" y="3503295"/>
            <a:ext cx="7860665" cy="601980"/>
          </a:xfrm>
          <a:custGeom>
            <a:avLst/>
            <a:gdLst>
              <a:gd name="T0" fmla="*/ 4160 w 5290"/>
              <a:gd name="T1" fmla="*/ 991 h 1111"/>
              <a:gd name="T2" fmla="*/ 3539 w 5290"/>
              <a:gd name="T3" fmla="*/ 865 h 1111"/>
              <a:gd name="T4" fmla="*/ 3483 w 5290"/>
              <a:gd name="T5" fmla="*/ 791 h 1111"/>
              <a:gd name="T6" fmla="*/ 4418 w 5290"/>
              <a:gd name="T7" fmla="*/ 752 h 1111"/>
              <a:gd name="T8" fmla="*/ 3063 w 5290"/>
              <a:gd name="T9" fmla="*/ 565 h 1111"/>
              <a:gd name="T10" fmla="*/ 4487 w 5290"/>
              <a:gd name="T11" fmla="*/ 507 h 1111"/>
              <a:gd name="T12" fmla="*/ 4726 w 5290"/>
              <a:gd name="T13" fmla="*/ 442 h 1111"/>
              <a:gd name="T14" fmla="*/ 4054 w 5290"/>
              <a:gd name="T15" fmla="*/ 297 h 1111"/>
              <a:gd name="T16" fmla="*/ 4371 w 5290"/>
              <a:gd name="T17" fmla="*/ 302 h 1111"/>
              <a:gd name="T18" fmla="*/ 4818 w 5290"/>
              <a:gd name="T19" fmla="*/ 264 h 1111"/>
              <a:gd name="T20" fmla="*/ 3845 w 5290"/>
              <a:gd name="T21" fmla="*/ 202 h 1111"/>
              <a:gd name="T22" fmla="*/ 2221 w 5290"/>
              <a:gd name="T23" fmla="*/ 95 h 1111"/>
              <a:gd name="T24" fmla="*/ 699 w 5290"/>
              <a:gd name="T25" fmla="*/ 57 h 1111"/>
              <a:gd name="T26" fmla="*/ 1370 w 5290"/>
              <a:gd name="T27" fmla="*/ 22 h 1111"/>
              <a:gd name="T28" fmla="*/ 78 w 5290"/>
              <a:gd name="T29" fmla="*/ 527 h 1111"/>
              <a:gd name="T30" fmla="*/ 464 w 5290"/>
              <a:gd name="T31" fmla="*/ 1062 h 1111"/>
              <a:gd name="T32" fmla="*/ 1341 w 5290"/>
              <a:gd name="T33" fmla="*/ 1040 h 1111"/>
              <a:gd name="T34" fmla="*/ 1917 w 5290"/>
              <a:gd name="T35" fmla="*/ 1049 h 1111"/>
              <a:gd name="T36" fmla="*/ 3156 w 5290"/>
              <a:gd name="T37" fmla="*/ 1072 h 1111"/>
              <a:gd name="T38" fmla="*/ 4341 w 5290"/>
              <a:gd name="T39" fmla="*/ 1041 h 1111"/>
              <a:gd name="T40" fmla="*/ 3826 w 5290"/>
              <a:gd name="T41" fmla="*/ 957 h 1111"/>
              <a:gd name="T42" fmla="*/ 3545 w 5290"/>
              <a:gd name="T43" fmla="*/ 897 h 1111"/>
              <a:gd name="T44" fmla="*/ 4440 w 5290"/>
              <a:gd name="T45" fmla="*/ 478 h 1111"/>
              <a:gd name="T46" fmla="*/ 4240 w 5290"/>
              <a:gd name="T47" fmla="*/ 292 h 1111"/>
              <a:gd name="T48" fmla="*/ 4546 w 5290"/>
              <a:gd name="T49" fmla="*/ 268 h 1111"/>
              <a:gd name="T50" fmla="*/ 4570 w 5290"/>
              <a:gd name="T51" fmla="*/ 247 h 1111"/>
              <a:gd name="T52" fmla="*/ 4417 w 5290"/>
              <a:gd name="T53" fmla="*/ 231 h 1111"/>
              <a:gd name="T54" fmla="*/ 4226 w 5290"/>
              <a:gd name="T55" fmla="*/ 274 h 1111"/>
              <a:gd name="T56" fmla="*/ 4131 w 5290"/>
              <a:gd name="T57" fmla="*/ 418 h 1111"/>
              <a:gd name="T58" fmla="*/ 3949 w 5290"/>
              <a:gd name="T59" fmla="*/ 302 h 1111"/>
              <a:gd name="T60" fmla="*/ 3758 w 5290"/>
              <a:gd name="T61" fmla="*/ 350 h 1111"/>
              <a:gd name="T62" fmla="*/ 3617 w 5290"/>
              <a:gd name="T63" fmla="*/ 427 h 1111"/>
              <a:gd name="T64" fmla="*/ 3535 w 5290"/>
              <a:gd name="T65" fmla="*/ 491 h 1111"/>
              <a:gd name="T66" fmla="*/ 404 w 5290"/>
              <a:gd name="T67" fmla="*/ 66 h 1111"/>
              <a:gd name="T68" fmla="*/ 451 w 5290"/>
              <a:gd name="T69" fmla="*/ 40 h 1111"/>
              <a:gd name="T70" fmla="*/ 551 w 5290"/>
              <a:gd name="T71" fmla="*/ 941 h 1111"/>
              <a:gd name="T72" fmla="*/ 752 w 5290"/>
              <a:gd name="T73" fmla="*/ 744 h 1111"/>
              <a:gd name="T74" fmla="*/ 1152 w 5290"/>
              <a:gd name="T75" fmla="*/ 342 h 1111"/>
              <a:gd name="T76" fmla="*/ 1461 w 5290"/>
              <a:gd name="T77" fmla="*/ 1059 h 1111"/>
              <a:gd name="T78" fmla="*/ 1697 w 5290"/>
              <a:gd name="T79" fmla="*/ 174 h 1111"/>
              <a:gd name="T80" fmla="*/ 1808 w 5290"/>
              <a:gd name="T81" fmla="*/ 819 h 1111"/>
              <a:gd name="T82" fmla="*/ 1913 w 5290"/>
              <a:gd name="T83" fmla="*/ 330 h 1111"/>
              <a:gd name="T84" fmla="*/ 2910 w 5290"/>
              <a:gd name="T85" fmla="*/ 796 h 1111"/>
              <a:gd name="T86" fmla="*/ 2952 w 5290"/>
              <a:gd name="T87" fmla="*/ 796 h 1111"/>
              <a:gd name="T88" fmla="*/ 3224 w 5290"/>
              <a:gd name="T89" fmla="*/ 772 h 1111"/>
              <a:gd name="T90" fmla="*/ 3343 w 5290"/>
              <a:gd name="T91" fmla="*/ 752 h 1111"/>
              <a:gd name="T92" fmla="*/ 3963 w 5290"/>
              <a:gd name="T93" fmla="*/ 742 h 1111"/>
              <a:gd name="T94" fmla="*/ 4173 w 5290"/>
              <a:gd name="T95" fmla="*/ 683 h 1111"/>
              <a:gd name="T96" fmla="*/ 3970 w 5290"/>
              <a:gd name="T97" fmla="*/ 704 h 1111"/>
              <a:gd name="T98" fmla="*/ 3470 w 5290"/>
              <a:gd name="T99" fmla="*/ 631 h 1111"/>
              <a:gd name="T100" fmla="*/ 3052 w 5290"/>
              <a:gd name="T101" fmla="*/ 305 h 1111"/>
              <a:gd name="T102" fmla="*/ 3726 w 5290"/>
              <a:gd name="T103" fmla="*/ 725 h 1111"/>
              <a:gd name="T104" fmla="*/ 3270 w 5290"/>
              <a:gd name="T105" fmla="*/ 658 h 1111"/>
              <a:gd name="T106" fmla="*/ 3007 w 5290"/>
              <a:gd name="T107" fmla="*/ 305 h 1111"/>
              <a:gd name="T108" fmla="*/ 2789 w 5290"/>
              <a:gd name="T109" fmla="*/ 666 h 1111"/>
              <a:gd name="T110" fmla="*/ 2669 w 5290"/>
              <a:gd name="T111" fmla="*/ 806 h 1111"/>
              <a:gd name="T112" fmla="*/ 2103 w 5290"/>
              <a:gd name="T113" fmla="*/ 1060 h 1111"/>
              <a:gd name="T114" fmla="*/ 2122 w 5290"/>
              <a:gd name="T115" fmla="*/ 169 h 1111"/>
              <a:gd name="T116" fmla="*/ 2248 w 5290"/>
              <a:gd name="T117" fmla="*/ 276 h 1111"/>
              <a:gd name="T118" fmla="*/ 2455 w 5290"/>
              <a:gd name="T119" fmla="*/ 337 h 1111"/>
              <a:gd name="T120" fmla="*/ 2550 w 5290"/>
              <a:gd name="T121" fmla="*/ 195 h 1111"/>
              <a:gd name="T122" fmla="*/ 3491 w 5290"/>
              <a:gd name="T123" fmla="*/ 1034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0" h="1111">
                <a:moveTo>
                  <a:pt x="4088" y="1011"/>
                </a:moveTo>
                <a:cubicBezTo>
                  <a:pt x="4017" y="1009"/>
                  <a:pt x="3927" y="998"/>
                  <a:pt x="3869" y="1009"/>
                </a:cubicBezTo>
                <a:cubicBezTo>
                  <a:pt x="3850" y="1012"/>
                  <a:pt x="3830" y="1027"/>
                  <a:pt x="3802" y="1021"/>
                </a:cubicBezTo>
                <a:cubicBezTo>
                  <a:pt x="3785" y="1005"/>
                  <a:pt x="3753" y="1017"/>
                  <a:pt x="3730" y="1004"/>
                </a:cubicBezTo>
                <a:cubicBezTo>
                  <a:pt x="3737" y="1002"/>
                  <a:pt x="3747" y="1003"/>
                  <a:pt x="3752" y="999"/>
                </a:cubicBezTo>
                <a:cubicBezTo>
                  <a:pt x="3746" y="994"/>
                  <a:pt x="3741" y="1001"/>
                  <a:pt x="3730" y="999"/>
                </a:cubicBezTo>
                <a:cubicBezTo>
                  <a:pt x="3666" y="980"/>
                  <a:pt x="3542" y="995"/>
                  <a:pt x="3474" y="968"/>
                </a:cubicBezTo>
                <a:cubicBezTo>
                  <a:pt x="3455" y="968"/>
                  <a:pt x="3432" y="976"/>
                  <a:pt x="3424" y="964"/>
                </a:cubicBezTo>
                <a:cubicBezTo>
                  <a:pt x="3432" y="956"/>
                  <a:pt x="3462" y="963"/>
                  <a:pt x="3479" y="957"/>
                </a:cubicBezTo>
                <a:cubicBezTo>
                  <a:pt x="3411" y="952"/>
                  <a:pt x="3343" y="959"/>
                  <a:pt x="3271" y="962"/>
                </a:cubicBezTo>
                <a:cubicBezTo>
                  <a:pt x="3266" y="956"/>
                  <a:pt x="3261" y="952"/>
                  <a:pt x="3262" y="942"/>
                </a:cubicBezTo>
                <a:cubicBezTo>
                  <a:pt x="3364" y="920"/>
                  <a:pt x="3471" y="945"/>
                  <a:pt x="3571" y="958"/>
                </a:cubicBezTo>
                <a:cubicBezTo>
                  <a:pt x="3601" y="962"/>
                  <a:pt x="3633" y="953"/>
                  <a:pt x="3657" y="955"/>
                </a:cubicBezTo>
                <a:cubicBezTo>
                  <a:pt x="3666" y="955"/>
                  <a:pt x="3673" y="963"/>
                  <a:pt x="3682" y="964"/>
                </a:cubicBezTo>
                <a:cubicBezTo>
                  <a:pt x="3704" y="964"/>
                  <a:pt x="3719" y="950"/>
                  <a:pt x="3743" y="951"/>
                </a:cubicBezTo>
                <a:cubicBezTo>
                  <a:pt x="3766" y="975"/>
                  <a:pt x="3842" y="971"/>
                  <a:pt x="3890" y="961"/>
                </a:cubicBezTo>
                <a:cubicBezTo>
                  <a:pt x="3893" y="967"/>
                  <a:pt x="3887" y="967"/>
                  <a:pt x="3888" y="972"/>
                </a:cubicBezTo>
                <a:cubicBezTo>
                  <a:pt x="3901" y="972"/>
                  <a:pt x="3901" y="974"/>
                  <a:pt x="3913" y="972"/>
                </a:cubicBezTo>
                <a:cubicBezTo>
                  <a:pt x="3924" y="990"/>
                  <a:pt x="3971" y="980"/>
                  <a:pt x="3983" y="998"/>
                </a:cubicBezTo>
                <a:cubicBezTo>
                  <a:pt x="4046" y="1005"/>
                  <a:pt x="4087" y="991"/>
                  <a:pt x="4160" y="991"/>
                </a:cubicBezTo>
                <a:cubicBezTo>
                  <a:pt x="4167" y="979"/>
                  <a:pt x="4217" y="977"/>
                  <a:pt x="4224" y="986"/>
                </a:cubicBezTo>
                <a:cubicBezTo>
                  <a:pt x="4236" y="971"/>
                  <a:pt x="4276" y="973"/>
                  <a:pt x="4291" y="983"/>
                </a:cubicBezTo>
                <a:cubicBezTo>
                  <a:pt x="4297" y="947"/>
                  <a:pt x="4395" y="972"/>
                  <a:pt x="4426" y="954"/>
                </a:cubicBezTo>
                <a:cubicBezTo>
                  <a:pt x="4396" y="946"/>
                  <a:pt x="4345" y="958"/>
                  <a:pt x="4337" y="942"/>
                </a:cubicBezTo>
                <a:cubicBezTo>
                  <a:pt x="4347" y="937"/>
                  <a:pt x="4367" y="945"/>
                  <a:pt x="4382" y="939"/>
                </a:cubicBezTo>
                <a:cubicBezTo>
                  <a:pt x="4368" y="940"/>
                  <a:pt x="4364" y="931"/>
                  <a:pt x="4354" y="928"/>
                </a:cubicBezTo>
                <a:cubicBezTo>
                  <a:pt x="4312" y="917"/>
                  <a:pt x="4255" y="927"/>
                  <a:pt x="4207" y="925"/>
                </a:cubicBezTo>
                <a:cubicBezTo>
                  <a:pt x="4194" y="925"/>
                  <a:pt x="4169" y="926"/>
                  <a:pt x="4162" y="912"/>
                </a:cubicBezTo>
                <a:cubicBezTo>
                  <a:pt x="4183" y="915"/>
                  <a:pt x="4204" y="912"/>
                  <a:pt x="4226" y="911"/>
                </a:cubicBezTo>
                <a:cubicBezTo>
                  <a:pt x="4306" y="908"/>
                  <a:pt x="4397" y="918"/>
                  <a:pt x="4467" y="904"/>
                </a:cubicBezTo>
                <a:cubicBezTo>
                  <a:pt x="4370" y="901"/>
                  <a:pt x="4297" y="905"/>
                  <a:pt x="4212" y="898"/>
                </a:cubicBezTo>
                <a:cubicBezTo>
                  <a:pt x="4153" y="912"/>
                  <a:pt x="4059" y="895"/>
                  <a:pt x="3973" y="896"/>
                </a:cubicBezTo>
                <a:cubicBezTo>
                  <a:pt x="3945" y="897"/>
                  <a:pt x="3905" y="895"/>
                  <a:pt x="3881" y="898"/>
                </a:cubicBezTo>
                <a:cubicBezTo>
                  <a:pt x="3834" y="901"/>
                  <a:pt x="3786" y="892"/>
                  <a:pt x="3745" y="895"/>
                </a:cubicBezTo>
                <a:cubicBezTo>
                  <a:pt x="3725" y="896"/>
                  <a:pt x="3700" y="899"/>
                  <a:pt x="3676" y="898"/>
                </a:cubicBezTo>
                <a:cubicBezTo>
                  <a:pt x="3661" y="897"/>
                  <a:pt x="3636" y="901"/>
                  <a:pt x="3631" y="887"/>
                </a:cubicBezTo>
                <a:cubicBezTo>
                  <a:pt x="3646" y="887"/>
                  <a:pt x="3665" y="893"/>
                  <a:pt x="3673" y="882"/>
                </a:cubicBezTo>
                <a:cubicBezTo>
                  <a:pt x="3670" y="869"/>
                  <a:pt x="3631" y="885"/>
                  <a:pt x="3620" y="874"/>
                </a:cubicBezTo>
                <a:cubicBezTo>
                  <a:pt x="3618" y="865"/>
                  <a:pt x="3639" y="874"/>
                  <a:pt x="3636" y="864"/>
                </a:cubicBezTo>
                <a:cubicBezTo>
                  <a:pt x="3609" y="865"/>
                  <a:pt x="3575" y="855"/>
                  <a:pt x="3539" y="865"/>
                </a:cubicBezTo>
                <a:cubicBezTo>
                  <a:pt x="3565" y="873"/>
                  <a:pt x="3599" y="859"/>
                  <a:pt x="3617" y="871"/>
                </a:cubicBezTo>
                <a:cubicBezTo>
                  <a:pt x="3536" y="875"/>
                  <a:pt x="3432" y="879"/>
                  <a:pt x="3342" y="881"/>
                </a:cubicBezTo>
                <a:cubicBezTo>
                  <a:pt x="3300" y="882"/>
                  <a:pt x="3252" y="889"/>
                  <a:pt x="3225" y="881"/>
                </a:cubicBezTo>
                <a:cubicBezTo>
                  <a:pt x="3226" y="875"/>
                  <a:pt x="3236" y="877"/>
                  <a:pt x="3236" y="871"/>
                </a:cubicBezTo>
                <a:cubicBezTo>
                  <a:pt x="3221" y="867"/>
                  <a:pt x="3180" y="870"/>
                  <a:pt x="3192" y="881"/>
                </a:cubicBezTo>
                <a:cubicBezTo>
                  <a:pt x="3173" y="880"/>
                  <a:pt x="3153" y="885"/>
                  <a:pt x="3148" y="882"/>
                </a:cubicBezTo>
                <a:cubicBezTo>
                  <a:pt x="3161" y="874"/>
                  <a:pt x="3179" y="883"/>
                  <a:pt x="3184" y="868"/>
                </a:cubicBezTo>
                <a:cubicBezTo>
                  <a:pt x="3208" y="864"/>
                  <a:pt x="3240" y="866"/>
                  <a:pt x="3256" y="855"/>
                </a:cubicBezTo>
                <a:cubicBezTo>
                  <a:pt x="3222" y="845"/>
                  <a:pt x="3196" y="867"/>
                  <a:pt x="3172" y="859"/>
                </a:cubicBezTo>
                <a:cubicBezTo>
                  <a:pt x="3173" y="853"/>
                  <a:pt x="3183" y="851"/>
                  <a:pt x="3170" y="850"/>
                </a:cubicBezTo>
                <a:cubicBezTo>
                  <a:pt x="3158" y="846"/>
                  <a:pt x="3169" y="861"/>
                  <a:pt x="3161" y="861"/>
                </a:cubicBezTo>
                <a:cubicBezTo>
                  <a:pt x="3126" y="859"/>
                  <a:pt x="3085" y="873"/>
                  <a:pt x="3059" y="862"/>
                </a:cubicBezTo>
                <a:cubicBezTo>
                  <a:pt x="3056" y="855"/>
                  <a:pt x="3066" y="858"/>
                  <a:pt x="3064" y="851"/>
                </a:cubicBezTo>
                <a:cubicBezTo>
                  <a:pt x="3076" y="855"/>
                  <a:pt x="3103" y="854"/>
                  <a:pt x="3108" y="846"/>
                </a:cubicBezTo>
                <a:cubicBezTo>
                  <a:pt x="3051" y="846"/>
                  <a:pt x="2984" y="835"/>
                  <a:pt x="2916" y="830"/>
                </a:cubicBezTo>
                <a:cubicBezTo>
                  <a:pt x="3042" y="805"/>
                  <a:pt x="3185" y="838"/>
                  <a:pt x="3311" y="818"/>
                </a:cubicBezTo>
                <a:cubicBezTo>
                  <a:pt x="3272" y="818"/>
                  <a:pt x="3236" y="816"/>
                  <a:pt x="3214" y="813"/>
                </a:cubicBezTo>
                <a:cubicBezTo>
                  <a:pt x="3229" y="800"/>
                  <a:pt x="3259" y="800"/>
                  <a:pt x="3285" y="798"/>
                </a:cubicBezTo>
                <a:cubicBezTo>
                  <a:pt x="3344" y="795"/>
                  <a:pt x="3416" y="796"/>
                  <a:pt x="3469" y="798"/>
                </a:cubicBezTo>
                <a:cubicBezTo>
                  <a:pt x="3476" y="793"/>
                  <a:pt x="3475" y="792"/>
                  <a:pt x="3483" y="791"/>
                </a:cubicBezTo>
                <a:cubicBezTo>
                  <a:pt x="3591" y="791"/>
                  <a:pt x="3721" y="777"/>
                  <a:pt x="3797" y="787"/>
                </a:cubicBezTo>
                <a:cubicBezTo>
                  <a:pt x="3871" y="798"/>
                  <a:pt x="3944" y="813"/>
                  <a:pt x="4027" y="814"/>
                </a:cubicBezTo>
                <a:cubicBezTo>
                  <a:pt x="4056" y="814"/>
                  <a:pt x="4082" y="824"/>
                  <a:pt x="4111" y="829"/>
                </a:cubicBezTo>
                <a:cubicBezTo>
                  <a:pt x="4205" y="843"/>
                  <a:pt x="4297" y="844"/>
                  <a:pt x="4389" y="841"/>
                </a:cubicBezTo>
                <a:cubicBezTo>
                  <a:pt x="4325" y="823"/>
                  <a:pt x="4244" y="825"/>
                  <a:pt x="4172" y="823"/>
                </a:cubicBezTo>
                <a:cubicBezTo>
                  <a:pt x="4149" y="823"/>
                  <a:pt x="4118" y="824"/>
                  <a:pt x="4099" y="813"/>
                </a:cubicBezTo>
                <a:cubicBezTo>
                  <a:pt x="4223" y="815"/>
                  <a:pt x="4318" y="827"/>
                  <a:pt x="4439" y="809"/>
                </a:cubicBezTo>
                <a:cubicBezTo>
                  <a:pt x="4432" y="794"/>
                  <a:pt x="4409" y="800"/>
                  <a:pt x="4399" y="791"/>
                </a:cubicBezTo>
                <a:cubicBezTo>
                  <a:pt x="4388" y="790"/>
                  <a:pt x="4402" y="797"/>
                  <a:pt x="4391" y="798"/>
                </a:cubicBezTo>
                <a:cubicBezTo>
                  <a:pt x="4359" y="795"/>
                  <a:pt x="4326" y="793"/>
                  <a:pt x="4294" y="793"/>
                </a:cubicBezTo>
                <a:cubicBezTo>
                  <a:pt x="4277" y="792"/>
                  <a:pt x="4251" y="800"/>
                  <a:pt x="4238" y="786"/>
                </a:cubicBezTo>
                <a:cubicBezTo>
                  <a:pt x="4294" y="788"/>
                  <a:pt x="4326" y="789"/>
                  <a:pt x="4380" y="791"/>
                </a:cubicBezTo>
                <a:cubicBezTo>
                  <a:pt x="4430" y="772"/>
                  <a:pt x="4497" y="783"/>
                  <a:pt x="4557" y="782"/>
                </a:cubicBezTo>
                <a:cubicBezTo>
                  <a:pt x="4604" y="782"/>
                  <a:pt x="4649" y="774"/>
                  <a:pt x="4696" y="781"/>
                </a:cubicBezTo>
                <a:cubicBezTo>
                  <a:pt x="4716" y="766"/>
                  <a:pt x="4770" y="782"/>
                  <a:pt x="4788" y="771"/>
                </a:cubicBezTo>
                <a:cubicBezTo>
                  <a:pt x="4766" y="765"/>
                  <a:pt x="4726" y="773"/>
                  <a:pt x="4710" y="762"/>
                </a:cubicBezTo>
                <a:cubicBezTo>
                  <a:pt x="4707" y="755"/>
                  <a:pt x="4715" y="757"/>
                  <a:pt x="4716" y="753"/>
                </a:cubicBezTo>
                <a:cubicBezTo>
                  <a:pt x="4630" y="757"/>
                  <a:pt x="4518" y="760"/>
                  <a:pt x="4435" y="748"/>
                </a:cubicBezTo>
                <a:cubicBezTo>
                  <a:pt x="4436" y="753"/>
                  <a:pt x="4440" y="755"/>
                  <a:pt x="4432" y="757"/>
                </a:cubicBezTo>
                <a:cubicBezTo>
                  <a:pt x="4427" y="751"/>
                  <a:pt x="4420" y="761"/>
                  <a:pt x="4418" y="752"/>
                </a:cubicBezTo>
                <a:cubicBezTo>
                  <a:pt x="4422" y="746"/>
                  <a:pt x="4433" y="758"/>
                  <a:pt x="4432" y="745"/>
                </a:cubicBezTo>
                <a:cubicBezTo>
                  <a:pt x="4413" y="746"/>
                  <a:pt x="4396" y="742"/>
                  <a:pt x="4374" y="744"/>
                </a:cubicBezTo>
                <a:cubicBezTo>
                  <a:pt x="4371" y="738"/>
                  <a:pt x="4387" y="735"/>
                  <a:pt x="4374" y="735"/>
                </a:cubicBezTo>
                <a:cubicBezTo>
                  <a:pt x="4361" y="734"/>
                  <a:pt x="4351" y="736"/>
                  <a:pt x="4338" y="735"/>
                </a:cubicBezTo>
                <a:cubicBezTo>
                  <a:pt x="4306" y="734"/>
                  <a:pt x="4264" y="733"/>
                  <a:pt x="4246" y="718"/>
                </a:cubicBezTo>
                <a:cubicBezTo>
                  <a:pt x="4308" y="711"/>
                  <a:pt x="4352" y="716"/>
                  <a:pt x="4423" y="705"/>
                </a:cubicBezTo>
                <a:cubicBezTo>
                  <a:pt x="4396" y="702"/>
                  <a:pt x="4362" y="704"/>
                  <a:pt x="4348" y="690"/>
                </a:cubicBezTo>
                <a:cubicBezTo>
                  <a:pt x="4314" y="684"/>
                  <a:pt x="4264" y="691"/>
                  <a:pt x="4234" y="682"/>
                </a:cubicBezTo>
                <a:cubicBezTo>
                  <a:pt x="4272" y="672"/>
                  <a:pt x="4314" y="684"/>
                  <a:pt x="4339" y="672"/>
                </a:cubicBezTo>
                <a:cubicBezTo>
                  <a:pt x="4332" y="665"/>
                  <a:pt x="4301" y="673"/>
                  <a:pt x="4320" y="663"/>
                </a:cubicBezTo>
                <a:cubicBezTo>
                  <a:pt x="4234" y="649"/>
                  <a:pt x="4118" y="669"/>
                  <a:pt x="4053" y="641"/>
                </a:cubicBezTo>
                <a:cubicBezTo>
                  <a:pt x="3997" y="650"/>
                  <a:pt x="3931" y="640"/>
                  <a:pt x="3875" y="646"/>
                </a:cubicBezTo>
                <a:cubicBezTo>
                  <a:pt x="3868" y="645"/>
                  <a:pt x="3868" y="636"/>
                  <a:pt x="3859" y="637"/>
                </a:cubicBezTo>
                <a:cubicBezTo>
                  <a:pt x="3697" y="636"/>
                  <a:pt x="3528" y="629"/>
                  <a:pt x="3397" y="609"/>
                </a:cubicBezTo>
                <a:cubicBezTo>
                  <a:pt x="3394" y="611"/>
                  <a:pt x="3396" y="617"/>
                  <a:pt x="3389" y="616"/>
                </a:cubicBezTo>
                <a:cubicBezTo>
                  <a:pt x="3387" y="607"/>
                  <a:pt x="3372" y="610"/>
                  <a:pt x="3369" y="602"/>
                </a:cubicBezTo>
                <a:cubicBezTo>
                  <a:pt x="3300" y="607"/>
                  <a:pt x="3255" y="584"/>
                  <a:pt x="3183" y="591"/>
                </a:cubicBezTo>
                <a:cubicBezTo>
                  <a:pt x="3179" y="589"/>
                  <a:pt x="3175" y="587"/>
                  <a:pt x="3172" y="584"/>
                </a:cubicBezTo>
                <a:cubicBezTo>
                  <a:pt x="3147" y="592"/>
                  <a:pt x="3126" y="579"/>
                  <a:pt x="3097" y="583"/>
                </a:cubicBezTo>
                <a:cubicBezTo>
                  <a:pt x="3089" y="575"/>
                  <a:pt x="3065" y="579"/>
                  <a:pt x="3063" y="565"/>
                </a:cubicBezTo>
                <a:cubicBezTo>
                  <a:pt x="3077" y="557"/>
                  <a:pt x="3106" y="561"/>
                  <a:pt x="3119" y="551"/>
                </a:cubicBezTo>
                <a:cubicBezTo>
                  <a:pt x="3120" y="544"/>
                  <a:pt x="3114" y="531"/>
                  <a:pt x="3124" y="530"/>
                </a:cubicBezTo>
                <a:cubicBezTo>
                  <a:pt x="3150" y="538"/>
                  <a:pt x="3178" y="530"/>
                  <a:pt x="3204" y="534"/>
                </a:cubicBezTo>
                <a:cubicBezTo>
                  <a:pt x="3210" y="538"/>
                  <a:pt x="3203" y="538"/>
                  <a:pt x="3204" y="545"/>
                </a:cubicBezTo>
                <a:cubicBezTo>
                  <a:pt x="3315" y="563"/>
                  <a:pt x="3453" y="521"/>
                  <a:pt x="3543" y="559"/>
                </a:cubicBezTo>
                <a:cubicBezTo>
                  <a:pt x="3552" y="558"/>
                  <a:pt x="3545" y="544"/>
                  <a:pt x="3554" y="543"/>
                </a:cubicBezTo>
                <a:cubicBezTo>
                  <a:pt x="3607" y="541"/>
                  <a:pt x="3669" y="556"/>
                  <a:pt x="3710" y="541"/>
                </a:cubicBezTo>
                <a:cubicBezTo>
                  <a:pt x="3703" y="541"/>
                  <a:pt x="3697" y="540"/>
                  <a:pt x="3693" y="537"/>
                </a:cubicBezTo>
                <a:cubicBezTo>
                  <a:pt x="3702" y="524"/>
                  <a:pt x="3722" y="535"/>
                  <a:pt x="3741" y="530"/>
                </a:cubicBezTo>
                <a:cubicBezTo>
                  <a:pt x="3748" y="527"/>
                  <a:pt x="3733" y="525"/>
                  <a:pt x="3738" y="518"/>
                </a:cubicBezTo>
                <a:cubicBezTo>
                  <a:pt x="3748" y="517"/>
                  <a:pt x="3756" y="512"/>
                  <a:pt x="3754" y="507"/>
                </a:cubicBezTo>
                <a:cubicBezTo>
                  <a:pt x="3856" y="515"/>
                  <a:pt x="3981" y="539"/>
                  <a:pt x="4074" y="525"/>
                </a:cubicBezTo>
                <a:cubicBezTo>
                  <a:pt x="4077" y="533"/>
                  <a:pt x="4088" y="535"/>
                  <a:pt x="4102" y="534"/>
                </a:cubicBezTo>
                <a:cubicBezTo>
                  <a:pt x="4102" y="522"/>
                  <a:pt x="4089" y="534"/>
                  <a:pt x="4087" y="525"/>
                </a:cubicBezTo>
                <a:cubicBezTo>
                  <a:pt x="4108" y="526"/>
                  <a:pt x="4138" y="520"/>
                  <a:pt x="4146" y="531"/>
                </a:cubicBezTo>
                <a:cubicBezTo>
                  <a:pt x="4177" y="520"/>
                  <a:pt x="4243" y="529"/>
                  <a:pt x="4282" y="518"/>
                </a:cubicBezTo>
                <a:cubicBezTo>
                  <a:pt x="4278" y="500"/>
                  <a:pt x="4305" y="507"/>
                  <a:pt x="4318" y="502"/>
                </a:cubicBezTo>
                <a:cubicBezTo>
                  <a:pt x="4323" y="488"/>
                  <a:pt x="4299" y="498"/>
                  <a:pt x="4301" y="486"/>
                </a:cubicBezTo>
                <a:cubicBezTo>
                  <a:pt x="4311" y="483"/>
                  <a:pt x="4323" y="490"/>
                  <a:pt x="4326" y="495"/>
                </a:cubicBezTo>
                <a:cubicBezTo>
                  <a:pt x="4378" y="482"/>
                  <a:pt x="4432" y="501"/>
                  <a:pt x="4487" y="507"/>
                </a:cubicBezTo>
                <a:cubicBezTo>
                  <a:pt x="4497" y="508"/>
                  <a:pt x="4505" y="504"/>
                  <a:pt x="4515" y="504"/>
                </a:cubicBezTo>
                <a:cubicBezTo>
                  <a:pt x="4533" y="505"/>
                  <a:pt x="4552" y="511"/>
                  <a:pt x="4571" y="512"/>
                </a:cubicBezTo>
                <a:cubicBezTo>
                  <a:pt x="4647" y="517"/>
                  <a:pt x="4733" y="524"/>
                  <a:pt x="4793" y="516"/>
                </a:cubicBezTo>
                <a:cubicBezTo>
                  <a:pt x="4722" y="508"/>
                  <a:pt x="4641" y="507"/>
                  <a:pt x="4562" y="503"/>
                </a:cubicBezTo>
                <a:cubicBezTo>
                  <a:pt x="4551" y="479"/>
                  <a:pt x="4481" y="499"/>
                  <a:pt x="4465" y="484"/>
                </a:cubicBezTo>
                <a:cubicBezTo>
                  <a:pt x="4471" y="469"/>
                  <a:pt x="4504" y="477"/>
                  <a:pt x="4518" y="472"/>
                </a:cubicBezTo>
                <a:cubicBezTo>
                  <a:pt x="4506" y="459"/>
                  <a:pt x="4467" y="483"/>
                  <a:pt x="4456" y="466"/>
                </a:cubicBezTo>
                <a:cubicBezTo>
                  <a:pt x="4578" y="458"/>
                  <a:pt x="4677" y="478"/>
                  <a:pt x="4806" y="482"/>
                </a:cubicBezTo>
                <a:cubicBezTo>
                  <a:pt x="4873" y="485"/>
                  <a:pt x="4944" y="498"/>
                  <a:pt x="5001" y="489"/>
                </a:cubicBezTo>
                <a:cubicBezTo>
                  <a:pt x="5001" y="492"/>
                  <a:pt x="5001" y="497"/>
                  <a:pt x="5007" y="496"/>
                </a:cubicBezTo>
                <a:cubicBezTo>
                  <a:pt x="5107" y="486"/>
                  <a:pt x="5211" y="508"/>
                  <a:pt x="5290" y="481"/>
                </a:cubicBezTo>
                <a:cubicBezTo>
                  <a:pt x="5252" y="475"/>
                  <a:pt x="5195" y="485"/>
                  <a:pt x="5168" y="471"/>
                </a:cubicBezTo>
                <a:cubicBezTo>
                  <a:pt x="5131" y="479"/>
                  <a:pt x="5090" y="479"/>
                  <a:pt x="5062" y="468"/>
                </a:cubicBezTo>
                <a:cubicBezTo>
                  <a:pt x="5065" y="455"/>
                  <a:pt x="5080" y="465"/>
                  <a:pt x="5081" y="454"/>
                </a:cubicBezTo>
                <a:cubicBezTo>
                  <a:pt x="5065" y="451"/>
                  <a:pt x="5064" y="461"/>
                  <a:pt x="5051" y="461"/>
                </a:cubicBezTo>
                <a:cubicBezTo>
                  <a:pt x="5042" y="462"/>
                  <a:pt x="5034" y="462"/>
                  <a:pt x="5031" y="457"/>
                </a:cubicBezTo>
                <a:cubicBezTo>
                  <a:pt x="5029" y="462"/>
                  <a:pt x="5017" y="460"/>
                  <a:pt x="5012" y="464"/>
                </a:cubicBezTo>
                <a:cubicBezTo>
                  <a:pt x="4978" y="456"/>
                  <a:pt x="4950" y="468"/>
                  <a:pt x="4915" y="463"/>
                </a:cubicBezTo>
                <a:cubicBezTo>
                  <a:pt x="4887" y="458"/>
                  <a:pt x="4862" y="445"/>
                  <a:pt x="4834" y="443"/>
                </a:cubicBezTo>
                <a:cubicBezTo>
                  <a:pt x="4799" y="442"/>
                  <a:pt x="4759" y="451"/>
                  <a:pt x="4726" y="442"/>
                </a:cubicBezTo>
                <a:cubicBezTo>
                  <a:pt x="4724" y="442"/>
                  <a:pt x="4722" y="443"/>
                  <a:pt x="4720" y="442"/>
                </a:cubicBezTo>
                <a:cubicBezTo>
                  <a:pt x="4721" y="442"/>
                  <a:pt x="4722" y="442"/>
                  <a:pt x="4723" y="441"/>
                </a:cubicBezTo>
                <a:cubicBezTo>
                  <a:pt x="4719" y="440"/>
                  <a:pt x="4715" y="440"/>
                  <a:pt x="4712" y="438"/>
                </a:cubicBezTo>
                <a:cubicBezTo>
                  <a:pt x="4657" y="453"/>
                  <a:pt x="4576" y="450"/>
                  <a:pt x="4520" y="447"/>
                </a:cubicBezTo>
                <a:cubicBezTo>
                  <a:pt x="4548" y="434"/>
                  <a:pt x="4609" y="448"/>
                  <a:pt x="4631" y="430"/>
                </a:cubicBezTo>
                <a:cubicBezTo>
                  <a:pt x="4489" y="423"/>
                  <a:pt x="4330" y="430"/>
                  <a:pt x="4223" y="421"/>
                </a:cubicBezTo>
                <a:cubicBezTo>
                  <a:pt x="4279" y="412"/>
                  <a:pt x="4351" y="422"/>
                  <a:pt x="4422" y="410"/>
                </a:cubicBezTo>
                <a:cubicBezTo>
                  <a:pt x="4398" y="404"/>
                  <a:pt x="4385" y="400"/>
                  <a:pt x="4356" y="402"/>
                </a:cubicBezTo>
                <a:cubicBezTo>
                  <a:pt x="4362" y="394"/>
                  <a:pt x="4366" y="385"/>
                  <a:pt x="4372" y="377"/>
                </a:cubicBezTo>
                <a:cubicBezTo>
                  <a:pt x="4396" y="377"/>
                  <a:pt x="4418" y="378"/>
                  <a:pt x="4430" y="387"/>
                </a:cubicBezTo>
                <a:cubicBezTo>
                  <a:pt x="4421" y="389"/>
                  <a:pt x="4408" y="389"/>
                  <a:pt x="4406" y="396"/>
                </a:cubicBezTo>
                <a:cubicBezTo>
                  <a:pt x="4447" y="392"/>
                  <a:pt x="4497" y="402"/>
                  <a:pt x="4539" y="395"/>
                </a:cubicBezTo>
                <a:cubicBezTo>
                  <a:pt x="4540" y="388"/>
                  <a:pt x="4533" y="386"/>
                  <a:pt x="4539" y="381"/>
                </a:cubicBezTo>
                <a:cubicBezTo>
                  <a:pt x="4557" y="377"/>
                  <a:pt x="4584" y="380"/>
                  <a:pt x="4594" y="369"/>
                </a:cubicBezTo>
                <a:cubicBezTo>
                  <a:pt x="4504" y="364"/>
                  <a:pt x="4413" y="357"/>
                  <a:pt x="4327" y="355"/>
                </a:cubicBezTo>
                <a:cubicBezTo>
                  <a:pt x="4274" y="353"/>
                  <a:pt x="4237" y="351"/>
                  <a:pt x="4202" y="354"/>
                </a:cubicBezTo>
                <a:cubicBezTo>
                  <a:pt x="4187" y="341"/>
                  <a:pt x="4157" y="341"/>
                  <a:pt x="4133" y="337"/>
                </a:cubicBezTo>
                <a:cubicBezTo>
                  <a:pt x="4144" y="322"/>
                  <a:pt x="4178" y="339"/>
                  <a:pt x="4191" y="327"/>
                </a:cubicBezTo>
                <a:cubicBezTo>
                  <a:pt x="4131" y="300"/>
                  <a:pt x="4049" y="329"/>
                  <a:pt x="3993" y="295"/>
                </a:cubicBezTo>
                <a:cubicBezTo>
                  <a:pt x="4015" y="295"/>
                  <a:pt x="4037" y="294"/>
                  <a:pt x="4054" y="297"/>
                </a:cubicBezTo>
                <a:cubicBezTo>
                  <a:pt x="4056" y="287"/>
                  <a:pt x="4041" y="291"/>
                  <a:pt x="4032" y="290"/>
                </a:cubicBezTo>
                <a:cubicBezTo>
                  <a:pt x="4038" y="281"/>
                  <a:pt x="4026" y="282"/>
                  <a:pt x="4015" y="281"/>
                </a:cubicBezTo>
                <a:cubicBezTo>
                  <a:pt x="4006" y="282"/>
                  <a:pt x="4023" y="290"/>
                  <a:pt x="4010" y="288"/>
                </a:cubicBezTo>
                <a:cubicBezTo>
                  <a:pt x="4001" y="284"/>
                  <a:pt x="3996" y="287"/>
                  <a:pt x="3979" y="291"/>
                </a:cubicBezTo>
                <a:cubicBezTo>
                  <a:pt x="3974" y="285"/>
                  <a:pt x="3983" y="282"/>
                  <a:pt x="3974" y="282"/>
                </a:cubicBezTo>
                <a:cubicBezTo>
                  <a:pt x="3898" y="282"/>
                  <a:pt x="3772" y="282"/>
                  <a:pt x="3673" y="267"/>
                </a:cubicBezTo>
                <a:cubicBezTo>
                  <a:pt x="3752" y="253"/>
                  <a:pt x="3839" y="261"/>
                  <a:pt x="3912" y="258"/>
                </a:cubicBezTo>
                <a:cubicBezTo>
                  <a:pt x="3918" y="257"/>
                  <a:pt x="3915" y="264"/>
                  <a:pt x="3920" y="264"/>
                </a:cubicBezTo>
                <a:cubicBezTo>
                  <a:pt x="3922" y="261"/>
                  <a:pt x="3925" y="259"/>
                  <a:pt x="3929" y="257"/>
                </a:cubicBezTo>
                <a:cubicBezTo>
                  <a:pt x="3981" y="265"/>
                  <a:pt x="4030" y="253"/>
                  <a:pt x="4070" y="265"/>
                </a:cubicBezTo>
                <a:cubicBezTo>
                  <a:pt x="4067" y="272"/>
                  <a:pt x="4063" y="264"/>
                  <a:pt x="4060" y="272"/>
                </a:cubicBezTo>
                <a:cubicBezTo>
                  <a:pt x="4078" y="269"/>
                  <a:pt x="4092" y="283"/>
                  <a:pt x="4107" y="275"/>
                </a:cubicBezTo>
                <a:cubicBezTo>
                  <a:pt x="4095" y="270"/>
                  <a:pt x="4087" y="263"/>
                  <a:pt x="4082" y="269"/>
                </a:cubicBezTo>
                <a:cubicBezTo>
                  <a:pt x="4086" y="254"/>
                  <a:pt x="4108" y="264"/>
                  <a:pt x="4115" y="264"/>
                </a:cubicBezTo>
                <a:cubicBezTo>
                  <a:pt x="4135" y="264"/>
                  <a:pt x="4152" y="267"/>
                  <a:pt x="4173" y="266"/>
                </a:cubicBezTo>
                <a:cubicBezTo>
                  <a:pt x="4177" y="274"/>
                  <a:pt x="4169" y="280"/>
                  <a:pt x="4179" y="281"/>
                </a:cubicBezTo>
                <a:cubicBezTo>
                  <a:pt x="4183" y="278"/>
                  <a:pt x="4178" y="270"/>
                  <a:pt x="4187" y="266"/>
                </a:cubicBezTo>
                <a:cubicBezTo>
                  <a:pt x="4195" y="271"/>
                  <a:pt x="4197" y="280"/>
                  <a:pt x="4199" y="290"/>
                </a:cubicBezTo>
                <a:cubicBezTo>
                  <a:pt x="4183" y="291"/>
                  <a:pt x="4182" y="293"/>
                  <a:pt x="4168" y="291"/>
                </a:cubicBezTo>
                <a:cubicBezTo>
                  <a:pt x="4231" y="307"/>
                  <a:pt x="4303" y="300"/>
                  <a:pt x="4371" y="302"/>
                </a:cubicBezTo>
                <a:cubicBezTo>
                  <a:pt x="4474" y="305"/>
                  <a:pt x="4584" y="315"/>
                  <a:pt x="4685" y="309"/>
                </a:cubicBezTo>
                <a:cubicBezTo>
                  <a:pt x="4735" y="306"/>
                  <a:pt x="4801" y="307"/>
                  <a:pt x="4852" y="312"/>
                </a:cubicBezTo>
                <a:cubicBezTo>
                  <a:pt x="4865" y="313"/>
                  <a:pt x="4877" y="318"/>
                  <a:pt x="4891" y="318"/>
                </a:cubicBezTo>
                <a:cubicBezTo>
                  <a:pt x="4932" y="319"/>
                  <a:pt x="4967" y="310"/>
                  <a:pt x="5005" y="317"/>
                </a:cubicBezTo>
                <a:cubicBezTo>
                  <a:pt x="5072" y="328"/>
                  <a:pt x="5160" y="330"/>
                  <a:pt x="5230" y="318"/>
                </a:cubicBezTo>
                <a:cubicBezTo>
                  <a:pt x="5200" y="306"/>
                  <a:pt x="5143" y="322"/>
                  <a:pt x="5127" y="310"/>
                </a:cubicBezTo>
                <a:cubicBezTo>
                  <a:pt x="5159" y="300"/>
                  <a:pt x="5178" y="310"/>
                  <a:pt x="5207" y="307"/>
                </a:cubicBezTo>
                <a:cubicBezTo>
                  <a:pt x="5196" y="302"/>
                  <a:pt x="5195" y="295"/>
                  <a:pt x="5182" y="296"/>
                </a:cubicBezTo>
                <a:cubicBezTo>
                  <a:pt x="5175" y="281"/>
                  <a:pt x="5211" y="283"/>
                  <a:pt x="5190" y="282"/>
                </a:cubicBezTo>
                <a:cubicBezTo>
                  <a:pt x="5163" y="282"/>
                  <a:pt x="5103" y="300"/>
                  <a:pt x="5079" y="295"/>
                </a:cubicBezTo>
                <a:cubicBezTo>
                  <a:pt x="5060" y="308"/>
                  <a:pt x="5001" y="317"/>
                  <a:pt x="4974" y="303"/>
                </a:cubicBezTo>
                <a:cubicBezTo>
                  <a:pt x="4987" y="295"/>
                  <a:pt x="5035" y="303"/>
                  <a:pt x="5032" y="289"/>
                </a:cubicBezTo>
                <a:cubicBezTo>
                  <a:pt x="5030" y="293"/>
                  <a:pt x="5009" y="293"/>
                  <a:pt x="5007" y="289"/>
                </a:cubicBezTo>
                <a:cubicBezTo>
                  <a:pt x="5022" y="279"/>
                  <a:pt x="5054" y="282"/>
                  <a:pt x="5062" y="266"/>
                </a:cubicBezTo>
                <a:cubicBezTo>
                  <a:pt x="5027" y="273"/>
                  <a:pt x="4987" y="270"/>
                  <a:pt x="4962" y="281"/>
                </a:cubicBezTo>
                <a:cubicBezTo>
                  <a:pt x="4958" y="276"/>
                  <a:pt x="4963" y="278"/>
                  <a:pt x="4962" y="272"/>
                </a:cubicBezTo>
                <a:cubicBezTo>
                  <a:pt x="4931" y="278"/>
                  <a:pt x="4869" y="276"/>
                  <a:pt x="4837" y="271"/>
                </a:cubicBezTo>
                <a:cubicBezTo>
                  <a:pt x="4830" y="273"/>
                  <a:pt x="4844" y="282"/>
                  <a:pt x="4832" y="282"/>
                </a:cubicBezTo>
                <a:cubicBezTo>
                  <a:pt x="4808" y="275"/>
                  <a:pt x="4759" y="289"/>
                  <a:pt x="4743" y="277"/>
                </a:cubicBezTo>
                <a:cubicBezTo>
                  <a:pt x="4761" y="259"/>
                  <a:pt x="4805" y="282"/>
                  <a:pt x="4818" y="264"/>
                </a:cubicBezTo>
                <a:cubicBezTo>
                  <a:pt x="4864" y="261"/>
                  <a:pt x="4905" y="264"/>
                  <a:pt x="4928" y="245"/>
                </a:cubicBezTo>
                <a:cubicBezTo>
                  <a:pt x="4805" y="248"/>
                  <a:pt x="4716" y="261"/>
                  <a:pt x="4601" y="251"/>
                </a:cubicBezTo>
                <a:cubicBezTo>
                  <a:pt x="4606" y="247"/>
                  <a:pt x="4615" y="247"/>
                  <a:pt x="4618" y="242"/>
                </a:cubicBezTo>
                <a:cubicBezTo>
                  <a:pt x="4620" y="254"/>
                  <a:pt x="4646" y="248"/>
                  <a:pt x="4651" y="241"/>
                </a:cubicBezTo>
                <a:cubicBezTo>
                  <a:pt x="4662" y="257"/>
                  <a:pt x="4668" y="238"/>
                  <a:pt x="4687" y="246"/>
                </a:cubicBezTo>
                <a:cubicBezTo>
                  <a:pt x="4687" y="240"/>
                  <a:pt x="4685" y="232"/>
                  <a:pt x="4692" y="232"/>
                </a:cubicBezTo>
                <a:cubicBezTo>
                  <a:pt x="4703" y="233"/>
                  <a:pt x="4688" y="243"/>
                  <a:pt x="4701" y="243"/>
                </a:cubicBezTo>
                <a:cubicBezTo>
                  <a:pt x="4709" y="241"/>
                  <a:pt x="4708" y="246"/>
                  <a:pt x="4715" y="245"/>
                </a:cubicBezTo>
                <a:cubicBezTo>
                  <a:pt x="4716" y="241"/>
                  <a:pt x="4711" y="232"/>
                  <a:pt x="4720" y="234"/>
                </a:cubicBezTo>
                <a:cubicBezTo>
                  <a:pt x="4722" y="241"/>
                  <a:pt x="4717" y="242"/>
                  <a:pt x="4718" y="248"/>
                </a:cubicBezTo>
                <a:cubicBezTo>
                  <a:pt x="4738" y="244"/>
                  <a:pt x="4775" y="251"/>
                  <a:pt x="4784" y="240"/>
                </a:cubicBezTo>
                <a:cubicBezTo>
                  <a:pt x="4764" y="243"/>
                  <a:pt x="4743" y="228"/>
                  <a:pt x="4731" y="238"/>
                </a:cubicBezTo>
                <a:cubicBezTo>
                  <a:pt x="4729" y="225"/>
                  <a:pt x="4721" y="229"/>
                  <a:pt x="4709" y="225"/>
                </a:cubicBezTo>
                <a:cubicBezTo>
                  <a:pt x="4704" y="226"/>
                  <a:pt x="4713" y="233"/>
                  <a:pt x="4701" y="232"/>
                </a:cubicBezTo>
                <a:cubicBezTo>
                  <a:pt x="4696" y="232"/>
                  <a:pt x="4699" y="224"/>
                  <a:pt x="4695" y="223"/>
                </a:cubicBezTo>
                <a:cubicBezTo>
                  <a:pt x="4672" y="227"/>
                  <a:pt x="4650" y="217"/>
                  <a:pt x="4623" y="226"/>
                </a:cubicBezTo>
                <a:cubicBezTo>
                  <a:pt x="4418" y="210"/>
                  <a:pt x="4226" y="226"/>
                  <a:pt x="4025" y="208"/>
                </a:cubicBezTo>
                <a:cubicBezTo>
                  <a:pt x="4002" y="223"/>
                  <a:pt x="3971" y="211"/>
                  <a:pt x="3945" y="212"/>
                </a:cubicBezTo>
                <a:cubicBezTo>
                  <a:pt x="3887" y="213"/>
                  <a:pt x="3823" y="224"/>
                  <a:pt x="3756" y="212"/>
                </a:cubicBezTo>
                <a:cubicBezTo>
                  <a:pt x="3771" y="197"/>
                  <a:pt x="3817" y="200"/>
                  <a:pt x="3845" y="202"/>
                </a:cubicBezTo>
                <a:cubicBezTo>
                  <a:pt x="3797" y="189"/>
                  <a:pt x="3721" y="186"/>
                  <a:pt x="3661" y="190"/>
                </a:cubicBezTo>
                <a:cubicBezTo>
                  <a:pt x="3671" y="202"/>
                  <a:pt x="3692" y="203"/>
                  <a:pt x="3712" y="206"/>
                </a:cubicBezTo>
                <a:cubicBezTo>
                  <a:pt x="3702" y="225"/>
                  <a:pt x="3656" y="212"/>
                  <a:pt x="3647" y="202"/>
                </a:cubicBezTo>
                <a:cubicBezTo>
                  <a:pt x="3588" y="202"/>
                  <a:pt x="3514" y="207"/>
                  <a:pt x="3470" y="184"/>
                </a:cubicBezTo>
                <a:cubicBezTo>
                  <a:pt x="3420" y="185"/>
                  <a:pt x="3367" y="193"/>
                  <a:pt x="3325" y="174"/>
                </a:cubicBezTo>
                <a:cubicBezTo>
                  <a:pt x="3357" y="166"/>
                  <a:pt x="3395" y="175"/>
                  <a:pt x="3416" y="164"/>
                </a:cubicBezTo>
                <a:cubicBezTo>
                  <a:pt x="3313" y="146"/>
                  <a:pt x="3184" y="143"/>
                  <a:pt x="3074" y="134"/>
                </a:cubicBezTo>
                <a:cubicBezTo>
                  <a:pt x="3060" y="133"/>
                  <a:pt x="3041" y="126"/>
                  <a:pt x="3030" y="137"/>
                </a:cubicBezTo>
                <a:cubicBezTo>
                  <a:pt x="3047" y="138"/>
                  <a:pt x="3101" y="138"/>
                  <a:pt x="3125" y="147"/>
                </a:cubicBezTo>
                <a:cubicBezTo>
                  <a:pt x="3098" y="161"/>
                  <a:pt x="3067" y="152"/>
                  <a:pt x="3041" y="155"/>
                </a:cubicBezTo>
                <a:cubicBezTo>
                  <a:pt x="3019" y="158"/>
                  <a:pt x="2988" y="163"/>
                  <a:pt x="2964" y="161"/>
                </a:cubicBezTo>
                <a:cubicBezTo>
                  <a:pt x="2938" y="159"/>
                  <a:pt x="2916" y="150"/>
                  <a:pt x="2889" y="144"/>
                </a:cubicBezTo>
                <a:cubicBezTo>
                  <a:pt x="2846" y="134"/>
                  <a:pt x="2802" y="149"/>
                  <a:pt x="2758" y="150"/>
                </a:cubicBezTo>
                <a:cubicBezTo>
                  <a:pt x="2728" y="150"/>
                  <a:pt x="2708" y="134"/>
                  <a:pt x="2688" y="132"/>
                </a:cubicBezTo>
                <a:cubicBezTo>
                  <a:pt x="2675" y="131"/>
                  <a:pt x="2659" y="137"/>
                  <a:pt x="2644" y="137"/>
                </a:cubicBezTo>
                <a:cubicBezTo>
                  <a:pt x="2617" y="137"/>
                  <a:pt x="2590" y="130"/>
                  <a:pt x="2563" y="138"/>
                </a:cubicBezTo>
                <a:cubicBezTo>
                  <a:pt x="2558" y="135"/>
                  <a:pt x="2555" y="130"/>
                  <a:pt x="2552" y="125"/>
                </a:cubicBezTo>
                <a:cubicBezTo>
                  <a:pt x="2492" y="137"/>
                  <a:pt x="2466" y="103"/>
                  <a:pt x="2419" y="106"/>
                </a:cubicBezTo>
                <a:cubicBezTo>
                  <a:pt x="2399" y="90"/>
                  <a:pt x="2360" y="93"/>
                  <a:pt x="2324" y="91"/>
                </a:cubicBezTo>
                <a:cubicBezTo>
                  <a:pt x="2287" y="90"/>
                  <a:pt x="2243" y="74"/>
                  <a:pt x="2221" y="95"/>
                </a:cubicBezTo>
                <a:cubicBezTo>
                  <a:pt x="2234" y="101"/>
                  <a:pt x="2259" y="95"/>
                  <a:pt x="2266" y="106"/>
                </a:cubicBezTo>
                <a:cubicBezTo>
                  <a:pt x="2248" y="123"/>
                  <a:pt x="2223" y="108"/>
                  <a:pt x="2199" y="109"/>
                </a:cubicBezTo>
                <a:cubicBezTo>
                  <a:pt x="2187" y="110"/>
                  <a:pt x="2177" y="119"/>
                  <a:pt x="2163" y="121"/>
                </a:cubicBezTo>
                <a:cubicBezTo>
                  <a:pt x="2140" y="123"/>
                  <a:pt x="2123" y="117"/>
                  <a:pt x="2105" y="108"/>
                </a:cubicBezTo>
                <a:cubicBezTo>
                  <a:pt x="2106" y="104"/>
                  <a:pt x="2113" y="106"/>
                  <a:pt x="2110" y="99"/>
                </a:cubicBezTo>
                <a:cubicBezTo>
                  <a:pt x="2082" y="105"/>
                  <a:pt x="2058" y="97"/>
                  <a:pt x="2030" y="93"/>
                </a:cubicBezTo>
                <a:cubicBezTo>
                  <a:pt x="1971" y="85"/>
                  <a:pt x="1906" y="93"/>
                  <a:pt x="1846" y="93"/>
                </a:cubicBezTo>
                <a:cubicBezTo>
                  <a:pt x="1831" y="93"/>
                  <a:pt x="1793" y="82"/>
                  <a:pt x="1791" y="103"/>
                </a:cubicBezTo>
                <a:cubicBezTo>
                  <a:pt x="1824" y="105"/>
                  <a:pt x="1872" y="95"/>
                  <a:pt x="1880" y="120"/>
                </a:cubicBezTo>
                <a:cubicBezTo>
                  <a:pt x="1842" y="122"/>
                  <a:pt x="1809" y="122"/>
                  <a:pt x="1758" y="123"/>
                </a:cubicBezTo>
                <a:cubicBezTo>
                  <a:pt x="1752" y="119"/>
                  <a:pt x="1742" y="117"/>
                  <a:pt x="1741" y="108"/>
                </a:cubicBezTo>
                <a:lnTo>
                  <a:pt x="1705" y="108"/>
                </a:lnTo>
                <a:cubicBezTo>
                  <a:pt x="1697" y="102"/>
                  <a:pt x="1686" y="98"/>
                  <a:pt x="1679" y="91"/>
                </a:cubicBezTo>
                <a:cubicBezTo>
                  <a:pt x="1628" y="82"/>
                  <a:pt x="1577" y="87"/>
                  <a:pt x="1527" y="86"/>
                </a:cubicBezTo>
                <a:cubicBezTo>
                  <a:pt x="1486" y="85"/>
                  <a:pt x="1447" y="65"/>
                  <a:pt x="1410" y="76"/>
                </a:cubicBezTo>
                <a:cubicBezTo>
                  <a:pt x="1393" y="59"/>
                  <a:pt x="1370" y="63"/>
                  <a:pt x="1346" y="61"/>
                </a:cubicBezTo>
                <a:cubicBezTo>
                  <a:pt x="1235" y="51"/>
                  <a:pt x="1131" y="54"/>
                  <a:pt x="1032" y="62"/>
                </a:cubicBezTo>
                <a:cubicBezTo>
                  <a:pt x="974" y="67"/>
                  <a:pt x="914" y="64"/>
                  <a:pt x="854" y="67"/>
                </a:cubicBezTo>
                <a:cubicBezTo>
                  <a:pt x="799" y="69"/>
                  <a:pt x="750" y="67"/>
                  <a:pt x="699" y="69"/>
                </a:cubicBezTo>
                <a:lnTo>
                  <a:pt x="699" y="57"/>
                </a:lnTo>
                <a:cubicBezTo>
                  <a:pt x="687" y="59"/>
                  <a:pt x="685" y="68"/>
                  <a:pt x="674" y="69"/>
                </a:cubicBezTo>
                <a:cubicBezTo>
                  <a:pt x="664" y="70"/>
                  <a:pt x="667" y="61"/>
                  <a:pt x="657" y="62"/>
                </a:cubicBezTo>
                <a:cubicBezTo>
                  <a:pt x="630" y="78"/>
                  <a:pt x="584" y="75"/>
                  <a:pt x="568" y="59"/>
                </a:cubicBezTo>
                <a:cubicBezTo>
                  <a:pt x="575" y="55"/>
                  <a:pt x="584" y="62"/>
                  <a:pt x="585" y="50"/>
                </a:cubicBezTo>
                <a:cubicBezTo>
                  <a:pt x="575" y="50"/>
                  <a:pt x="565" y="51"/>
                  <a:pt x="565" y="43"/>
                </a:cubicBezTo>
                <a:cubicBezTo>
                  <a:pt x="605" y="48"/>
                  <a:pt x="653" y="41"/>
                  <a:pt x="687" y="46"/>
                </a:cubicBezTo>
                <a:cubicBezTo>
                  <a:pt x="679" y="58"/>
                  <a:pt x="656" y="43"/>
                  <a:pt x="643" y="54"/>
                </a:cubicBezTo>
                <a:cubicBezTo>
                  <a:pt x="660" y="58"/>
                  <a:pt x="689" y="64"/>
                  <a:pt x="698" y="46"/>
                </a:cubicBezTo>
                <a:cubicBezTo>
                  <a:pt x="694" y="49"/>
                  <a:pt x="696" y="58"/>
                  <a:pt x="704" y="57"/>
                </a:cubicBezTo>
                <a:cubicBezTo>
                  <a:pt x="704" y="49"/>
                  <a:pt x="708" y="50"/>
                  <a:pt x="701" y="46"/>
                </a:cubicBezTo>
                <a:cubicBezTo>
                  <a:pt x="718" y="44"/>
                  <a:pt x="743" y="38"/>
                  <a:pt x="751" y="48"/>
                </a:cubicBezTo>
                <a:cubicBezTo>
                  <a:pt x="743" y="47"/>
                  <a:pt x="736" y="48"/>
                  <a:pt x="737" y="55"/>
                </a:cubicBezTo>
                <a:cubicBezTo>
                  <a:pt x="749" y="58"/>
                  <a:pt x="769" y="60"/>
                  <a:pt x="779" y="52"/>
                </a:cubicBezTo>
                <a:cubicBezTo>
                  <a:pt x="775" y="47"/>
                  <a:pt x="757" y="54"/>
                  <a:pt x="760" y="43"/>
                </a:cubicBezTo>
                <a:cubicBezTo>
                  <a:pt x="904" y="43"/>
                  <a:pt x="1058" y="29"/>
                  <a:pt x="1198" y="38"/>
                </a:cubicBezTo>
                <a:cubicBezTo>
                  <a:pt x="1161" y="44"/>
                  <a:pt x="1118" y="45"/>
                  <a:pt x="1082" y="39"/>
                </a:cubicBezTo>
                <a:cubicBezTo>
                  <a:pt x="1022" y="51"/>
                  <a:pt x="958" y="39"/>
                  <a:pt x="907" y="57"/>
                </a:cubicBezTo>
                <a:cubicBezTo>
                  <a:pt x="1034" y="54"/>
                  <a:pt x="1178" y="46"/>
                  <a:pt x="1329" y="40"/>
                </a:cubicBezTo>
                <a:cubicBezTo>
                  <a:pt x="1295" y="31"/>
                  <a:pt x="1233" y="43"/>
                  <a:pt x="1204" y="35"/>
                </a:cubicBezTo>
                <a:cubicBezTo>
                  <a:pt x="1246" y="15"/>
                  <a:pt x="1309" y="22"/>
                  <a:pt x="1370" y="22"/>
                </a:cubicBezTo>
                <a:cubicBezTo>
                  <a:pt x="1349" y="6"/>
                  <a:pt x="1318" y="17"/>
                  <a:pt x="1293" y="14"/>
                </a:cubicBezTo>
                <a:cubicBezTo>
                  <a:pt x="1229" y="5"/>
                  <a:pt x="1144" y="11"/>
                  <a:pt x="1070" y="12"/>
                </a:cubicBezTo>
                <a:cubicBezTo>
                  <a:pt x="885" y="14"/>
                  <a:pt x="683" y="5"/>
                  <a:pt x="515" y="10"/>
                </a:cubicBezTo>
                <a:cubicBezTo>
                  <a:pt x="416" y="0"/>
                  <a:pt x="298" y="6"/>
                  <a:pt x="187" y="7"/>
                </a:cubicBezTo>
                <a:cubicBezTo>
                  <a:pt x="137" y="8"/>
                  <a:pt x="88" y="7"/>
                  <a:pt x="38" y="7"/>
                </a:cubicBezTo>
                <a:lnTo>
                  <a:pt x="38" y="20"/>
                </a:lnTo>
                <a:lnTo>
                  <a:pt x="35" y="30"/>
                </a:lnTo>
                <a:lnTo>
                  <a:pt x="28" y="45"/>
                </a:lnTo>
                <a:lnTo>
                  <a:pt x="13" y="95"/>
                </a:lnTo>
                <a:lnTo>
                  <a:pt x="17" y="128"/>
                </a:lnTo>
                <a:lnTo>
                  <a:pt x="64" y="185"/>
                </a:lnTo>
                <a:lnTo>
                  <a:pt x="53" y="236"/>
                </a:lnTo>
                <a:lnTo>
                  <a:pt x="42" y="272"/>
                </a:lnTo>
                <a:lnTo>
                  <a:pt x="42" y="319"/>
                </a:lnTo>
                <a:lnTo>
                  <a:pt x="42" y="329"/>
                </a:lnTo>
                <a:lnTo>
                  <a:pt x="42" y="351"/>
                </a:lnTo>
                <a:lnTo>
                  <a:pt x="46" y="362"/>
                </a:lnTo>
                <a:lnTo>
                  <a:pt x="74" y="434"/>
                </a:lnTo>
                <a:cubicBezTo>
                  <a:pt x="79" y="448"/>
                  <a:pt x="78" y="443"/>
                  <a:pt x="78" y="455"/>
                </a:cubicBezTo>
                <a:lnTo>
                  <a:pt x="78" y="527"/>
                </a:lnTo>
                <a:cubicBezTo>
                  <a:pt x="74" y="537"/>
                  <a:pt x="70" y="546"/>
                  <a:pt x="67" y="556"/>
                </a:cubicBezTo>
                <a:lnTo>
                  <a:pt x="53" y="599"/>
                </a:lnTo>
                <a:cubicBezTo>
                  <a:pt x="33" y="654"/>
                  <a:pt x="38" y="707"/>
                  <a:pt x="38" y="765"/>
                </a:cubicBezTo>
                <a:lnTo>
                  <a:pt x="24" y="841"/>
                </a:lnTo>
                <a:lnTo>
                  <a:pt x="6" y="852"/>
                </a:lnTo>
                <a:cubicBezTo>
                  <a:pt x="0" y="871"/>
                  <a:pt x="2" y="878"/>
                  <a:pt x="2" y="898"/>
                </a:cubicBezTo>
                <a:lnTo>
                  <a:pt x="2" y="938"/>
                </a:lnTo>
                <a:cubicBezTo>
                  <a:pt x="2" y="951"/>
                  <a:pt x="2" y="964"/>
                  <a:pt x="2" y="978"/>
                </a:cubicBezTo>
                <a:lnTo>
                  <a:pt x="13" y="1032"/>
                </a:lnTo>
                <a:lnTo>
                  <a:pt x="14" y="1033"/>
                </a:lnTo>
                <a:cubicBezTo>
                  <a:pt x="42" y="1037"/>
                  <a:pt x="74" y="1036"/>
                  <a:pt x="89" y="1056"/>
                </a:cubicBezTo>
                <a:cubicBezTo>
                  <a:pt x="88" y="1050"/>
                  <a:pt x="93" y="1048"/>
                  <a:pt x="100" y="1049"/>
                </a:cubicBezTo>
                <a:cubicBezTo>
                  <a:pt x="194" y="1074"/>
                  <a:pt x="309" y="1084"/>
                  <a:pt x="420" y="1090"/>
                </a:cubicBezTo>
                <a:cubicBezTo>
                  <a:pt x="454" y="1092"/>
                  <a:pt x="489" y="1089"/>
                  <a:pt x="520" y="1091"/>
                </a:cubicBezTo>
                <a:cubicBezTo>
                  <a:pt x="641" y="1100"/>
                  <a:pt x="809" y="1111"/>
                  <a:pt x="923" y="1098"/>
                </a:cubicBezTo>
                <a:cubicBezTo>
                  <a:pt x="819" y="1087"/>
                  <a:pt x="720" y="1101"/>
                  <a:pt x="639" y="1076"/>
                </a:cubicBezTo>
                <a:cubicBezTo>
                  <a:pt x="632" y="1079"/>
                  <a:pt x="625" y="1081"/>
                  <a:pt x="617" y="1083"/>
                </a:cubicBezTo>
                <a:cubicBezTo>
                  <a:pt x="575" y="1072"/>
                  <a:pt x="531" y="1097"/>
                  <a:pt x="492" y="1074"/>
                </a:cubicBezTo>
                <a:cubicBezTo>
                  <a:pt x="497" y="1072"/>
                  <a:pt x="503" y="1072"/>
                  <a:pt x="506" y="1069"/>
                </a:cubicBezTo>
                <a:cubicBezTo>
                  <a:pt x="497" y="1062"/>
                  <a:pt x="481" y="1062"/>
                  <a:pt x="464" y="1062"/>
                </a:cubicBezTo>
                <a:cubicBezTo>
                  <a:pt x="430" y="1042"/>
                  <a:pt x="351" y="1062"/>
                  <a:pt x="322" y="1033"/>
                </a:cubicBezTo>
                <a:cubicBezTo>
                  <a:pt x="296" y="1033"/>
                  <a:pt x="267" y="1023"/>
                  <a:pt x="252" y="1020"/>
                </a:cubicBezTo>
                <a:cubicBezTo>
                  <a:pt x="196" y="1007"/>
                  <a:pt x="137" y="999"/>
                  <a:pt x="96" y="972"/>
                </a:cubicBezTo>
                <a:cubicBezTo>
                  <a:pt x="146" y="978"/>
                  <a:pt x="177" y="987"/>
                  <a:pt x="227" y="991"/>
                </a:cubicBezTo>
                <a:cubicBezTo>
                  <a:pt x="202" y="975"/>
                  <a:pt x="161" y="974"/>
                  <a:pt x="146" y="951"/>
                </a:cubicBezTo>
                <a:cubicBezTo>
                  <a:pt x="158" y="953"/>
                  <a:pt x="171" y="954"/>
                  <a:pt x="182" y="957"/>
                </a:cubicBezTo>
                <a:cubicBezTo>
                  <a:pt x="242" y="947"/>
                  <a:pt x="307" y="970"/>
                  <a:pt x="335" y="1001"/>
                </a:cubicBezTo>
                <a:cubicBezTo>
                  <a:pt x="324" y="1010"/>
                  <a:pt x="298" y="1005"/>
                  <a:pt x="291" y="1013"/>
                </a:cubicBezTo>
                <a:cubicBezTo>
                  <a:pt x="312" y="1013"/>
                  <a:pt x="340" y="1026"/>
                  <a:pt x="363" y="1025"/>
                </a:cubicBezTo>
                <a:cubicBezTo>
                  <a:pt x="376" y="1025"/>
                  <a:pt x="384" y="1018"/>
                  <a:pt x="397" y="1016"/>
                </a:cubicBezTo>
                <a:cubicBezTo>
                  <a:pt x="453" y="1005"/>
                  <a:pt x="512" y="1015"/>
                  <a:pt x="571" y="1009"/>
                </a:cubicBezTo>
                <a:cubicBezTo>
                  <a:pt x="579" y="1002"/>
                  <a:pt x="589" y="997"/>
                  <a:pt x="608" y="1000"/>
                </a:cubicBezTo>
                <a:cubicBezTo>
                  <a:pt x="615" y="996"/>
                  <a:pt x="621" y="991"/>
                  <a:pt x="630" y="988"/>
                </a:cubicBezTo>
                <a:cubicBezTo>
                  <a:pt x="740" y="988"/>
                  <a:pt x="844" y="983"/>
                  <a:pt x="941" y="1000"/>
                </a:cubicBezTo>
                <a:cubicBezTo>
                  <a:pt x="1009" y="993"/>
                  <a:pt x="1103" y="1016"/>
                  <a:pt x="1164" y="1038"/>
                </a:cubicBezTo>
                <a:cubicBezTo>
                  <a:pt x="1167" y="1049"/>
                  <a:pt x="1150" y="1044"/>
                  <a:pt x="1153" y="1054"/>
                </a:cubicBezTo>
                <a:cubicBezTo>
                  <a:pt x="1211" y="1049"/>
                  <a:pt x="1291" y="1039"/>
                  <a:pt x="1327" y="1038"/>
                </a:cubicBezTo>
                <a:cubicBezTo>
                  <a:pt x="1329" y="1044"/>
                  <a:pt x="1322" y="1043"/>
                  <a:pt x="1325" y="1049"/>
                </a:cubicBezTo>
                <a:cubicBezTo>
                  <a:pt x="1339" y="1043"/>
                  <a:pt x="1361" y="1064"/>
                  <a:pt x="1369" y="1045"/>
                </a:cubicBezTo>
                <a:cubicBezTo>
                  <a:pt x="1367" y="1040"/>
                  <a:pt x="1342" y="1051"/>
                  <a:pt x="1341" y="1040"/>
                </a:cubicBezTo>
                <a:cubicBezTo>
                  <a:pt x="1350" y="1033"/>
                  <a:pt x="1376" y="1041"/>
                  <a:pt x="1391" y="1042"/>
                </a:cubicBezTo>
                <a:cubicBezTo>
                  <a:pt x="1390" y="1049"/>
                  <a:pt x="1383" y="1050"/>
                  <a:pt x="1378" y="1053"/>
                </a:cubicBezTo>
                <a:cubicBezTo>
                  <a:pt x="1384" y="1053"/>
                  <a:pt x="1391" y="1053"/>
                  <a:pt x="1394" y="1056"/>
                </a:cubicBezTo>
                <a:cubicBezTo>
                  <a:pt x="1397" y="1050"/>
                  <a:pt x="1395" y="1047"/>
                  <a:pt x="1403" y="1042"/>
                </a:cubicBezTo>
                <a:cubicBezTo>
                  <a:pt x="1425" y="1039"/>
                  <a:pt x="1447" y="1044"/>
                  <a:pt x="1439" y="1059"/>
                </a:cubicBezTo>
                <a:cubicBezTo>
                  <a:pt x="1463" y="1061"/>
                  <a:pt x="1495" y="1070"/>
                  <a:pt x="1503" y="1059"/>
                </a:cubicBezTo>
                <a:cubicBezTo>
                  <a:pt x="1509" y="1066"/>
                  <a:pt x="1523" y="1066"/>
                  <a:pt x="1539" y="1065"/>
                </a:cubicBezTo>
                <a:cubicBezTo>
                  <a:pt x="1542" y="1055"/>
                  <a:pt x="1525" y="1061"/>
                  <a:pt x="1530" y="1049"/>
                </a:cubicBezTo>
                <a:cubicBezTo>
                  <a:pt x="1544" y="1052"/>
                  <a:pt x="1560" y="1040"/>
                  <a:pt x="1566" y="1051"/>
                </a:cubicBezTo>
                <a:cubicBezTo>
                  <a:pt x="1563" y="1063"/>
                  <a:pt x="1540" y="1048"/>
                  <a:pt x="1539" y="1058"/>
                </a:cubicBezTo>
                <a:cubicBezTo>
                  <a:pt x="1562" y="1073"/>
                  <a:pt x="1613" y="1066"/>
                  <a:pt x="1656" y="1068"/>
                </a:cubicBezTo>
                <a:cubicBezTo>
                  <a:pt x="1690" y="1070"/>
                  <a:pt x="1728" y="1070"/>
                  <a:pt x="1750" y="1065"/>
                </a:cubicBezTo>
                <a:cubicBezTo>
                  <a:pt x="1741" y="1060"/>
                  <a:pt x="1731" y="1056"/>
                  <a:pt x="1722" y="1063"/>
                </a:cubicBezTo>
                <a:cubicBezTo>
                  <a:pt x="1718" y="1061"/>
                  <a:pt x="1718" y="1055"/>
                  <a:pt x="1714" y="1054"/>
                </a:cubicBezTo>
                <a:cubicBezTo>
                  <a:pt x="1698" y="1061"/>
                  <a:pt x="1682" y="1057"/>
                  <a:pt x="1669" y="1063"/>
                </a:cubicBezTo>
                <a:cubicBezTo>
                  <a:pt x="1667" y="1059"/>
                  <a:pt x="1663" y="1057"/>
                  <a:pt x="1661" y="1052"/>
                </a:cubicBezTo>
                <a:cubicBezTo>
                  <a:pt x="1688" y="1051"/>
                  <a:pt x="1741" y="1036"/>
                  <a:pt x="1761" y="1062"/>
                </a:cubicBezTo>
                <a:cubicBezTo>
                  <a:pt x="1779" y="1060"/>
                  <a:pt x="1814" y="1074"/>
                  <a:pt x="1839" y="1061"/>
                </a:cubicBezTo>
                <a:cubicBezTo>
                  <a:pt x="1825" y="1057"/>
                  <a:pt x="1793" y="1067"/>
                  <a:pt x="1778" y="1048"/>
                </a:cubicBezTo>
                <a:cubicBezTo>
                  <a:pt x="1828" y="1048"/>
                  <a:pt x="1875" y="1048"/>
                  <a:pt x="1917" y="1049"/>
                </a:cubicBezTo>
                <a:cubicBezTo>
                  <a:pt x="1919" y="1052"/>
                  <a:pt x="1920" y="1055"/>
                  <a:pt x="1919" y="1060"/>
                </a:cubicBezTo>
                <a:cubicBezTo>
                  <a:pt x="1930" y="1060"/>
                  <a:pt x="1940" y="1060"/>
                  <a:pt x="1947" y="1062"/>
                </a:cubicBezTo>
                <a:cubicBezTo>
                  <a:pt x="1945" y="1053"/>
                  <a:pt x="1952" y="1052"/>
                  <a:pt x="1955" y="1049"/>
                </a:cubicBezTo>
                <a:cubicBezTo>
                  <a:pt x="1998" y="1050"/>
                  <a:pt x="2049" y="1049"/>
                  <a:pt x="2094" y="1051"/>
                </a:cubicBezTo>
                <a:cubicBezTo>
                  <a:pt x="2097" y="1060"/>
                  <a:pt x="2088" y="1058"/>
                  <a:pt x="2089" y="1065"/>
                </a:cubicBezTo>
                <a:cubicBezTo>
                  <a:pt x="2112" y="1068"/>
                  <a:pt x="2153" y="1082"/>
                  <a:pt x="2161" y="1057"/>
                </a:cubicBezTo>
                <a:cubicBezTo>
                  <a:pt x="2152" y="1058"/>
                  <a:pt x="2137" y="1064"/>
                  <a:pt x="2136" y="1053"/>
                </a:cubicBezTo>
                <a:cubicBezTo>
                  <a:pt x="2176" y="1056"/>
                  <a:pt x="2265" y="1049"/>
                  <a:pt x="2292" y="1062"/>
                </a:cubicBezTo>
                <a:cubicBezTo>
                  <a:pt x="2299" y="1064"/>
                  <a:pt x="2289" y="1052"/>
                  <a:pt x="2297" y="1053"/>
                </a:cubicBezTo>
                <a:cubicBezTo>
                  <a:pt x="2325" y="1052"/>
                  <a:pt x="2349" y="1058"/>
                  <a:pt x="2366" y="1046"/>
                </a:cubicBezTo>
                <a:cubicBezTo>
                  <a:pt x="2407" y="1046"/>
                  <a:pt x="2470" y="1059"/>
                  <a:pt x="2500" y="1046"/>
                </a:cubicBezTo>
                <a:cubicBezTo>
                  <a:pt x="2469" y="1046"/>
                  <a:pt x="2444" y="1050"/>
                  <a:pt x="2427" y="1040"/>
                </a:cubicBezTo>
                <a:cubicBezTo>
                  <a:pt x="2463" y="1035"/>
                  <a:pt x="2506" y="1043"/>
                  <a:pt x="2524" y="1021"/>
                </a:cubicBezTo>
                <a:cubicBezTo>
                  <a:pt x="2608" y="1029"/>
                  <a:pt x="2688" y="1025"/>
                  <a:pt x="2775" y="1036"/>
                </a:cubicBezTo>
                <a:cubicBezTo>
                  <a:pt x="2776" y="1042"/>
                  <a:pt x="2764" y="1038"/>
                  <a:pt x="2766" y="1045"/>
                </a:cubicBezTo>
                <a:cubicBezTo>
                  <a:pt x="2918" y="1054"/>
                  <a:pt x="3061" y="1021"/>
                  <a:pt x="3183" y="1045"/>
                </a:cubicBezTo>
                <a:cubicBezTo>
                  <a:pt x="3146" y="1053"/>
                  <a:pt x="3102" y="1068"/>
                  <a:pt x="3069" y="1073"/>
                </a:cubicBezTo>
                <a:cubicBezTo>
                  <a:pt x="3080" y="1075"/>
                  <a:pt x="3098" y="1070"/>
                  <a:pt x="3100" y="1073"/>
                </a:cubicBezTo>
                <a:cubicBezTo>
                  <a:pt x="3100" y="1076"/>
                  <a:pt x="3099" y="1081"/>
                  <a:pt x="3103" y="1082"/>
                </a:cubicBezTo>
                <a:cubicBezTo>
                  <a:pt x="3104" y="1063"/>
                  <a:pt x="3140" y="1084"/>
                  <a:pt x="3156" y="1072"/>
                </a:cubicBezTo>
                <a:cubicBezTo>
                  <a:pt x="3159" y="1080"/>
                  <a:pt x="3181" y="1074"/>
                  <a:pt x="3189" y="1078"/>
                </a:cubicBezTo>
                <a:cubicBezTo>
                  <a:pt x="3228" y="1062"/>
                  <a:pt x="3268" y="1080"/>
                  <a:pt x="3306" y="1073"/>
                </a:cubicBezTo>
                <a:cubicBezTo>
                  <a:pt x="3307" y="1068"/>
                  <a:pt x="3302" y="1059"/>
                  <a:pt x="3308" y="1059"/>
                </a:cubicBezTo>
                <a:cubicBezTo>
                  <a:pt x="3312" y="1061"/>
                  <a:pt x="3313" y="1065"/>
                  <a:pt x="3322" y="1063"/>
                </a:cubicBezTo>
                <a:cubicBezTo>
                  <a:pt x="3344" y="1051"/>
                  <a:pt x="3423" y="1055"/>
                  <a:pt x="3469" y="1041"/>
                </a:cubicBezTo>
                <a:cubicBezTo>
                  <a:pt x="3477" y="1046"/>
                  <a:pt x="3492" y="1045"/>
                  <a:pt x="3494" y="1054"/>
                </a:cubicBezTo>
                <a:cubicBezTo>
                  <a:pt x="3476" y="1051"/>
                  <a:pt x="3454" y="1062"/>
                  <a:pt x="3430" y="1062"/>
                </a:cubicBezTo>
                <a:cubicBezTo>
                  <a:pt x="3468" y="1085"/>
                  <a:pt x="3526" y="1047"/>
                  <a:pt x="3555" y="1056"/>
                </a:cubicBezTo>
                <a:cubicBezTo>
                  <a:pt x="3558" y="1064"/>
                  <a:pt x="3543" y="1058"/>
                  <a:pt x="3544" y="1065"/>
                </a:cubicBezTo>
                <a:cubicBezTo>
                  <a:pt x="3577" y="1059"/>
                  <a:pt x="3616" y="1050"/>
                  <a:pt x="3650" y="1057"/>
                </a:cubicBezTo>
                <a:cubicBezTo>
                  <a:pt x="3658" y="1052"/>
                  <a:pt x="3666" y="1047"/>
                  <a:pt x="3678" y="1045"/>
                </a:cubicBezTo>
                <a:cubicBezTo>
                  <a:pt x="3681" y="1046"/>
                  <a:pt x="3685" y="1057"/>
                  <a:pt x="3689" y="1049"/>
                </a:cubicBezTo>
                <a:cubicBezTo>
                  <a:pt x="3704" y="1037"/>
                  <a:pt x="3794" y="1037"/>
                  <a:pt x="3822" y="1039"/>
                </a:cubicBezTo>
                <a:cubicBezTo>
                  <a:pt x="3812" y="1047"/>
                  <a:pt x="3791" y="1048"/>
                  <a:pt x="3783" y="1057"/>
                </a:cubicBezTo>
                <a:cubicBezTo>
                  <a:pt x="3803" y="1057"/>
                  <a:pt x="3816" y="1053"/>
                  <a:pt x="3833" y="1057"/>
                </a:cubicBezTo>
                <a:cubicBezTo>
                  <a:pt x="3869" y="1031"/>
                  <a:pt x="3921" y="1042"/>
                  <a:pt x="3977" y="1041"/>
                </a:cubicBezTo>
                <a:cubicBezTo>
                  <a:pt x="3973" y="1051"/>
                  <a:pt x="3958" y="1046"/>
                  <a:pt x="3955" y="1053"/>
                </a:cubicBezTo>
                <a:cubicBezTo>
                  <a:pt x="3981" y="1066"/>
                  <a:pt x="4009" y="1049"/>
                  <a:pt x="4030" y="1045"/>
                </a:cubicBezTo>
                <a:cubicBezTo>
                  <a:pt x="4047" y="1042"/>
                  <a:pt x="4077" y="1045"/>
                  <a:pt x="4102" y="1044"/>
                </a:cubicBezTo>
                <a:cubicBezTo>
                  <a:pt x="4181" y="1041"/>
                  <a:pt x="4270" y="1039"/>
                  <a:pt x="4341" y="1041"/>
                </a:cubicBezTo>
                <a:cubicBezTo>
                  <a:pt x="4368" y="1031"/>
                  <a:pt x="4411" y="1036"/>
                  <a:pt x="4438" y="1022"/>
                </a:cubicBezTo>
                <a:cubicBezTo>
                  <a:pt x="4325" y="1009"/>
                  <a:pt x="4198" y="1013"/>
                  <a:pt x="4088" y="1011"/>
                </a:cubicBezTo>
                <a:close/>
                <a:moveTo>
                  <a:pt x="4323" y="944"/>
                </a:moveTo>
                <a:lnTo>
                  <a:pt x="4323" y="944"/>
                </a:lnTo>
                <a:cubicBezTo>
                  <a:pt x="4324" y="953"/>
                  <a:pt x="4301" y="949"/>
                  <a:pt x="4301" y="944"/>
                </a:cubicBezTo>
                <a:cubicBezTo>
                  <a:pt x="4307" y="939"/>
                  <a:pt x="4322" y="944"/>
                  <a:pt x="4323" y="944"/>
                </a:cubicBezTo>
                <a:close/>
                <a:moveTo>
                  <a:pt x="4251" y="943"/>
                </a:moveTo>
                <a:lnTo>
                  <a:pt x="4251" y="943"/>
                </a:lnTo>
                <a:cubicBezTo>
                  <a:pt x="4231" y="946"/>
                  <a:pt x="4176" y="946"/>
                  <a:pt x="4159" y="933"/>
                </a:cubicBezTo>
                <a:cubicBezTo>
                  <a:pt x="4190" y="935"/>
                  <a:pt x="4227" y="927"/>
                  <a:pt x="4251" y="943"/>
                </a:cubicBezTo>
                <a:close/>
                <a:moveTo>
                  <a:pt x="3831" y="912"/>
                </a:moveTo>
                <a:lnTo>
                  <a:pt x="3831" y="912"/>
                </a:lnTo>
                <a:cubicBezTo>
                  <a:pt x="3887" y="909"/>
                  <a:pt x="3948" y="908"/>
                  <a:pt x="4018" y="912"/>
                </a:cubicBezTo>
                <a:cubicBezTo>
                  <a:pt x="4030" y="926"/>
                  <a:pt x="4062" y="923"/>
                  <a:pt x="4085" y="929"/>
                </a:cubicBezTo>
                <a:cubicBezTo>
                  <a:pt x="4050" y="942"/>
                  <a:pt x="3988" y="930"/>
                  <a:pt x="3937" y="928"/>
                </a:cubicBezTo>
                <a:cubicBezTo>
                  <a:pt x="3894" y="927"/>
                  <a:pt x="3859" y="924"/>
                  <a:pt x="3831" y="918"/>
                </a:cubicBezTo>
                <a:lnTo>
                  <a:pt x="3831" y="912"/>
                </a:lnTo>
                <a:close/>
                <a:moveTo>
                  <a:pt x="3890" y="952"/>
                </a:moveTo>
                <a:lnTo>
                  <a:pt x="3890" y="952"/>
                </a:lnTo>
                <a:cubicBezTo>
                  <a:pt x="3869" y="958"/>
                  <a:pt x="3845" y="960"/>
                  <a:pt x="3826" y="957"/>
                </a:cubicBezTo>
                <a:cubicBezTo>
                  <a:pt x="3805" y="954"/>
                  <a:pt x="3768" y="970"/>
                  <a:pt x="3760" y="947"/>
                </a:cubicBezTo>
                <a:cubicBezTo>
                  <a:pt x="3808" y="956"/>
                  <a:pt x="3841" y="945"/>
                  <a:pt x="3890" y="952"/>
                </a:cubicBezTo>
                <a:close/>
                <a:moveTo>
                  <a:pt x="3671" y="943"/>
                </a:moveTo>
                <a:lnTo>
                  <a:pt x="3671" y="943"/>
                </a:lnTo>
                <a:cubicBezTo>
                  <a:pt x="3673" y="954"/>
                  <a:pt x="3652" y="943"/>
                  <a:pt x="3654" y="948"/>
                </a:cubicBezTo>
                <a:cubicBezTo>
                  <a:pt x="3646" y="946"/>
                  <a:pt x="3667" y="936"/>
                  <a:pt x="3671" y="943"/>
                </a:cubicBezTo>
                <a:close/>
                <a:moveTo>
                  <a:pt x="3646" y="944"/>
                </a:moveTo>
                <a:lnTo>
                  <a:pt x="3646" y="944"/>
                </a:lnTo>
                <a:cubicBezTo>
                  <a:pt x="3628" y="955"/>
                  <a:pt x="3612" y="949"/>
                  <a:pt x="3585" y="951"/>
                </a:cubicBezTo>
                <a:cubicBezTo>
                  <a:pt x="3582" y="949"/>
                  <a:pt x="3583" y="945"/>
                  <a:pt x="3579" y="944"/>
                </a:cubicBezTo>
                <a:cubicBezTo>
                  <a:pt x="3597" y="936"/>
                  <a:pt x="3623" y="943"/>
                  <a:pt x="3646" y="944"/>
                </a:cubicBezTo>
                <a:close/>
                <a:moveTo>
                  <a:pt x="3473" y="939"/>
                </a:moveTo>
                <a:lnTo>
                  <a:pt x="3473" y="939"/>
                </a:lnTo>
                <a:cubicBezTo>
                  <a:pt x="3481" y="934"/>
                  <a:pt x="3490" y="929"/>
                  <a:pt x="3501" y="934"/>
                </a:cubicBezTo>
                <a:cubicBezTo>
                  <a:pt x="3501" y="947"/>
                  <a:pt x="3484" y="938"/>
                  <a:pt x="3473" y="939"/>
                </a:cubicBezTo>
                <a:close/>
                <a:moveTo>
                  <a:pt x="3545" y="897"/>
                </a:moveTo>
                <a:lnTo>
                  <a:pt x="3545" y="897"/>
                </a:lnTo>
                <a:cubicBezTo>
                  <a:pt x="3530" y="909"/>
                  <a:pt x="3503" y="900"/>
                  <a:pt x="3479" y="900"/>
                </a:cubicBezTo>
                <a:cubicBezTo>
                  <a:pt x="3457" y="901"/>
                  <a:pt x="3433" y="908"/>
                  <a:pt x="3415" y="901"/>
                </a:cubicBezTo>
                <a:cubicBezTo>
                  <a:pt x="3455" y="894"/>
                  <a:pt x="3509" y="890"/>
                  <a:pt x="3545" y="897"/>
                </a:cubicBezTo>
                <a:close/>
                <a:moveTo>
                  <a:pt x="3381" y="904"/>
                </a:moveTo>
                <a:lnTo>
                  <a:pt x="3381" y="904"/>
                </a:lnTo>
                <a:cubicBezTo>
                  <a:pt x="3379" y="907"/>
                  <a:pt x="3354" y="910"/>
                  <a:pt x="3356" y="902"/>
                </a:cubicBezTo>
                <a:cubicBezTo>
                  <a:pt x="3365" y="900"/>
                  <a:pt x="3374" y="898"/>
                  <a:pt x="3381" y="904"/>
                </a:cubicBezTo>
                <a:close/>
                <a:moveTo>
                  <a:pt x="3348" y="904"/>
                </a:moveTo>
                <a:lnTo>
                  <a:pt x="3348" y="904"/>
                </a:lnTo>
                <a:cubicBezTo>
                  <a:pt x="3340" y="908"/>
                  <a:pt x="3320" y="912"/>
                  <a:pt x="3312" y="909"/>
                </a:cubicBezTo>
                <a:cubicBezTo>
                  <a:pt x="3315" y="899"/>
                  <a:pt x="3334" y="903"/>
                  <a:pt x="3348" y="904"/>
                </a:cubicBezTo>
                <a:close/>
                <a:moveTo>
                  <a:pt x="3276" y="912"/>
                </a:moveTo>
                <a:lnTo>
                  <a:pt x="3276" y="912"/>
                </a:lnTo>
                <a:lnTo>
                  <a:pt x="3265" y="912"/>
                </a:lnTo>
                <a:cubicBezTo>
                  <a:pt x="3262" y="903"/>
                  <a:pt x="3278" y="903"/>
                  <a:pt x="3276" y="912"/>
                </a:cubicBezTo>
                <a:close/>
                <a:moveTo>
                  <a:pt x="4490" y="445"/>
                </a:moveTo>
                <a:lnTo>
                  <a:pt x="4490" y="445"/>
                </a:lnTo>
                <a:cubicBezTo>
                  <a:pt x="4486" y="451"/>
                  <a:pt x="4470" y="447"/>
                  <a:pt x="4462" y="448"/>
                </a:cubicBezTo>
                <a:cubicBezTo>
                  <a:pt x="4468" y="440"/>
                  <a:pt x="4478" y="445"/>
                  <a:pt x="4490" y="445"/>
                </a:cubicBezTo>
                <a:close/>
                <a:moveTo>
                  <a:pt x="4459" y="478"/>
                </a:moveTo>
                <a:lnTo>
                  <a:pt x="4459" y="478"/>
                </a:lnTo>
                <a:cubicBezTo>
                  <a:pt x="4460" y="487"/>
                  <a:pt x="4446" y="485"/>
                  <a:pt x="4437" y="487"/>
                </a:cubicBezTo>
                <a:cubicBezTo>
                  <a:pt x="4436" y="482"/>
                  <a:pt x="4439" y="481"/>
                  <a:pt x="4440" y="478"/>
                </a:cubicBezTo>
                <a:cubicBezTo>
                  <a:pt x="4449" y="481"/>
                  <a:pt x="4449" y="478"/>
                  <a:pt x="4459" y="478"/>
                </a:cubicBezTo>
                <a:close/>
                <a:moveTo>
                  <a:pt x="4448" y="464"/>
                </a:moveTo>
                <a:lnTo>
                  <a:pt x="4448" y="464"/>
                </a:lnTo>
                <a:cubicBezTo>
                  <a:pt x="4439" y="478"/>
                  <a:pt x="4393" y="470"/>
                  <a:pt x="4376" y="470"/>
                </a:cubicBezTo>
                <a:cubicBezTo>
                  <a:pt x="4389" y="459"/>
                  <a:pt x="4417" y="468"/>
                  <a:pt x="4448" y="464"/>
                </a:cubicBezTo>
                <a:close/>
                <a:moveTo>
                  <a:pt x="4365" y="465"/>
                </a:moveTo>
                <a:lnTo>
                  <a:pt x="4365" y="465"/>
                </a:lnTo>
                <a:cubicBezTo>
                  <a:pt x="4366" y="474"/>
                  <a:pt x="4347" y="473"/>
                  <a:pt x="4345" y="465"/>
                </a:cubicBezTo>
                <a:cubicBezTo>
                  <a:pt x="4354" y="468"/>
                  <a:pt x="4355" y="466"/>
                  <a:pt x="4365" y="465"/>
                </a:cubicBezTo>
                <a:close/>
                <a:moveTo>
                  <a:pt x="4276" y="471"/>
                </a:moveTo>
                <a:lnTo>
                  <a:pt x="4276" y="471"/>
                </a:lnTo>
                <a:lnTo>
                  <a:pt x="4251" y="471"/>
                </a:lnTo>
                <a:cubicBezTo>
                  <a:pt x="4253" y="465"/>
                  <a:pt x="4278" y="460"/>
                  <a:pt x="4276" y="471"/>
                </a:cubicBezTo>
                <a:close/>
                <a:moveTo>
                  <a:pt x="4353" y="402"/>
                </a:moveTo>
                <a:lnTo>
                  <a:pt x="4353" y="402"/>
                </a:lnTo>
                <a:lnTo>
                  <a:pt x="4322" y="402"/>
                </a:lnTo>
                <a:cubicBezTo>
                  <a:pt x="4321" y="392"/>
                  <a:pt x="4356" y="386"/>
                  <a:pt x="4353" y="402"/>
                </a:cubicBezTo>
                <a:close/>
                <a:moveTo>
                  <a:pt x="4204" y="290"/>
                </a:moveTo>
                <a:lnTo>
                  <a:pt x="4204" y="290"/>
                </a:lnTo>
                <a:cubicBezTo>
                  <a:pt x="4209" y="280"/>
                  <a:pt x="4232" y="287"/>
                  <a:pt x="4240" y="292"/>
                </a:cubicBezTo>
                <a:cubicBezTo>
                  <a:pt x="4227" y="288"/>
                  <a:pt x="4211" y="294"/>
                  <a:pt x="4204" y="290"/>
                </a:cubicBezTo>
                <a:close/>
                <a:moveTo>
                  <a:pt x="4249" y="292"/>
                </a:moveTo>
                <a:lnTo>
                  <a:pt x="4249" y="292"/>
                </a:lnTo>
                <a:cubicBezTo>
                  <a:pt x="4263" y="280"/>
                  <a:pt x="4279" y="285"/>
                  <a:pt x="4301" y="287"/>
                </a:cubicBezTo>
                <a:cubicBezTo>
                  <a:pt x="4290" y="301"/>
                  <a:pt x="4267" y="287"/>
                  <a:pt x="4249" y="292"/>
                </a:cubicBezTo>
                <a:close/>
                <a:moveTo>
                  <a:pt x="4390" y="267"/>
                </a:moveTo>
                <a:lnTo>
                  <a:pt x="4390" y="267"/>
                </a:lnTo>
                <a:cubicBezTo>
                  <a:pt x="4404" y="259"/>
                  <a:pt x="4430" y="263"/>
                  <a:pt x="4446" y="265"/>
                </a:cubicBezTo>
                <a:cubicBezTo>
                  <a:pt x="4444" y="266"/>
                  <a:pt x="4443" y="268"/>
                  <a:pt x="4443" y="271"/>
                </a:cubicBezTo>
                <a:cubicBezTo>
                  <a:pt x="4423" y="268"/>
                  <a:pt x="4412" y="270"/>
                  <a:pt x="4390" y="267"/>
                </a:cubicBezTo>
                <a:close/>
                <a:moveTo>
                  <a:pt x="4540" y="279"/>
                </a:moveTo>
                <a:lnTo>
                  <a:pt x="4540" y="279"/>
                </a:lnTo>
                <a:cubicBezTo>
                  <a:pt x="4530" y="278"/>
                  <a:pt x="4519" y="279"/>
                  <a:pt x="4515" y="273"/>
                </a:cubicBezTo>
                <a:cubicBezTo>
                  <a:pt x="4507" y="280"/>
                  <a:pt x="4480" y="279"/>
                  <a:pt x="4476" y="266"/>
                </a:cubicBezTo>
                <a:cubicBezTo>
                  <a:pt x="4499" y="268"/>
                  <a:pt x="4521" y="266"/>
                  <a:pt x="4543" y="270"/>
                </a:cubicBezTo>
                <a:cubicBezTo>
                  <a:pt x="4541" y="272"/>
                  <a:pt x="4540" y="275"/>
                  <a:pt x="4540" y="279"/>
                </a:cubicBezTo>
                <a:close/>
                <a:moveTo>
                  <a:pt x="4593" y="281"/>
                </a:moveTo>
                <a:lnTo>
                  <a:pt x="4593" y="281"/>
                </a:lnTo>
                <a:cubicBezTo>
                  <a:pt x="4572" y="276"/>
                  <a:pt x="4563" y="284"/>
                  <a:pt x="4546" y="279"/>
                </a:cubicBezTo>
                <a:lnTo>
                  <a:pt x="4546" y="268"/>
                </a:lnTo>
                <a:cubicBezTo>
                  <a:pt x="4566" y="268"/>
                  <a:pt x="4578" y="264"/>
                  <a:pt x="4593" y="269"/>
                </a:cubicBezTo>
                <a:lnTo>
                  <a:pt x="4593" y="281"/>
                </a:lnTo>
                <a:close/>
                <a:moveTo>
                  <a:pt x="4726" y="272"/>
                </a:moveTo>
                <a:lnTo>
                  <a:pt x="4726" y="272"/>
                </a:lnTo>
                <a:cubicBezTo>
                  <a:pt x="4726" y="284"/>
                  <a:pt x="4713" y="280"/>
                  <a:pt x="4704" y="277"/>
                </a:cubicBezTo>
                <a:cubicBezTo>
                  <a:pt x="4707" y="270"/>
                  <a:pt x="4718" y="269"/>
                  <a:pt x="4726" y="272"/>
                </a:cubicBezTo>
                <a:close/>
                <a:moveTo>
                  <a:pt x="4698" y="273"/>
                </a:moveTo>
                <a:lnTo>
                  <a:pt x="4698" y="273"/>
                </a:lnTo>
                <a:cubicBezTo>
                  <a:pt x="4697" y="276"/>
                  <a:pt x="4694" y="278"/>
                  <a:pt x="4693" y="282"/>
                </a:cubicBezTo>
                <a:cubicBezTo>
                  <a:pt x="4660" y="278"/>
                  <a:pt x="4628" y="283"/>
                  <a:pt x="4601" y="281"/>
                </a:cubicBezTo>
                <a:cubicBezTo>
                  <a:pt x="4601" y="278"/>
                  <a:pt x="4593" y="270"/>
                  <a:pt x="4598" y="269"/>
                </a:cubicBezTo>
                <a:cubicBezTo>
                  <a:pt x="4622" y="269"/>
                  <a:pt x="4674" y="271"/>
                  <a:pt x="4698" y="273"/>
                </a:cubicBezTo>
                <a:close/>
                <a:moveTo>
                  <a:pt x="4570" y="247"/>
                </a:moveTo>
                <a:lnTo>
                  <a:pt x="4570" y="247"/>
                </a:lnTo>
                <a:cubicBezTo>
                  <a:pt x="4564" y="239"/>
                  <a:pt x="4555" y="239"/>
                  <a:pt x="4545" y="238"/>
                </a:cubicBezTo>
                <a:cubicBezTo>
                  <a:pt x="4550" y="231"/>
                  <a:pt x="4559" y="238"/>
                  <a:pt x="4573" y="236"/>
                </a:cubicBezTo>
                <a:cubicBezTo>
                  <a:pt x="4571" y="243"/>
                  <a:pt x="4576" y="244"/>
                  <a:pt x="4576" y="249"/>
                </a:cubicBezTo>
                <a:cubicBezTo>
                  <a:pt x="4587" y="247"/>
                  <a:pt x="4587" y="247"/>
                  <a:pt x="4598" y="249"/>
                </a:cubicBezTo>
                <a:cubicBezTo>
                  <a:pt x="4578" y="257"/>
                  <a:pt x="4536" y="255"/>
                  <a:pt x="4501" y="253"/>
                </a:cubicBezTo>
                <a:cubicBezTo>
                  <a:pt x="4516" y="236"/>
                  <a:pt x="4554" y="253"/>
                  <a:pt x="4570" y="247"/>
                </a:cubicBezTo>
                <a:close/>
                <a:moveTo>
                  <a:pt x="4495" y="234"/>
                </a:moveTo>
                <a:lnTo>
                  <a:pt x="4495" y="234"/>
                </a:lnTo>
                <a:lnTo>
                  <a:pt x="4495" y="241"/>
                </a:lnTo>
                <a:cubicBezTo>
                  <a:pt x="4485" y="237"/>
                  <a:pt x="4480" y="243"/>
                  <a:pt x="4470" y="239"/>
                </a:cubicBezTo>
                <a:cubicBezTo>
                  <a:pt x="4477" y="232"/>
                  <a:pt x="4485" y="238"/>
                  <a:pt x="4495" y="234"/>
                </a:cubicBezTo>
                <a:close/>
                <a:moveTo>
                  <a:pt x="4446" y="271"/>
                </a:moveTo>
                <a:lnTo>
                  <a:pt x="4446" y="271"/>
                </a:lnTo>
                <a:cubicBezTo>
                  <a:pt x="4443" y="265"/>
                  <a:pt x="4451" y="267"/>
                  <a:pt x="4451" y="262"/>
                </a:cubicBezTo>
                <a:cubicBezTo>
                  <a:pt x="4459" y="265"/>
                  <a:pt x="4467" y="266"/>
                  <a:pt x="4471" y="266"/>
                </a:cubicBezTo>
                <a:cubicBezTo>
                  <a:pt x="4467" y="277"/>
                  <a:pt x="4458" y="270"/>
                  <a:pt x="4446" y="271"/>
                </a:cubicBezTo>
                <a:close/>
                <a:moveTo>
                  <a:pt x="4459" y="251"/>
                </a:moveTo>
                <a:lnTo>
                  <a:pt x="4459" y="251"/>
                </a:lnTo>
                <a:lnTo>
                  <a:pt x="4442" y="251"/>
                </a:lnTo>
                <a:cubicBezTo>
                  <a:pt x="4443" y="243"/>
                  <a:pt x="4460" y="242"/>
                  <a:pt x="4459" y="251"/>
                </a:cubicBezTo>
                <a:close/>
                <a:moveTo>
                  <a:pt x="4417" y="231"/>
                </a:moveTo>
                <a:lnTo>
                  <a:pt x="4417" y="231"/>
                </a:lnTo>
                <a:cubicBezTo>
                  <a:pt x="4423" y="230"/>
                  <a:pt x="4419" y="239"/>
                  <a:pt x="4420" y="242"/>
                </a:cubicBezTo>
                <a:cubicBezTo>
                  <a:pt x="4417" y="239"/>
                  <a:pt x="4399" y="237"/>
                  <a:pt x="4404" y="247"/>
                </a:cubicBezTo>
                <a:cubicBezTo>
                  <a:pt x="4400" y="244"/>
                  <a:pt x="4396" y="241"/>
                  <a:pt x="4395" y="236"/>
                </a:cubicBezTo>
                <a:cubicBezTo>
                  <a:pt x="4407" y="238"/>
                  <a:pt x="4415" y="240"/>
                  <a:pt x="4417" y="231"/>
                </a:cubicBezTo>
                <a:close/>
                <a:moveTo>
                  <a:pt x="4392" y="233"/>
                </a:moveTo>
                <a:lnTo>
                  <a:pt x="4392" y="233"/>
                </a:lnTo>
                <a:cubicBezTo>
                  <a:pt x="4387" y="246"/>
                  <a:pt x="4364" y="235"/>
                  <a:pt x="4356" y="241"/>
                </a:cubicBezTo>
                <a:cubicBezTo>
                  <a:pt x="4353" y="230"/>
                  <a:pt x="4383" y="237"/>
                  <a:pt x="4392" y="233"/>
                </a:cubicBezTo>
                <a:close/>
                <a:moveTo>
                  <a:pt x="4304" y="287"/>
                </a:moveTo>
                <a:lnTo>
                  <a:pt x="4304" y="287"/>
                </a:lnTo>
                <a:cubicBezTo>
                  <a:pt x="4318" y="281"/>
                  <a:pt x="4327" y="292"/>
                  <a:pt x="4346" y="288"/>
                </a:cubicBezTo>
                <a:cubicBezTo>
                  <a:pt x="4337" y="293"/>
                  <a:pt x="4312" y="297"/>
                  <a:pt x="4304" y="287"/>
                </a:cubicBezTo>
                <a:close/>
                <a:moveTo>
                  <a:pt x="4309" y="232"/>
                </a:moveTo>
                <a:lnTo>
                  <a:pt x="4309" y="232"/>
                </a:lnTo>
                <a:cubicBezTo>
                  <a:pt x="4309" y="236"/>
                  <a:pt x="4306" y="237"/>
                  <a:pt x="4306" y="241"/>
                </a:cubicBezTo>
                <a:cubicBezTo>
                  <a:pt x="4297" y="244"/>
                  <a:pt x="4303" y="234"/>
                  <a:pt x="4295" y="235"/>
                </a:cubicBezTo>
                <a:cubicBezTo>
                  <a:pt x="4295" y="230"/>
                  <a:pt x="4305" y="233"/>
                  <a:pt x="4309" y="232"/>
                </a:cubicBezTo>
                <a:close/>
                <a:moveTo>
                  <a:pt x="4298" y="278"/>
                </a:moveTo>
                <a:lnTo>
                  <a:pt x="4298" y="278"/>
                </a:lnTo>
                <a:cubicBezTo>
                  <a:pt x="4293" y="277"/>
                  <a:pt x="4273" y="271"/>
                  <a:pt x="4274" y="280"/>
                </a:cubicBezTo>
                <a:cubicBezTo>
                  <a:pt x="4270" y="280"/>
                  <a:pt x="4271" y="275"/>
                  <a:pt x="4271" y="271"/>
                </a:cubicBezTo>
                <a:cubicBezTo>
                  <a:pt x="4281" y="273"/>
                  <a:pt x="4300" y="267"/>
                  <a:pt x="4298" y="278"/>
                </a:cubicBezTo>
                <a:close/>
                <a:moveTo>
                  <a:pt x="4226" y="274"/>
                </a:moveTo>
                <a:lnTo>
                  <a:pt x="4226" y="274"/>
                </a:lnTo>
                <a:cubicBezTo>
                  <a:pt x="4232" y="274"/>
                  <a:pt x="4222" y="268"/>
                  <a:pt x="4229" y="265"/>
                </a:cubicBezTo>
                <a:cubicBezTo>
                  <a:pt x="4237" y="276"/>
                  <a:pt x="4248" y="261"/>
                  <a:pt x="4254" y="274"/>
                </a:cubicBezTo>
                <a:cubicBezTo>
                  <a:pt x="4257" y="272"/>
                  <a:pt x="4257" y="269"/>
                  <a:pt x="4262" y="269"/>
                </a:cubicBezTo>
                <a:cubicBezTo>
                  <a:pt x="4264" y="285"/>
                  <a:pt x="4239" y="265"/>
                  <a:pt x="4240" y="281"/>
                </a:cubicBezTo>
                <a:cubicBezTo>
                  <a:pt x="4236" y="276"/>
                  <a:pt x="4225" y="274"/>
                  <a:pt x="4221" y="281"/>
                </a:cubicBezTo>
                <a:cubicBezTo>
                  <a:pt x="4207" y="279"/>
                  <a:pt x="4222" y="262"/>
                  <a:pt x="4226" y="274"/>
                </a:cubicBezTo>
                <a:close/>
                <a:moveTo>
                  <a:pt x="4212" y="277"/>
                </a:moveTo>
                <a:lnTo>
                  <a:pt x="4212" y="277"/>
                </a:lnTo>
                <a:cubicBezTo>
                  <a:pt x="4205" y="277"/>
                  <a:pt x="4195" y="279"/>
                  <a:pt x="4198" y="270"/>
                </a:cubicBezTo>
                <a:cubicBezTo>
                  <a:pt x="4206" y="269"/>
                  <a:pt x="4214" y="269"/>
                  <a:pt x="4212" y="277"/>
                </a:cubicBezTo>
                <a:close/>
                <a:moveTo>
                  <a:pt x="3715" y="500"/>
                </a:moveTo>
                <a:lnTo>
                  <a:pt x="3715" y="500"/>
                </a:lnTo>
                <a:cubicBezTo>
                  <a:pt x="3725" y="501"/>
                  <a:pt x="3742" y="496"/>
                  <a:pt x="3740" y="507"/>
                </a:cubicBezTo>
                <a:cubicBezTo>
                  <a:pt x="3733" y="511"/>
                  <a:pt x="3717" y="508"/>
                  <a:pt x="3715" y="500"/>
                </a:cubicBezTo>
                <a:close/>
                <a:moveTo>
                  <a:pt x="3743" y="502"/>
                </a:moveTo>
                <a:lnTo>
                  <a:pt x="3743" y="502"/>
                </a:lnTo>
                <a:cubicBezTo>
                  <a:pt x="3740" y="494"/>
                  <a:pt x="3754" y="499"/>
                  <a:pt x="3760" y="497"/>
                </a:cubicBezTo>
                <a:cubicBezTo>
                  <a:pt x="3759" y="503"/>
                  <a:pt x="3750" y="502"/>
                  <a:pt x="3743" y="502"/>
                </a:cubicBezTo>
                <a:close/>
                <a:moveTo>
                  <a:pt x="4131" y="418"/>
                </a:moveTo>
                <a:lnTo>
                  <a:pt x="4131" y="418"/>
                </a:lnTo>
                <a:cubicBezTo>
                  <a:pt x="4117" y="421"/>
                  <a:pt x="4079" y="434"/>
                  <a:pt x="4075" y="417"/>
                </a:cubicBezTo>
                <a:cubicBezTo>
                  <a:pt x="4097" y="414"/>
                  <a:pt x="4117" y="421"/>
                  <a:pt x="4131" y="418"/>
                </a:cubicBezTo>
                <a:close/>
                <a:moveTo>
                  <a:pt x="4072" y="419"/>
                </a:moveTo>
                <a:lnTo>
                  <a:pt x="4072" y="419"/>
                </a:lnTo>
                <a:cubicBezTo>
                  <a:pt x="4050" y="427"/>
                  <a:pt x="4012" y="428"/>
                  <a:pt x="3997" y="417"/>
                </a:cubicBezTo>
                <a:cubicBezTo>
                  <a:pt x="4024" y="415"/>
                  <a:pt x="4047" y="419"/>
                  <a:pt x="4072" y="419"/>
                </a:cubicBezTo>
                <a:close/>
                <a:moveTo>
                  <a:pt x="4015" y="488"/>
                </a:moveTo>
                <a:lnTo>
                  <a:pt x="4015" y="488"/>
                </a:lnTo>
                <a:cubicBezTo>
                  <a:pt x="4003" y="506"/>
                  <a:pt x="3975" y="493"/>
                  <a:pt x="3957" y="493"/>
                </a:cubicBezTo>
                <a:cubicBezTo>
                  <a:pt x="3929" y="493"/>
                  <a:pt x="3901" y="500"/>
                  <a:pt x="3876" y="492"/>
                </a:cubicBezTo>
                <a:cubicBezTo>
                  <a:pt x="3882" y="479"/>
                  <a:pt x="3864" y="487"/>
                  <a:pt x="3865" y="478"/>
                </a:cubicBezTo>
                <a:cubicBezTo>
                  <a:pt x="3881" y="483"/>
                  <a:pt x="3894" y="479"/>
                  <a:pt x="3909" y="487"/>
                </a:cubicBezTo>
                <a:cubicBezTo>
                  <a:pt x="3915" y="486"/>
                  <a:pt x="3912" y="478"/>
                  <a:pt x="3918" y="478"/>
                </a:cubicBezTo>
                <a:cubicBezTo>
                  <a:pt x="3947" y="483"/>
                  <a:pt x="3981" y="486"/>
                  <a:pt x="4015" y="488"/>
                </a:cubicBezTo>
                <a:close/>
                <a:moveTo>
                  <a:pt x="3992" y="418"/>
                </a:moveTo>
                <a:lnTo>
                  <a:pt x="3992" y="418"/>
                </a:lnTo>
                <a:cubicBezTo>
                  <a:pt x="3974" y="427"/>
                  <a:pt x="3963" y="418"/>
                  <a:pt x="3936" y="421"/>
                </a:cubicBezTo>
                <a:cubicBezTo>
                  <a:pt x="3949" y="410"/>
                  <a:pt x="3971" y="417"/>
                  <a:pt x="3992" y="418"/>
                </a:cubicBezTo>
                <a:close/>
                <a:moveTo>
                  <a:pt x="3949" y="302"/>
                </a:moveTo>
                <a:lnTo>
                  <a:pt x="3949" y="302"/>
                </a:lnTo>
                <a:cubicBezTo>
                  <a:pt x="3961" y="307"/>
                  <a:pt x="3928" y="312"/>
                  <a:pt x="3932" y="303"/>
                </a:cubicBezTo>
                <a:cubicBezTo>
                  <a:pt x="3939" y="300"/>
                  <a:pt x="3945" y="309"/>
                  <a:pt x="3949" y="302"/>
                </a:cubicBezTo>
                <a:close/>
                <a:moveTo>
                  <a:pt x="3849" y="299"/>
                </a:moveTo>
                <a:lnTo>
                  <a:pt x="3849" y="299"/>
                </a:lnTo>
                <a:lnTo>
                  <a:pt x="3849" y="308"/>
                </a:lnTo>
                <a:cubicBezTo>
                  <a:pt x="3853" y="308"/>
                  <a:pt x="3851" y="303"/>
                  <a:pt x="3851" y="299"/>
                </a:cubicBezTo>
                <a:cubicBezTo>
                  <a:pt x="3865" y="305"/>
                  <a:pt x="3898" y="294"/>
                  <a:pt x="3918" y="303"/>
                </a:cubicBezTo>
                <a:cubicBezTo>
                  <a:pt x="3902" y="319"/>
                  <a:pt x="3864" y="295"/>
                  <a:pt x="3857" y="313"/>
                </a:cubicBezTo>
                <a:lnTo>
                  <a:pt x="3843" y="313"/>
                </a:lnTo>
                <a:cubicBezTo>
                  <a:pt x="3843" y="306"/>
                  <a:pt x="3840" y="308"/>
                  <a:pt x="3832" y="304"/>
                </a:cubicBezTo>
                <a:cubicBezTo>
                  <a:pt x="3829" y="296"/>
                  <a:pt x="3843" y="301"/>
                  <a:pt x="3849" y="299"/>
                </a:cubicBezTo>
                <a:close/>
                <a:moveTo>
                  <a:pt x="3823" y="494"/>
                </a:moveTo>
                <a:lnTo>
                  <a:pt x="3823" y="494"/>
                </a:lnTo>
                <a:cubicBezTo>
                  <a:pt x="3809" y="500"/>
                  <a:pt x="3790" y="500"/>
                  <a:pt x="3771" y="502"/>
                </a:cubicBezTo>
                <a:cubicBezTo>
                  <a:pt x="3779" y="489"/>
                  <a:pt x="3813" y="494"/>
                  <a:pt x="3823" y="494"/>
                </a:cubicBezTo>
                <a:close/>
                <a:moveTo>
                  <a:pt x="3786" y="357"/>
                </a:moveTo>
                <a:lnTo>
                  <a:pt x="3786" y="357"/>
                </a:lnTo>
                <a:cubicBezTo>
                  <a:pt x="3786" y="367"/>
                  <a:pt x="3771" y="357"/>
                  <a:pt x="3766" y="357"/>
                </a:cubicBezTo>
                <a:cubicBezTo>
                  <a:pt x="3766" y="353"/>
                  <a:pt x="3785" y="353"/>
                  <a:pt x="3786" y="357"/>
                </a:cubicBezTo>
                <a:close/>
                <a:moveTo>
                  <a:pt x="3758" y="350"/>
                </a:moveTo>
                <a:lnTo>
                  <a:pt x="3758" y="350"/>
                </a:lnTo>
                <a:cubicBezTo>
                  <a:pt x="3744" y="374"/>
                  <a:pt x="3691" y="361"/>
                  <a:pt x="3669" y="354"/>
                </a:cubicBezTo>
                <a:cubicBezTo>
                  <a:pt x="3684" y="342"/>
                  <a:pt x="3746" y="344"/>
                  <a:pt x="3758" y="350"/>
                </a:cubicBezTo>
                <a:close/>
                <a:moveTo>
                  <a:pt x="3708" y="421"/>
                </a:moveTo>
                <a:lnTo>
                  <a:pt x="3708" y="421"/>
                </a:lnTo>
                <a:cubicBezTo>
                  <a:pt x="3696" y="426"/>
                  <a:pt x="3674" y="431"/>
                  <a:pt x="3659" y="426"/>
                </a:cubicBezTo>
                <a:cubicBezTo>
                  <a:pt x="3665" y="417"/>
                  <a:pt x="3693" y="424"/>
                  <a:pt x="3708" y="421"/>
                </a:cubicBezTo>
                <a:close/>
                <a:moveTo>
                  <a:pt x="3637" y="431"/>
                </a:moveTo>
                <a:lnTo>
                  <a:pt x="3637" y="431"/>
                </a:lnTo>
                <a:cubicBezTo>
                  <a:pt x="3628" y="429"/>
                  <a:pt x="3630" y="431"/>
                  <a:pt x="3620" y="431"/>
                </a:cubicBezTo>
                <a:cubicBezTo>
                  <a:pt x="3619" y="424"/>
                  <a:pt x="3632" y="427"/>
                  <a:pt x="3636" y="424"/>
                </a:cubicBezTo>
                <a:lnTo>
                  <a:pt x="3637" y="431"/>
                </a:lnTo>
                <a:close/>
                <a:moveTo>
                  <a:pt x="3632" y="281"/>
                </a:moveTo>
                <a:lnTo>
                  <a:pt x="3632" y="281"/>
                </a:lnTo>
                <a:cubicBezTo>
                  <a:pt x="3634" y="298"/>
                  <a:pt x="3614" y="286"/>
                  <a:pt x="3607" y="284"/>
                </a:cubicBezTo>
                <a:cubicBezTo>
                  <a:pt x="3610" y="274"/>
                  <a:pt x="3621" y="284"/>
                  <a:pt x="3632" y="281"/>
                </a:cubicBezTo>
                <a:close/>
                <a:moveTo>
                  <a:pt x="3617" y="427"/>
                </a:moveTo>
                <a:lnTo>
                  <a:pt x="3617" y="427"/>
                </a:lnTo>
                <a:cubicBezTo>
                  <a:pt x="3609" y="435"/>
                  <a:pt x="3572" y="434"/>
                  <a:pt x="3570" y="427"/>
                </a:cubicBezTo>
                <a:cubicBezTo>
                  <a:pt x="3584" y="426"/>
                  <a:pt x="3600" y="423"/>
                  <a:pt x="3617" y="427"/>
                </a:cubicBezTo>
                <a:close/>
                <a:moveTo>
                  <a:pt x="3562" y="278"/>
                </a:moveTo>
                <a:lnTo>
                  <a:pt x="3562" y="278"/>
                </a:lnTo>
                <a:lnTo>
                  <a:pt x="3562" y="287"/>
                </a:lnTo>
                <a:cubicBezTo>
                  <a:pt x="3555" y="288"/>
                  <a:pt x="3553" y="284"/>
                  <a:pt x="3554" y="278"/>
                </a:cubicBezTo>
                <a:lnTo>
                  <a:pt x="3562" y="278"/>
                </a:lnTo>
                <a:close/>
                <a:moveTo>
                  <a:pt x="3576" y="493"/>
                </a:moveTo>
                <a:lnTo>
                  <a:pt x="3576" y="493"/>
                </a:lnTo>
                <a:cubicBezTo>
                  <a:pt x="3572" y="504"/>
                  <a:pt x="3552" y="497"/>
                  <a:pt x="3543" y="494"/>
                </a:cubicBezTo>
                <a:cubicBezTo>
                  <a:pt x="3547" y="490"/>
                  <a:pt x="3571" y="489"/>
                  <a:pt x="3576" y="493"/>
                </a:cubicBezTo>
                <a:close/>
                <a:moveTo>
                  <a:pt x="3512" y="272"/>
                </a:moveTo>
                <a:lnTo>
                  <a:pt x="3512" y="272"/>
                </a:lnTo>
                <a:cubicBezTo>
                  <a:pt x="3514" y="284"/>
                  <a:pt x="3488" y="282"/>
                  <a:pt x="3487" y="272"/>
                </a:cubicBezTo>
                <a:cubicBezTo>
                  <a:pt x="3501" y="272"/>
                  <a:pt x="3501" y="270"/>
                  <a:pt x="3512" y="272"/>
                </a:cubicBezTo>
                <a:close/>
                <a:moveTo>
                  <a:pt x="3476" y="274"/>
                </a:moveTo>
                <a:lnTo>
                  <a:pt x="3476" y="274"/>
                </a:lnTo>
                <a:cubicBezTo>
                  <a:pt x="3477" y="279"/>
                  <a:pt x="3474" y="280"/>
                  <a:pt x="3474" y="283"/>
                </a:cubicBezTo>
                <a:cubicBezTo>
                  <a:pt x="3468" y="283"/>
                  <a:pt x="3471" y="276"/>
                  <a:pt x="3465" y="277"/>
                </a:cubicBezTo>
                <a:cubicBezTo>
                  <a:pt x="3466" y="274"/>
                  <a:pt x="3472" y="275"/>
                  <a:pt x="3476" y="274"/>
                </a:cubicBezTo>
                <a:close/>
                <a:moveTo>
                  <a:pt x="3535" y="491"/>
                </a:moveTo>
                <a:lnTo>
                  <a:pt x="3535" y="491"/>
                </a:lnTo>
                <a:cubicBezTo>
                  <a:pt x="3534" y="503"/>
                  <a:pt x="3510" y="498"/>
                  <a:pt x="3504" y="494"/>
                </a:cubicBezTo>
                <a:cubicBezTo>
                  <a:pt x="3477" y="496"/>
                  <a:pt x="3473" y="494"/>
                  <a:pt x="3449" y="497"/>
                </a:cubicBezTo>
                <a:cubicBezTo>
                  <a:pt x="3463" y="468"/>
                  <a:pt x="3512" y="494"/>
                  <a:pt x="3535" y="491"/>
                </a:cubicBezTo>
                <a:close/>
                <a:moveTo>
                  <a:pt x="93" y="58"/>
                </a:moveTo>
                <a:lnTo>
                  <a:pt x="93" y="58"/>
                </a:lnTo>
                <a:cubicBezTo>
                  <a:pt x="98" y="52"/>
                  <a:pt x="100" y="56"/>
                  <a:pt x="110" y="56"/>
                </a:cubicBezTo>
                <a:cubicBezTo>
                  <a:pt x="110" y="62"/>
                  <a:pt x="97" y="61"/>
                  <a:pt x="93" y="58"/>
                </a:cubicBezTo>
                <a:close/>
                <a:moveTo>
                  <a:pt x="209" y="48"/>
                </a:moveTo>
                <a:lnTo>
                  <a:pt x="209" y="48"/>
                </a:lnTo>
                <a:cubicBezTo>
                  <a:pt x="215" y="40"/>
                  <a:pt x="233" y="48"/>
                  <a:pt x="246" y="43"/>
                </a:cubicBezTo>
                <a:cubicBezTo>
                  <a:pt x="239" y="57"/>
                  <a:pt x="228" y="44"/>
                  <a:pt x="209" y="48"/>
                </a:cubicBezTo>
                <a:close/>
                <a:moveTo>
                  <a:pt x="363" y="726"/>
                </a:moveTo>
                <a:lnTo>
                  <a:pt x="363" y="726"/>
                </a:lnTo>
                <a:cubicBezTo>
                  <a:pt x="338" y="734"/>
                  <a:pt x="333" y="719"/>
                  <a:pt x="363" y="726"/>
                </a:cubicBezTo>
                <a:close/>
                <a:moveTo>
                  <a:pt x="354" y="71"/>
                </a:moveTo>
                <a:lnTo>
                  <a:pt x="354" y="71"/>
                </a:lnTo>
                <a:cubicBezTo>
                  <a:pt x="348" y="72"/>
                  <a:pt x="344" y="71"/>
                  <a:pt x="340" y="69"/>
                </a:cubicBezTo>
                <a:cubicBezTo>
                  <a:pt x="343" y="65"/>
                  <a:pt x="349" y="65"/>
                  <a:pt x="354" y="64"/>
                </a:cubicBezTo>
                <a:lnTo>
                  <a:pt x="354" y="71"/>
                </a:lnTo>
                <a:close/>
                <a:moveTo>
                  <a:pt x="404" y="66"/>
                </a:moveTo>
                <a:lnTo>
                  <a:pt x="404" y="66"/>
                </a:lnTo>
                <a:lnTo>
                  <a:pt x="418" y="65"/>
                </a:lnTo>
                <a:cubicBezTo>
                  <a:pt x="422" y="72"/>
                  <a:pt x="400" y="73"/>
                  <a:pt x="404" y="66"/>
                </a:cubicBezTo>
                <a:close/>
                <a:moveTo>
                  <a:pt x="551" y="733"/>
                </a:moveTo>
                <a:lnTo>
                  <a:pt x="551" y="733"/>
                </a:lnTo>
                <a:cubicBezTo>
                  <a:pt x="548" y="737"/>
                  <a:pt x="524" y="741"/>
                  <a:pt x="521" y="731"/>
                </a:cubicBezTo>
                <a:cubicBezTo>
                  <a:pt x="534" y="729"/>
                  <a:pt x="538" y="735"/>
                  <a:pt x="551" y="733"/>
                </a:cubicBezTo>
                <a:close/>
                <a:moveTo>
                  <a:pt x="454" y="734"/>
                </a:moveTo>
                <a:lnTo>
                  <a:pt x="454" y="734"/>
                </a:lnTo>
                <a:cubicBezTo>
                  <a:pt x="448" y="735"/>
                  <a:pt x="447" y="732"/>
                  <a:pt x="443" y="732"/>
                </a:cubicBezTo>
                <a:cubicBezTo>
                  <a:pt x="444" y="728"/>
                  <a:pt x="448" y="727"/>
                  <a:pt x="454" y="727"/>
                </a:cubicBezTo>
                <a:lnTo>
                  <a:pt x="454" y="734"/>
                </a:lnTo>
                <a:close/>
                <a:moveTo>
                  <a:pt x="437" y="70"/>
                </a:moveTo>
                <a:lnTo>
                  <a:pt x="437" y="70"/>
                </a:lnTo>
                <a:cubicBezTo>
                  <a:pt x="437" y="66"/>
                  <a:pt x="458" y="64"/>
                  <a:pt x="454" y="72"/>
                </a:cubicBezTo>
                <a:cubicBezTo>
                  <a:pt x="447" y="72"/>
                  <a:pt x="441" y="72"/>
                  <a:pt x="437" y="70"/>
                </a:cubicBezTo>
                <a:close/>
                <a:moveTo>
                  <a:pt x="451" y="40"/>
                </a:moveTo>
                <a:lnTo>
                  <a:pt x="451" y="40"/>
                </a:lnTo>
                <a:cubicBezTo>
                  <a:pt x="462" y="41"/>
                  <a:pt x="476" y="37"/>
                  <a:pt x="476" y="47"/>
                </a:cubicBezTo>
                <a:cubicBezTo>
                  <a:pt x="467" y="46"/>
                  <a:pt x="449" y="51"/>
                  <a:pt x="451" y="40"/>
                </a:cubicBezTo>
                <a:close/>
                <a:moveTo>
                  <a:pt x="513" y="69"/>
                </a:moveTo>
                <a:lnTo>
                  <a:pt x="513" y="69"/>
                </a:lnTo>
                <a:cubicBezTo>
                  <a:pt x="511" y="77"/>
                  <a:pt x="485" y="74"/>
                  <a:pt x="479" y="72"/>
                </a:cubicBezTo>
                <a:cubicBezTo>
                  <a:pt x="484" y="61"/>
                  <a:pt x="499" y="72"/>
                  <a:pt x="513" y="69"/>
                </a:cubicBezTo>
                <a:close/>
                <a:moveTo>
                  <a:pt x="496" y="316"/>
                </a:moveTo>
                <a:lnTo>
                  <a:pt x="496" y="316"/>
                </a:lnTo>
                <a:cubicBezTo>
                  <a:pt x="498" y="316"/>
                  <a:pt x="499" y="317"/>
                  <a:pt x="499" y="318"/>
                </a:cubicBezTo>
                <a:cubicBezTo>
                  <a:pt x="501" y="323"/>
                  <a:pt x="510" y="310"/>
                  <a:pt x="510" y="323"/>
                </a:cubicBezTo>
                <a:lnTo>
                  <a:pt x="496" y="323"/>
                </a:lnTo>
                <a:lnTo>
                  <a:pt x="496" y="316"/>
                </a:lnTo>
                <a:close/>
                <a:moveTo>
                  <a:pt x="518" y="937"/>
                </a:moveTo>
                <a:lnTo>
                  <a:pt x="518" y="937"/>
                </a:lnTo>
                <a:cubicBezTo>
                  <a:pt x="530" y="939"/>
                  <a:pt x="536" y="938"/>
                  <a:pt x="543" y="939"/>
                </a:cubicBezTo>
                <a:cubicBezTo>
                  <a:pt x="541" y="942"/>
                  <a:pt x="516" y="945"/>
                  <a:pt x="518" y="937"/>
                </a:cubicBezTo>
                <a:close/>
                <a:moveTo>
                  <a:pt x="530" y="787"/>
                </a:moveTo>
                <a:lnTo>
                  <a:pt x="530" y="787"/>
                </a:lnTo>
                <a:lnTo>
                  <a:pt x="544" y="787"/>
                </a:lnTo>
                <a:cubicBezTo>
                  <a:pt x="548" y="794"/>
                  <a:pt x="526" y="795"/>
                  <a:pt x="530" y="787"/>
                </a:cubicBezTo>
                <a:close/>
                <a:moveTo>
                  <a:pt x="551" y="941"/>
                </a:moveTo>
                <a:lnTo>
                  <a:pt x="551" y="941"/>
                </a:lnTo>
                <a:cubicBezTo>
                  <a:pt x="544" y="937"/>
                  <a:pt x="569" y="940"/>
                  <a:pt x="576" y="939"/>
                </a:cubicBezTo>
                <a:cubicBezTo>
                  <a:pt x="575" y="947"/>
                  <a:pt x="563" y="938"/>
                  <a:pt x="551" y="941"/>
                </a:cubicBezTo>
                <a:close/>
                <a:moveTo>
                  <a:pt x="590" y="739"/>
                </a:moveTo>
                <a:lnTo>
                  <a:pt x="590" y="739"/>
                </a:lnTo>
                <a:cubicBezTo>
                  <a:pt x="590" y="737"/>
                  <a:pt x="591" y="737"/>
                  <a:pt x="593" y="737"/>
                </a:cubicBezTo>
                <a:lnTo>
                  <a:pt x="593" y="732"/>
                </a:lnTo>
                <a:cubicBezTo>
                  <a:pt x="601" y="736"/>
                  <a:pt x="602" y="736"/>
                  <a:pt x="613" y="734"/>
                </a:cubicBezTo>
                <a:cubicBezTo>
                  <a:pt x="614" y="743"/>
                  <a:pt x="597" y="737"/>
                  <a:pt x="590" y="739"/>
                </a:cubicBezTo>
                <a:close/>
                <a:moveTo>
                  <a:pt x="713" y="307"/>
                </a:moveTo>
                <a:lnTo>
                  <a:pt x="713" y="307"/>
                </a:lnTo>
                <a:cubicBezTo>
                  <a:pt x="705" y="303"/>
                  <a:pt x="691" y="311"/>
                  <a:pt x="688" y="300"/>
                </a:cubicBezTo>
                <a:cubicBezTo>
                  <a:pt x="698" y="298"/>
                  <a:pt x="711" y="299"/>
                  <a:pt x="713" y="307"/>
                </a:cubicBezTo>
                <a:close/>
                <a:moveTo>
                  <a:pt x="699" y="742"/>
                </a:moveTo>
                <a:lnTo>
                  <a:pt x="699" y="742"/>
                </a:lnTo>
                <a:cubicBezTo>
                  <a:pt x="707" y="737"/>
                  <a:pt x="728" y="740"/>
                  <a:pt x="735" y="742"/>
                </a:cubicBezTo>
                <a:cubicBezTo>
                  <a:pt x="728" y="746"/>
                  <a:pt x="705" y="745"/>
                  <a:pt x="699" y="742"/>
                </a:cubicBezTo>
                <a:close/>
                <a:moveTo>
                  <a:pt x="752" y="744"/>
                </a:moveTo>
                <a:lnTo>
                  <a:pt x="752" y="744"/>
                </a:lnTo>
                <a:cubicBezTo>
                  <a:pt x="754" y="741"/>
                  <a:pt x="779" y="738"/>
                  <a:pt x="777" y="746"/>
                </a:cubicBezTo>
                <a:cubicBezTo>
                  <a:pt x="763" y="745"/>
                  <a:pt x="760" y="746"/>
                  <a:pt x="752" y="744"/>
                </a:cubicBezTo>
                <a:close/>
                <a:moveTo>
                  <a:pt x="738" y="338"/>
                </a:moveTo>
                <a:lnTo>
                  <a:pt x="738" y="338"/>
                </a:lnTo>
                <a:cubicBezTo>
                  <a:pt x="739" y="336"/>
                  <a:pt x="738" y="334"/>
                  <a:pt x="735" y="334"/>
                </a:cubicBezTo>
                <a:cubicBezTo>
                  <a:pt x="747" y="320"/>
                  <a:pt x="759" y="339"/>
                  <a:pt x="774" y="329"/>
                </a:cubicBezTo>
                <a:cubicBezTo>
                  <a:pt x="772" y="342"/>
                  <a:pt x="755" y="337"/>
                  <a:pt x="738" y="338"/>
                </a:cubicBezTo>
                <a:close/>
                <a:moveTo>
                  <a:pt x="860" y="334"/>
                </a:moveTo>
                <a:lnTo>
                  <a:pt x="860" y="334"/>
                </a:lnTo>
                <a:cubicBezTo>
                  <a:pt x="869" y="335"/>
                  <a:pt x="886" y="331"/>
                  <a:pt x="891" y="341"/>
                </a:cubicBezTo>
                <a:cubicBezTo>
                  <a:pt x="881" y="338"/>
                  <a:pt x="863" y="343"/>
                  <a:pt x="860" y="334"/>
                </a:cubicBezTo>
                <a:close/>
                <a:moveTo>
                  <a:pt x="1044" y="343"/>
                </a:moveTo>
                <a:lnTo>
                  <a:pt x="1044" y="343"/>
                </a:lnTo>
                <a:cubicBezTo>
                  <a:pt x="1037" y="344"/>
                  <a:pt x="1038" y="339"/>
                  <a:pt x="1030" y="341"/>
                </a:cubicBezTo>
                <a:cubicBezTo>
                  <a:pt x="1036" y="339"/>
                  <a:pt x="1043" y="331"/>
                  <a:pt x="1049" y="336"/>
                </a:cubicBezTo>
                <a:cubicBezTo>
                  <a:pt x="1048" y="340"/>
                  <a:pt x="1044" y="340"/>
                  <a:pt x="1044" y="343"/>
                </a:cubicBezTo>
                <a:close/>
                <a:moveTo>
                  <a:pt x="1085" y="338"/>
                </a:moveTo>
                <a:lnTo>
                  <a:pt x="1085" y="338"/>
                </a:lnTo>
                <a:cubicBezTo>
                  <a:pt x="1102" y="335"/>
                  <a:pt x="1122" y="340"/>
                  <a:pt x="1141" y="340"/>
                </a:cubicBezTo>
                <a:cubicBezTo>
                  <a:pt x="1135" y="343"/>
                  <a:pt x="1092" y="352"/>
                  <a:pt x="1085" y="338"/>
                </a:cubicBezTo>
                <a:close/>
                <a:moveTo>
                  <a:pt x="1152" y="342"/>
                </a:moveTo>
                <a:lnTo>
                  <a:pt x="1152" y="342"/>
                </a:lnTo>
                <a:cubicBezTo>
                  <a:pt x="1155" y="339"/>
                  <a:pt x="1161" y="339"/>
                  <a:pt x="1166" y="337"/>
                </a:cubicBezTo>
                <a:cubicBezTo>
                  <a:pt x="1168" y="345"/>
                  <a:pt x="1156" y="346"/>
                  <a:pt x="1152" y="342"/>
                </a:cubicBezTo>
                <a:close/>
                <a:moveTo>
                  <a:pt x="1205" y="341"/>
                </a:moveTo>
                <a:lnTo>
                  <a:pt x="1205" y="341"/>
                </a:lnTo>
                <a:cubicBezTo>
                  <a:pt x="1201" y="339"/>
                  <a:pt x="1219" y="336"/>
                  <a:pt x="1224" y="339"/>
                </a:cubicBezTo>
                <a:cubicBezTo>
                  <a:pt x="1222" y="348"/>
                  <a:pt x="1213" y="341"/>
                  <a:pt x="1205" y="341"/>
                </a:cubicBezTo>
                <a:close/>
                <a:moveTo>
                  <a:pt x="1324" y="342"/>
                </a:moveTo>
                <a:lnTo>
                  <a:pt x="1324" y="342"/>
                </a:lnTo>
                <a:cubicBezTo>
                  <a:pt x="1322" y="334"/>
                  <a:pt x="1335" y="339"/>
                  <a:pt x="1341" y="337"/>
                </a:cubicBezTo>
                <a:cubicBezTo>
                  <a:pt x="1341" y="343"/>
                  <a:pt x="1332" y="342"/>
                  <a:pt x="1324" y="342"/>
                </a:cubicBezTo>
                <a:close/>
                <a:moveTo>
                  <a:pt x="1410" y="346"/>
                </a:moveTo>
                <a:lnTo>
                  <a:pt x="1410" y="346"/>
                </a:lnTo>
                <a:cubicBezTo>
                  <a:pt x="1408" y="343"/>
                  <a:pt x="1408" y="341"/>
                  <a:pt x="1408" y="337"/>
                </a:cubicBezTo>
                <a:cubicBezTo>
                  <a:pt x="1424" y="336"/>
                  <a:pt x="1432" y="333"/>
                  <a:pt x="1449" y="338"/>
                </a:cubicBezTo>
                <a:cubicBezTo>
                  <a:pt x="1438" y="346"/>
                  <a:pt x="1419" y="338"/>
                  <a:pt x="1410" y="346"/>
                </a:cubicBezTo>
                <a:close/>
                <a:moveTo>
                  <a:pt x="1461" y="1059"/>
                </a:moveTo>
                <a:lnTo>
                  <a:pt x="1461" y="1059"/>
                </a:lnTo>
                <a:cubicBezTo>
                  <a:pt x="1459" y="1057"/>
                  <a:pt x="1458" y="1054"/>
                  <a:pt x="1458" y="1050"/>
                </a:cubicBezTo>
                <a:cubicBezTo>
                  <a:pt x="1466" y="1050"/>
                  <a:pt x="1473" y="1050"/>
                  <a:pt x="1472" y="1057"/>
                </a:cubicBezTo>
                <a:cubicBezTo>
                  <a:pt x="1467" y="1057"/>
                  <a:pt x="1466" y="1060"/>
                  <a:pt x="1461" y="1059"/>
                </a:cubicBezTo>
                <a:close/>
                <a:moveTo>
                  <a:pt x="1457" y="322"/>
                </a:moveTo>
                <a:lnTo>
                  <a:pt x="1457" y="322"/>
                </a:lnTo>
                <a:cubicBezTo>
                  <a:pt x="1452" y="320"/>
                  <a:pt x="1476" y="314"/>
                  <a:pt x="1474" y="324"/>
                </a:cubicBezTo>
                <a:cubicBezTo>
                  <a:pt x="1466" y="326"/>
                  <a:pt x="1466" y="321"/>
                  <a:pt x="1457" y="322"/>
                </a:cubicBezTo>
                <a:close/>
                <a:moveTo>
                  <a:pt x="1499" y="315"/>
                </a:moveTo>
                <a:lnTo>
                  <a:pt x="1499" y="315"/>
                </a:lnTo>
                <a:cubicBezTo>
                  <a:pt x="1503" y="316"/>
                  <a:pt x="1513" y="312"/>
                  <a:pt x="1513" y="317"/>
                </a:cubicBezTo>
                <a:cubicBezTo>
                  <a:pt x="1515" y="326"/>
                  <a:pt x="1495" y="322"/>
                  <a:pt x="1499" y="315"/>
                </a:cubicBezTo>
                <a:close/>
                <a:moveTo>
                  <a:pt x="1516" y="319"/>
                </a:moveTo>
                <a:lnTo>
                  <a:pt x="1516" y="319"/>
                </a:lnTo>
                <a:cubicBezTo>
                  <a:pt x="1520" y="309"/>
                  <a:pt x="1532" y="319"/>
                  <a:pt x="1543" y="317"/>
                </a:cubicBezTo>
                <a:cubicBezTo>
                  <a:pt x="1545" y="328"/>
                  <a:pt x="1524" y="320"/>
                  <a:pt x="1516" y="319"/>
                </a:cubicBezTo>
                <a:close/>
                <a:moveTo>
                  <a:pt x="1611" y="1060"/>
                </a:moveTo>
                <a:lnTo>
                  <a:pt x="1611" y="1060"/>
                </a:lnTo>
                <a:cubicBezTo>
                  <a:pt x="1604" y="1057"/>
                  <a:pt x="1593" y="1058"/>
                  <a:pt x="1591" y="1051"/>
                </a:cubicBezTo>
                <a:cubicBezTo>
                  <a:pt x="1610" y="1048"/>
                  <a:pt x="1610" y="1052"/>
                  <a:pt x="1630" y="1048"/>
                </a:cubicBezTo>
                <a:cubicBezTo>
                  <a:pt x="1627" y="1056"/>
                  <a:pt x="1641" y="1051"/>
                  <a:pt x="1639" y="1059"/>
                </a:cubicBezTo>
                <a:cubicBezTo>
                  <a:pt x="1630" y="1061"/>
                  <a:pt x="1610" y="1051"/>
                  <a:pt x="1611" y="1060"/>
                </a:cubicBezTo>
                <a:close/>
                <a:moveTo>
                  <a:pt x="1697" y="174"/>
                </a:moveTo>
                <a:lnTo>
                  <a:pt x="1697" y="174"/>
                </a:lnTo>
                <a:cubicBezTo>
                  <a:pt x="1701" y="171"/>
                  <a:pt x="1712" y="172"/>
                  <a:pt x="1711" y="179"/>
                </a:cubicBezTo>
                <a:cubicBezTo>
                  <a:pt x="1706" y="178"/>
                  <a:pt x="1695" y="182"/>
                  <a:pt x="1697" y="174"/>
                </a:cubicBezTo>
                <a:close/>
                <a:moveTo>
                  <a:pt x="1744" y="348"/>
                </a:moveTo>
                <a:lnTo>
                  <a:pt x="1744" y="348"/>
                </a:lnTo>
                <a:cubicBezTo>
                  <a:pt x="1748" y="358"/>
                  <a:pt x="1716" y="355"/>
                  <a:pt x="1713" y="349"/>
                </a:cubicBezTo>
                <a:cubicBezTo>
                  <a:pt x="1724" y="344"/>
                  <a:pt x="1727" y="349"/>
                  <a:pt x="1744" y="348"/>
                </a:cubicBezTo>
                <a:close/>
                <a:moveTo>
                  <a:pt x="1718" y="759"/>
                </a:moveTo>
                <a:lnTo>
                  <a:pt x="1718" y="759"/>
                </a:lnTo>
                <a:cubicBezTo>
                  <a:pt x="1726" y="754"/>
                  <a:pt x="1745" y="758"/>
                  <a:pt x="1757" y="756"/>
                </a:cubicBezTo>
                <a:cubicBezTo>
                  <a:pt x="1750" y="761"/>
                  <a:pt x="1730" y="757"/>
                  <a:pt x="1718" y="759"/>
                </a:cubicBezTo>
                <a:close/>
                <a:moveTo>
                  <a:pt x="1700" y="163"/>
                </a:moveTo>
                <a:lnTo>
                  <a:pt x="1700" y="163"/>
                </a:lnTo>
                <a:cubicBezTo>
                  <a:pt x="1711" y="153"/>
                  <a:pt x="1737" y="163"/>
                  <a:pt x="1766" y="160"/>
                </a:cubicBezTo>
                <a:cubicBezTo>
                  <a:pt x="1715" y="142"/>
                  <a:pt x="1577" y="170"/>
                  <a:pt x="1544" y="133"/>
                </a:cubicBezTo>
                <a:cubicBezTo>
                  <a:pt x="1559" y="130"/>
                  <a:pt x="1561" y="137"/>
                  <a:pt x="1569" y="139"/>
                </a:cubicBezTo>
                <a:cubicBezTo>
                  <a:pt x="1647" y="134"/>
                  <a:pt x="1751" y="144"/>
                  <a:pt x="1825" y="145"/>
                </a:cubicBezTo>
                <a:cubicBezTo>
                  <a:pt x="1816" y="155"/>
                  <a:pt x="1786" y="148"/>
                  <a:pt x="1778" y="157"/>
                </a:cubicBezTo>
                <a:cubicBezTo>
                  <a:pt x="1790" y="166"/>
                  <a:pt x="1819" y="156"/>
                  <a:pt x="1841" y="161"/>
                </a:cubicBezTo>
                <a:cubicBezTo>
                  <a:pt x="1804" y="170"/>
                  <a:pt x="1740" y="164"/>
                  <a:pt x="1700" y="163"/>
                </a:cubicBezTo>
                <a:close/>
                <a:moveTo>
                  <a:pt x="1808" y="819"/>
                </a:moveTo>
                <a:lnTo>
                  <a:pt x="1808" y="819"/>
                </a:lnTo>
                <a:cubicBezTo>
                  <a:pt x="1803" y="815"/>
                  <a:pt x="1808" y="816"/>
                  <a:pt x="1808" y="810"/>
                </a:cubicBezTo>
                <a:cubicBezTo>
                  <a:pt x="1819" y="808"/>
                  <a:pt x="1819" y="821"/>
                  <a:pt x="1808" y="819"/>
                </a:cubicBezTo>
                <a:close/>
                <a:moveTo>
                  <a:pt x="1835" y="352"/>
                </a:moveTo>
                <a:lnTo>
                  <a:pt x="1835" y="352"/>
                </a:lnTo>
                <a:cubicBezTo>
                  <a:pt x="1837" y="350"/>
                  <a:pt x="1838" y="348"/>
                  <a:pt x="1838" y="345"/>
                </a:cubicBezTo>
                <a:cubicBezTo>
                  <a:pt x="1843" y="345"/>
                  <a:pt x="1849" y="344"/>
                  <a:pt x="1849" y="347"/>
                </a:cubicBezTo>
                <a:cubicBezTo>
                  <a:pt x="1852" y="355"/>
                  <a:pt x="1841" y="351"/>
                  <a:pt x="1835" y="352"/>
                </a:cubicBezTo>
                <a:close/>
                <a:moveTo>
                  <a:pt x="1871" y="344"/>
                </a:moveTo>
                <a:lnTo>
                  <a:pt x="1871" y="344"/>
                </a:lnTo>
                <a:cubicBezTo>
                  <a:pt x="1878" y="344"/>
                  <a:pt x="1880" y="348"/>
                  <a:pt x="1885" y="349"/>
                </a:cubicBezTo>
                <a:cubicBezTo>
                  <a:pt x="1884" y="353"/>
                  <a:pt x="1866" y="353"/>
                  <a:pt x="1871" y="344"/>
                </a:cubicBezTo>
                <a:close/>
                <a:moveTo>
                  <a:pt x="1874" y="333"/>
                </a:moveTo>
                <a:lnTo>
                  <a:pt x="1874" y="333"/>
                </a:lnTo>
                <a:cubicBezTo>
                  <a:pt x="1880" y="326"/>
                  <a:pt x="1890" y="326"/>
                  <a:pt x="1905" y="330"/>
                </a:cubicBezTo>
                <a:cubicBezTo>
                  <a:pt x="1900" y="335"/>
                  <a:pt x="1883" y="331"/>
                  <a:pt x="1874" y="333"/>
                </a:cubicBezTo>
                <a:close/>
                <a:moveTo>
                  <a:pt x="1913" y="330"/>
                </a:moveTo>
                <a:lnTo>
                  <a:pt x="1913" y="330"/>
                </a:lnTo>
                <a:cubicBezTo>
                  <a:pt x="1916" y="327"/>
                  <a:pt x="1942" y="324"/>
                  <a:pt x="1941" y="332"/>
                </a:cubicBezTo>
                <a:cubicBezTo>
                  <a:pt x="1930" y="328"/>
                  <a:pt x="1922" y="334"/>
                  <a:pt x="1913" y="330"/>
                </a:cubicBezTo>
                <a:close/>
                <a:moveTo>
                  <a:pt x="1949" y="1012"/>
                </a:moveTo>
                <a:lnTo>
                  <a:pt x="1949" y="1012"/>
                </a:lnTo>
                <a:lnTo>
                  <a:pt x="1949" y="1005"/>
                </a:lnTo>
                <a:cubicBezTo>
                  <a:pt x="1953" y="1002"/>
                  <a:pt x="1968" y="1001"/>
                  <a:pt x="1966" y="1010"/>
                </a:cubicBezTo>
                <a:cubicBezTo>
                  <a:pt x="1959" y="1010"/>
                  <a:pt x="1958" y="1014"/>
                  <a:pt x="1949" y="1012"/>
                </a:cubicBezTo>
                <a:close/>
                <a:moveTo>
                  <a:pt x="2027" y="349"/>
                </a:moveTo>
                <a:lnTo>
                  <a:pt x="2027" y="349"/>
                </a:lnTo>
                <a:cubicBezTo>
                  <a:pt x="2025" y="341"/>
                  <a:pt x="2034" y="339"/>
                  <a:pt x="2038" y="342"/>
                </a:cubicBezTo>
                <a:cubicBezTo>
                  <a:pt x="2036" y="346"/>
                  <a:pt x="2034" y="350"/>
                  <a:pt x="2027" y="349"/>
                </a:cubicBezTo>
                <a:close/>
                <a:moveTo>
                  <a:pt x="3190" y="915"/>
                </a:moveTo>
                <a:lnTo>
                  <a:pt x="3190" y="915"/>
                </a:lnTo>
                <a:cubicBezTo>
                  <a:pt x="3180" y="922"/>
                  <a:pt x="3157" y="919"/>
                  <a:pt x="3143" y="923"/>
                </a:cubicBezTo>
                <a:cubicBezTo>
                  <a:pt x="3154" y="912"/>
                  <a:pt x="3174" y="913"/>
                  <a:pt x="3190" y="915"/>
                </a:cubicBezTo>
                <a:close/>
                <a:moveTo>
                  <a:pt x="3137" y="920"/>
                </a:moveTo>
                <a:lnTo>
                  <a:pt x="3137" y="920"/>
                </a:lnTo>
                <a:cubicBezTo>
                  <a:pt x="3142" y="932"/>
                  <a:pt x="3128" y="924"/>
                  <a:pt x="3123" y="925"/>
                </a:cubicBezTo>
                <a:cubicBezTo>
                  <a:pt x="3112" y="928"/>
                  <a:pt x="3082" y="940"/>
                  <a:pt x="3060" y="939"/>
                </a:cubicBezTo>
                <a:cubicBezTo>
                  <a:pt x="3028" y="939"/>
                  <a:pt x="2994" y="926"/>
                  <a:pt x="2959" y="932"/>
                </a:cubicBezTo>
                <a:cubicBezTo>
                  <a:pt x="3013" y="924"/>
                  <a:pt x="3091" y="918"/>
                  <a:pt x="3137" y="920"/>
                </a:cubicBezTo>
                <a:close/>
                <a:moveTo>
                  <a:pt x="2910" y="796"/>
                </a:moveTo>
                <a:lnTo>
                  <a:pt x="2910" y="796"/>
                </a:lnTo>
                <a:cubicBezTo>
                  <a:pt x="2902" y="794"/>
                  <a:pt x="2898" y="787"/>
                  <a:pt x="2891" y="783"/>
                </a:cubicBezTo>
                <a:cubicBezTo>
                  <a:pt x="2861" y="793"/>
                  <a:pt x="2844" y="787"/>
                  <a:pt x="2827" y="793"/>
                </a:cubicBezTo>
                <a:cubicBezTo>
                  <a:pt x="2815" y="770"/>
                  <a:pt x="2845" y="768"/>
                  <a:pt x="2877" y="769"/>
                </a:cubicBezTo>
                <a:lnTo>
                  <a:pt x="2877" y="776"/>
                </a:lnTo>
                <a:cubicBezTo>
                  <a:pt x="2889" y="765"/>
                  <a:pt x="2921" y="764"/>
                  <a:pt x="2952" y="766"/>
                </a:cubicBezTo>
                <a:cubicBezTo>
                  <a:pt x="2950" y="772"/>
                  <a:pt x="2941" y="771"/>
                  <a:pt x="2944" y="780"/>
                </a:cubicBezTo>
                <a:cubicBezTo>
                  <a:pt x="2930" y="781"/>
                  <a:pt x="2927" y="781"/>
                  <a:pt x="2910" y="783"/>
                </a:cubicBezTo>
                <a:cubicBezTo>
                  <a:pt x="2911" y="788"/>
                  <a:pt x="2916" y="792"/>
                  <a:pt x="2910" y="796"/>
                </a:cubicBezTo>
                <a:close/>
                <a:moveTo>
                  <a:pt x="2826" y="666"/>
                </a:moveTo>
                <a:lnTo>
                  <a:pt x="2826" y="666"/>
                </a:lnTo>
                <a:cubicBezTo>
                  <a:pt x="2832" y="658"/>
                  <a:pt x="2845" y="664"/>
                  <a:pt x="2856" y="663"/>
                </a:cubicBezTo>
                <a:cubicBezTo>
                  <a:pt x="2853" y="675"/>
                  <a:pt x="2831" y="670"/>
                  <a:pt x="2826" y="666"/>
                </a:cubicBezTo>
                <a:close/>
                <a:moveTo>
                  <a:pt x="2859" y="665"/>
                </a:moveTo>
                <a:lnTo>
                  <a:pt x="2859" y="665"/>
                </a:lnTo>
                <a:cubicBezTo>
                  <a:pt x="2863" y="662"/>
                  <a:pt x="2878" y="661"/>
                  <a:pt x="2876" y="670"/>
                </a:cubicBezTo>
                <a:cubicBezTo>
                  <a:pt x="2871" y="673"/>
                  <a:pt x="2858" y="673"/>
                  <a:pt x="2859" y="665"/>
                </a:cubicBezTo>
                <a:close/>
                <a:moveTo>
                  <a:pt x="3010" y="793"/>
                </a:moveTo>
                <a:lnTo>
                  <a:pt x="3010" y="793"/>
                </a:lnTo>
                <a:cubicBezTo>
                  <a:pt x="2992" y="792"/>
                  <a:pt x="2971" y="795"/>
                  <a:pt x="2952" y="796"/>
                </a:cubicBezTo>
                <a:cubicBezTo>
                  <a:pt x="2942" y="796"/>
                  <a:pt x="2919" y="798"/>
                  <a:pt x="2919" y="787"/>
                </a:cubicBezTo>
                <a:cubicBezTo>
                  <a:pt x="2930" y="791"/>
                  <a:pt x="2938" y="782"/>
                  <a:pt x="2941" y="791"/>
                </a:cubicBezTo>
                <a:cubicBezTo>
                  <a:pt x="2947" y="786"/>
                  <a:pt x="2959" y="781"/>
                  <a:pt x="2966" y="789"/>
                </a:cubicBezTo>
                <a:cubicBezTo>
                  <a:pt x="2963" y="775"/>
                  <a:pt x="2965" y="775"/>
                  <a:pt x="2968" y="764"/>
                </a:cubicBezTo>
                <a:cubicBezTo>
                  <a:pt x="2977" y="763"/>
                  <a:pt x="2976" y="769"/>
                  <a:pt x="2980" y="773"/>
                </a:cubicBezTo>
                <a:cubicBezTo>
                  <a:pt x="2982" y="781"/>
                  <a:pt x="2970" y="778"/>
                  <a:pt x="2971" y="786"/>
                </a:cubicBezTo>
                <a:cubicBezTo>
                  <a:pt x="2980" y="793"/>
                  <a:pt x="2989" y="773"/>
                  <a:pt x="2997" y="788"/>
                </a:cubicBezTo>
                <a:cubicBezTo>
                  <a:pt x="3012" y="781"/>
                  <a:pt x="2991" y="775"/>
                  <a:pt x="2983" y="775"/>
                </a:cubicBezTo>
                <a:cubicBezTo>
                  <a:pt x="2986" y="772"/>
                  <a:pt x="2992" y="770"/>
                  <a:pt x="2999" y="770"/>
                </a:cubicBezTo>
                <a:cubicBezTo>
                  <a:pt x="3000" y="765"/>
                  <a:pt x="2986" y="772"/>
                  <a:pt x="2991" y="763"/>
                </a:cubicBezTo>
                <a:cubicBezTo>
                  <a:pt x="3000" y="760"/>
                  <a:pt x="3006" y="776"/>
                  <a:pt x="3021" y="774"/>
                </a:cubicBezTo>
                <a:cubicBezTo>
                  <a:pt x="3012" y="776"/>
                  <a:pt x="3014" y="787"/>
                  <a:pt x="3010" y="793"/>
                </a:cubicBezTo>
                <a:close/>
                <a:moveTo>
                  <a:pt x="3163" y="775"/>
                </a:moveTo>
                <a:lnTo>
                  <a:pt x="3163" y="775"/>
                </a:lnTo>
                <a:cubicBezTo>
                  <a:pt x="3170" y="775"/>
                  <a:pt x="3176" y="774"/>
                  <a:pt x="3180" y="777"/>
                </a:cubicBezTo>
                <a:cubicBezTo>
                  <a:pt x="3181" y="783"/>
                  <a:pt x="3158" y="786"/>
                  <a:pt x="3163" y="775"/>
                </a:cubicBezTo>
                <a:close/>
                <a:moveTo>
                  <a:pt x="3230" y="772"/>
                </a:moveTo>
                <a:lnTo>
                  <a:pt x="3230" y="772"/>
                </a:lnTo>
                <a:lnTo>
                  <a:pt x="3230" y="765"/>
                </a:lnTo>
                <a:cubicBezTo>
                  <a:pt x="3225" y="766"/>
                  <a:pt x="3229" y="772"/>
                  <a:pt x="3224" y="772"/>
                </a:cubicBezTo>
                <a:cubicBezTo>
                  <a:pt x="3217" y="773"/>
                  <a:pt x="3215" y="769"/>
                  <a:pt x="3216" y="763"/>
                </a:cubicBezTo>
                <a:cubicBezTo>
                  <a:pt x="3213" y="763"/>
                  <a:pt x="3213" y="767"/>
                  <a:pt x="3213" y="770"/>
                </a:cubicBezTo>
                <a:cubicBezTo>
                  <a:pt x="3206" y="771"/>
                  <a:pt x="3204" y="767"/>
                  <a:pt x="3205" y="761"/>
                </a:cubicBezTo>
                <a:cubicBezTo>
                  <a:pt x="3190" y="764"/>
                  <a:pt x="3181" y="759"/>
                  <a:pt x="3168" y="764"/>
                </a:cubicBezTo>
                <a:cubicBezTo>
                  <a:pt x="3154" y="743"/>
                  <a:pt x="3106" y="764"/>
                  <a:pt x="3096" y="739"/>
                </a:cubicBezTo>
                <a:cubicBezTo>
                  <a:pt x="3153" y="738"/>
                  <a:pt x="3163" y="749"/>
                  <a:pt x="3207" y="752"/>
                </a:cubicBezTo>
                <a:cubicBezTo>
                  <a:pt x="3214" y="752"/>
                  <a:pt x="3205" y="741"/>
                  <a:pt x="3216" y="745"/>
                </a:cubicBezTo>
                <a:cubicBezTo>
                  <a:pt x="3212" y="760"/>
                  <a:pt x="3240" y="749"/>
                  <a:pt x="3235" y="765"/>
                </a:cubicBezTo>
                <a:cubicBezTo>
                  <a:pt x="3250" y="765"/>
                  <a:pt x="3259" y="766"/>
                  <a:pt x="3266" y="767"/>
                </a:cubicBezTo>
                <a:cubicBezTo>
                  <a:pt x="3270" y="766"/>
                  <a:pt x="3272" y="763"/>
                  <a:pt x="3271" y="758"/>
                </a:cubicBezTo>
                <a:cubicBezTo>
                  <a:pt x="3299" y="762"/>
                  <a:pt x="3334" y="764"/>
                  <a:pt x="3368" y="763"/>
                </a:cubicBezTo>
                <a:cubicBezTo>
                  <a:pt x="3387" y="763"/>
                  <a:pt x="3412" y="750"/>
                  <a:pt x="3424" y="765"/>
                </a:cubicBezTo>
                <a:cubicBezTo>
                  <a:pt x="3366" y="766"/>
                  <a:pt x="3291" y="774"/>
                  <a:pt x="3230" y="772"/>
                </a:cubicBezTo>
                <a:close/>
                <a:moveTo>
                  <a:pt x="3224" y="747"/>
                </a:moveTo>
                <a:lnTo>
                  <a:pt x="3224" y="747"/>
                </a:lnTo>
                <a:cubicBezTo>
                  <a:pt x="3244" y="739"/>
                  <a:pt x="3278" y="736"/>
                  <a:pt x="3310" y="739"/>
                </a:cubicBezTo>
                <a:cubicBezTo>
                  <a:pt x="3280" y="749"/>
                  <a:pt x="3259" y="746"/>
                  <a:pt x="3224" y="747"/>
                </a:cubicBezTo>
                <a:close/>
                <a:moveTo>
                  <a:pt x="3324" y="748"/>
                </a:moveTo>
                <a:lnTo>
                  <a:pt x="3324" y="748"/>
                </a:lnTo>
                <a:cubicBezTo>
                  <a:pt x="3330" y="746"/>
                  <a:pt x="3344" y="742"/>
                  <a:pt x="3343" y="752"/>
                </a:cubicBezTo>
                <a:cubicBezTo>
                  <a:pt x="3339" y="756"/>
                  <a:pt x="3321" y="757"/>
                  <a:pt x="3324" y="748"/>
                </a:cubicBezTo>
                <a:close/>
                <a:moveTo>
                  <a:pt x="3427" y="763"/>
                </a:moveTo>
                <a:lnTo>
                  <a:pt x="3427" y="763"/>
                </a:lnTo>
                <a:cubicBezTo>
                  <a:pt x="3446" y="755"/>
                  <a:pt x="3497" y="747"/>
                  <a:pt x="3504" y="757"/>
                </a:cubicBezTo>
                <a:cubicBezTo>
                  <a:pt x="3488" y="763"/>
                  <a:pt x="3450" y="765"/>
                  <a:pt x="3427" y="763"/>
                </a:cubicBezTo>
                <a:close/>
                <a:moveTo>
                  <a:pt x="3515" y="759"/>
                </a:moveTo>
                <a:lnTo>
                  <a:pt x="3515" y="759"/>
                </a:lnTo>
                <a:cubicBezTo>
                  <a:pt x="3512" y="756"/>
                  <a:pt x="3512" y="748"/>
                  <a:pt x="3515" y="746"/>
                </a:cubicBezTo>
                <a:cubicBezTo>
                  <a:pt x="3524" y="748"/>
                  <a:pt x="3523" y="758"/>
                  <a:pt x="3538" y="754"/>
                </a:cubicBezTo>
                <a:cubicBezTo>
                  <a:pt x="3536" y="762"/>
                  <a:pt x="3524" y="753"/>
                  <a:pt x="3515" y="759"/>
                </a:cubicBezTo>
                <a:close/>
                <a:moveTo>
                  <a:pt x="3699" y="746"/>
                </a:moveTo>
                <a:lnTo>
                  <a:pt x="3699" y="746"/>
                </a:lnTo>
                <a:cubicBezTo>
                  <a:pt x="3707" y="744"/>
                  <a:pt x="3707" y="749"/>
                  <a:pt x="3715" y="748"/>
                </a:cubicBezTo>
                <a:cubicBezTo>
                  <a:pt x="3715" y="755"/>
                  <a:pt x="3698" y="753"/>
                  <a:pt x="3699" y="746"/>
                </a:cubicBezTo>
                <a:close/>
                <a:moveTo>
                  <a:pt x="3910" y="745"/>
                </a:moveTo>
                <a:lnTo>
                  <a:pt x="3910" y="745"/>
                </a:lnTo>
                <a:cubicBezTo>
                  <a:pt x="3918" y="736"/>
                  <a:pt x="3934" y="742"/>
                  <a:pt x="3943" y="743"/>
                </a:cubicBezTo>
                <a:cubicBezTo>
                  <a:pt x="3936" y="746"/>
                  <a:pt x="3919" y="750"/>
                  <a:pt x="3910" y="745"/>
                </a:cubicBezTo>
                <a:close/>
                <a:moveTo>
                  <a:pt x="3963" y="742"/>
                </a:moveTo>
                <a:lnTo>
                  <a:pt x="3963" y="742"/>
                </a:lnTo>
                <a:cubicBezTo>
                  <a:pt x="3969" y="741"/>
                  <a:pt x="3973" y="742"/>
                  <a:pt x="3977" y="744"/>
                </a:cubicBezTo>
                <a:cubicBezTo>
                  <a:pt x="3976" y="751"/>
                  <a:pt x="3960" y="751"/>
                  <a:pt x="3963" y="742"/>
                </a:cubicBezTo>
                <a:close/>
                <a:moveTo>
                  <a:pt x="3985" y="749"/>
                </a:moveTo>
                <a:lnTo>
                  <a:pt x="3985" y="749"/>
                </a:lnTo>
                <a:cubicBezTo>
                  <a:pt x="3980" y="739"/>
                  <a:pt x="4000" y="749"/>
                  <a:pt x="3996" y="740"/>
                </a:cubicBezTo>
                <a:cubicBezTo>
                  <a:pt x="4012" y="745"/>
                  <a:pt x="4032" y="736"/>
                  <a:pt x="4035" y="750"/>
                </a:cubicBezTo>
                <a:cubicBezTo>
                  <a:pt x="4009" y="751"/>
                  <a:pt x="4000" y="751"/>
                  <a:pt x="3985" y="749"/>
                </a:cubicBezTo>
                <a:close/>
                <a:moveTo>
                  <a:pt x="4080" y="811"/>
                </a:moveTo>
                <a:lnTo>
                  <a:pt x="4080" y="811"/>
                </a:lnTo>
                <a:cubicBezTo>
                  <a:pt x="4088" y="811"/>
                  <a:pt x="4095" y="810"/>
                  <a:pt x="4094" y="818"/>
                </a:cubicBezTo>
                <a:cubicBezTo>
                  <a:pt x="4086" y="818"/>
                  <a:pt x="4079" y="818"/>
                  <a:pt x="4080" y="811"/>
                </a:cubicBezTo>
                <a:close/>
                <a:moveTo>
                  <a:pt x="4041" y="750"/>
                </a:moveTo>
                <a:lnTo>
                  <a:pt x="4041" y="750"/>
                </a:lnTo>
                <a:cubicBezTo>
                  <a:pt x="4051" y="741"/>
                  <a:pt x="4096" y="740"/>
                  <a:pt x="4110" y="752"/>
                </a:cubicBezTo>
                <a:cubicBezTo>
                  <a:pt x="4088" y="753"/>
                  <a:pt x="4062" y="749"/>
                  <a:pt x="4041" y="750"/>
                </a:cubicBezTo>
                <a:close/>
                <a:moveTo>
                  <a:pt x="4223" y="682"/>
                </a:moveTo>
                <a:lnTo>
                  <a:pt x="4223" y="682"/>
                </a:lnTo>
                <a:cubicBezTo>
                  <a:pt x="4210" y="685"/>
                  <a:pt x="4185" y="691"/>
                  <a:pt x="4178" y="681"/>
                </a:cubicBezTo>
                <a:cubicBezTo>
                  <a:pt x="4190" y="682"/>
                  <a:pt x="4207" y="680"/>
                  <a:pt x="4223" y="682"/>
                </a:cubicBezTo>
                <a:close/>
                <a:moveTo>
                  <a:pt x="4173" y="683"/>
                </a:moveTo>
                <a:lnTo>
                  <a:pt x="4173" y="683"/>
                </a:lnTo>
                <a:cubicBezTo>
                  <a:pt x="4172" y="691"/>
                  <a:pt x="4160" y="684"/>
                  <a:pt x="4154" y="683"/>
                </a:cubicBezTo>
                <a:cubicBezTo>
                  <a:pt x="4155" y="678"/>
                  <a:pt x="4171" y="681"/>
                  <a:pt x="4173" y="683"/>
                </a:cubicBezTo>
                <a:close/>
                <a:moveTo>
                  <a:pt x="4210" y="728"/>
                </a:moveTo>
                <a:lnTo>
                  <a:pt x="4210" y="728"/>
                </a:lnTo>
                <a:cubicBezTo>
                  <a:pt x="4201" y="729"/>
                  <a:pt x="4174" y="727"/>
                  <a:pt x="4157" y="729"/>
                </a:cubicBezTo>
                <a:cubicBezTo>
                  <a:pt x="4155" y="727"/>
                  <a:pt x="4154" y="725"/>
                  <a:pt x="4154" y="722"/>
                </a:cubicBezTo>
                <a:cubicBezTo>
                  <a:pt x="4171" y="721"/>
                  <a:pt x="4200" y="718"/>
                  <a:pt x="4210" y="728"/>
                </a:cubicBezTo>
                <a:close/>
                <a:moveTo>
                  <a:pt x="4132" y="747"/>
                </a:moveTo>
                <a:lnTo>
                  <a:pt x="4132" y="747"/>
                </a:lnTo>
                <a:cubicBezTo>
                  <a:pt x="4141" y="751"/>
                  <a:pt x="4149" y="743"/>
                  <a:pt x="4151" y="753"/>
                </a:cubicBezTo>
                <a:cubicBezTo>
                  <a:pt x="4142" y="753"/>
                  <a:pt x="4132" y="755"/>
                  <a:pt x="4132" y="747"/>
                </a:cubicBezTo>
                <a:close/>
                <a:moveTo>
                  <a:pt x="3970" y="704"/>
                </a:moveTo>
                <a:lnTo>
                  <a:pt x="3970" y="704"/>
                </a:lnTo>
                <a:cubicBezTo>
                  <a:pt x="3981" y="710"/>
                  <a:pt x="3992" y="702"/>
                  <a:pt x="3995" y="712"/>
                </a:cubicBezTo>
                <a:cubicBezTo>
                  <a:pt x="4047" y="699"/>
                  <a:pt x="4097" y="721"/>
                  <a:pt x="4143" y="722"/>
                </a:cubicBezTo>
                <a:cubicBezTo>
                  <a:pt x="4139" y="732"/>
                  <a:pt x="4123" y="727"/>
                  <a:pt x="4104" y="729"/>
                </a:cubicBezTo>
                <a:cubicBezTo>
                  <a:pt x="4083" y="713"/>
                  <a:pt x="4005" y="733"/>
                  <a:pt x="3982" y="713"/>
                </a:cubicBezTo>
                <a:cubicBezTo>
                  <a:pt x="3978" y="715"/>
                  <a:pt x="3977" y="719"/>
                  <a:pt x="3968" y="717"/>
                </a:cubicBezTo>
                <a:cubicBezTo>
                  <a:pt x="3979" y="713"/>
                  <a:pt x="3962" y="710"/>
                  <a:pt x="3970" y="704"/>
                </a:cubicBezTo>
                <a:close/>
                <a:moveTo>
                  <a:pt x="3965" y="706"/>
                </a:moveTo>
                <a:lnTo>
                  <a:pt x="3965" y="706"/>
                </a:lnTo>
                <a:cubicBezTo>
                  <a:pt x="3964" y="710"/>
                  <a:pt x="3959" y="712"/>
                  <a:pt x="3959" y="717"/>
                </a:cubicBezTo>
                <a:cubicBezTo>
                  <a:pt x="3941" y="713"/>
                  <a:pt x="3923" y="717"/>
                  <a:pt x="3901" y="713"/>
                </a:cubicBezTo>
                <a:cubicBezTo>
                  <a:pt x="3919" y="706"/>
                  <a:pt x="3940" y="710"/>
                  <a:pt x="3965" y="706"/>
                </a:cubicBezTo>
                <a:close/>
                <a:moveTo>
                  <a:pt x="3887" y="714"/>
                </a:moveTo>
                <a:lnTo>
                  <a:pt x="3887" y="714"/>
                </a:lnTo>
                <a:cubicBezTo>
                  <a:pt x="3878" y="713"/>
                  <a:pt x="3871" y="710"/>
                  <a:pt x="3859" y="712"/>
                </a:cubicBezTo>
                <a:cubicBezTo>
                  <a:pt x="3863" y="705"/>
                  <a:pt x="3884" y="706"/>
                  <a:pt x="3887" y="714"/>
                </a:cubicBezTo>
                <a:close/>
                <a:moveTo>
                  <a:pt x="3837" y="703"/>
                </a:moveTo>
                <a:lnTo>
                  <a:pt x="3837" y="703"/>
                </a:lnTo>
                <a:cubicBezTo>
                  <a:pt x="3842" y="705"/>
                  <a:pt x="3845" y="708"/>
                  <a:pt x="3851" y="710"/>
                </a:cubicBezTo>
                <a:cubicBezTo>
                  <a:pt x="3849" y="718"/>
                  <a:pt x="3842" y="709"/>
                  <a:pt x="3832" y="712"/>
                </a:cubicBezTo>
                <a:cubicBezTo>
                  <a:pt x="3833" y="709"/>
                  <a:pt x="3836" y="706"/>
                  <a:pt x="3837" y="703"/>
                </a:cubicBezTo>
                <a:close/>
                <a:moveTo>
                  <a:pt x="3506" y="626"/>
                </a:moveTo>
                <a:lnTo>
                  <a:pt x="3506" y="626"/>
                </a:lnTo>
                <a:cubicBezTo>
                  <a:pt x="3496" y="628"/>
                  <a:pt x="3485" y="628"/>
                  <a:pt x="3478" y="628"/>
                </a:cubicBezTo>
                <a:cubicBezTo>
                  <a:pt x="3485" y="621"/>
                  <a:pt x="3495" y="621"/>
                  <a:pt x="3506" y="626"/>
                </a:cubicBezTo>
                <a:close/>
                <a:moveTo>
                  <a:pt x="3470" y="631"/>
                </a:moveTo>
                <a:lnTo>
                  <a:pt x="3470" y="631"/>
                </a:lnTo>
                <a:cubicBezTo>
                  <a:pt x="3457" y="628"/>
                  <a:pt x="3441" y="634"/>
                  <a:pt x="3428" y="629"/>
                </a:cubicBezTo>
                <a:cubicBezTo>
                  <a:pt x="3437" y="625"/>
                  <a:pt x="3464" y="615"/>
                  <a:pt x="3470" y="631"/>
                </a:cubicBezTo>
                <a:close/>
                <a:moveTo>
                  <a:pt x="3425" y="629"/>
                </a:moveTo>
                <a:lnTo>
                  <a:pt x="3425" y="629"/>
                </a:lnTo>
                <a:cubicBezTo>
                  <a:pt x="3416" y="634"/>
                  <a:pt x="3401" y="629"/>
                  <a:pt x="3392" y="627"/>
                </a:cubicBezTo>
                <a:cubicBezTo>
                  <a:pt x="3394" y="620"/>
                  <a:pt x="3426" y="619"/>
                  <a:pt x="3425" y="629"/>
                </a:cubicBezTo>
                <a:close/>
                <a:moveTo>
                  <a:pt x="3377" y="611"/>
                </a:moveTo>
                <a:lnTo>
                  <a:pt x="3377" y="611"/>
                </a:lnTo>
                <a:cubicBezTo>
                  <a:pt x="3385" y="611"/>
                  <a:pt x="3383" y="619"/>
                  <a:pt x="3383" y="625"/>
                </a:cubicBezTo>
                <a:cubicBezTo>
                  <a:pt x="3376" y="627"/>
                  <a:pt x="3367" y="626"/>
                  <a:pt x="3358" y="623"/>
                </a:cubicBezTo>
                <a:cubicBezTo>
                  <a:pt x="3362" y="614"/>
                  <a:pt x="3383" y="622"/>
                  <a:pt x="3377" y="611"/>
                </a:cubicBezTo>
                <a:close/>
                <a:moveTo>
                  <a:pt x="3347" y="623"/>
                </a:moveTo>
                <a:lnTo>
                  <a:pt x="3347" y="623"/>
                </a:lnTo>
                <a:cubicBezTo>
                  <a:pt x="3327" y="622"/>
                  <a:pt x="3306" y="622"/>
                  <a:pt x="3292" y="615"/>
                </a:cubicBezTo>
                <a:cubicBezTo>
                  <a:pt x="3309" y="615"/>
                  <a:pt x="3342" y="604"/>
                  <a:pt x="3347" y="623"/>
                </a:cubicBezTo>
                <a:close/>
                <a:moveTo>
                  <a:pt x="3275" y="615"/>
                </a:moveTo>
                <a:lnTo>
                  <a:pt x="3275" y="615"/>
                </a:lnTo>
                <a:cubicBezTo>
                  <a:pt x="3275" y="620"/>
                  <a:pt x="3263" y="616"/>
                  <a:pt x="3258" y="617"/>
                </a:cubicBezTo>
                <a:cubicBezTo>
                  <a:pt x="3260" y="609"/>
                  <a:pt x="3271" y="611"/>
                  <a:pt x="3275" y="615"/>
                </a:cubicBezTo>
                <a:close/>
                <a:moveTo>
                  <a:pt x="3052" y="305"/>
                </a:moveTo>
                <a:lnTo>
                  <a:pt x="3052" y="305"/>
                </a:lnTo>
                <a:cubicBezTo>
                  <a:pt x="3051" y="311"/>
                  <a:pt x="3041" y="308"/>
                  <a:pt x="3041" y="314"/>
                </a:cubicBezTo>
                <a:cubicBezTo>
                  <a:pt x="3036" y="313"/>
                  <a:pt x="3034" y="310"/>
                  <a:pt x="3035" y="305"/>
                </a:cubicBezTo>
                <a:cubicBezTo>
                  <a:pt x="3039" y="302"/>
                  <a:pt x="3048" y="302"/>
                  <a:pt x="3052" y="305"/>
                </a:cubicBezTo>
                <a:close/>
                <a:moveTo>
                  <a:pt x="3164" y="653"/>
                </a:moveTo>
                <a:lnTo>
                  <a:pt x="3164" y="653"/>
                </a:lnTo>
                <a:cubicBezTo>
                  <a:pt x="3141" y="639"/>
                  <a:pt x="3088" y="651"/>
                  <a:pt x="3064" y="638"/>
                </a:cubicBezTo>
                <a:cubicBezTo>
                  <a:pt x="3144" y="628"/>
                  <a:pt x="3245" y="646"/>
                  <a:pt x="3328" y="653"/>
                </a:cubicBezTo>
                <a:cubicBezTo>
                  <a:pt x="3345" y="654"/>
                  <a:pt x="3361" y="651"/>
                  <a:pt x="3376" y="654"/>
                </a:cubicBezTo>
                <a:cubicBezTo>
                  <a:pt x="3408" y="661"/>
                  <a:pt x="3425" y="677"/>
                  <a:pt x="3467" y="674"/>
                </a:cubicBezTo>
                <a:cubicBezTo>
                  <a:pt x="3449" y="684"/>
                  <a:pt x="3413" y="680"/>
                  <a:pt x="3392" y="688"/>
                </a:cubicBezTo>
                <a:cubicBezTo>
                  <a:pt x="3501" y="706"/>
                  <a:pt x="3607" y="694"/>
                  <a:pt x="3718" y="684"/>
                </a:cubicBezTo>
                <a:cubicBezTo>
                  <a:pt x="3719" y="689"/>
                  <a:pt x="3717" y="691"/>
                  <a:pt x="3712" y="691"/>
                </a:cubicBezTo>
                <a:cubicBezTo>
                  <a:pt x="3744" y="698"/>
                  <a:pt x="3791" y="696"/>
                  <a:pt x="3829" y="699"/>
                </a:cubicBezTo>
                <a:cubicBezTo>
                  <a:pt x="3832" y="707"/>
                  <a:pt x="3820" y="703"/>
                  <a:pt x="3823" y="712"/>
                </a:cubicBezTo>
                <a:cubicBezTo>
                  <a:pt x="3796" y="713"/>
                  <a:pt x="3782" y="713"/>
                  <a:pt x="3762" y="711"/>
                </a:cubicBezTo>
                <a:cubicBezTo>
                  <a:pt x="3763" y="708"/>
                  <a:pt x="3766" y="706"/>
                  <a:pt x="3770" y="706"/>
                </a:cubicBezTo>
                <a:cubicBezTo>
                  <a:pt x="3758" y="696"/>
                  <a:pt x="3711" y="715"/>
                  <a:pt x="3701" y="698"/>
                </a:cubicBezTo>
                <a:cubicBezTo>
                  <a:pt x="3697" y="711"/>
                  <a:pt x="3674" y="708"/>
                  <a:pt x="3665" y="716"/>
                </a:cubicBezTo>
                <a:cubicBezTo>
                  <a:pt x="3679" y="727"/>
                  <a:pt x="3716" y="716"/>
                  <a:pt x="3726" y="725"/>
                </a:cubicBezTo>
                <a:cubicBezTo>
                  <a:pt x="3708" y="732"/>
                  <a:pt x="3679" y="724"/>
                  <a:pt x="3654" y="728"/>
                </a:cubicBezTo>
                <a:cubicBezTo>
                  <a:pt x="3651" y="721"/>
                  <a:pt x="3658" y="722"/>
                  <a:pt x="3660" y="719"/>
                </a:cubicBezTo>
                <a:cubicBezTo>
                  <a:pt x="3651" y="718"/>
                  <a:pt x="3651" y="723"/>
                  <a:pt x="3646" y="719"/>
                </a:cubicBezTo>
                <a:cubicBezTo>
                  <a:pt x="3647" y="720"/>
                  <a:pt x="3650" y="729"/>
                  <a:pt x="3651" y="735"/>
                </a:cubicBezTo>
                <a:cubicBezTo>
                  <a:pt x="3639" y="741"/>
                  <a:pt x="3613" y="730"/>
                  <a:pt x="3593" y="738"/>
                </a:cubicBezTo>
                <a:cubicBezTo>
                  <a:pt x="3596" y="739"/>
                  <a:pt x="3610" y="746"/>
                  <a:pt x="3596" y="747"/>
                </a:cubicBezTo>
                <a:cubicBezTo>
                  <a:pt x="3600" y="755"/>
                  <a:pt x="3631" y="741"/>
                  <a:pt x="3627" y="756"/>
                </a:cubicBezTo>
                <a:cubicBezTo>
                  <a:pt x="3609" y="765"/>
                  <a:pt x="3571" y="759"/>
                  <a:pt x="3543" y="757"/>
                </a:cubicBezTo>
                <a:cubicBezTo>
                  <a:pt x="3543" y="740"/>
                  <a:pt x="3569" y="750"/>
                  <a:pt x="3579" y="751"/>
                </a:cubicBezTo>
                <a:cubicBezTo>
                  <a:pt x="3583" y="742"/>
                  <a:pt x="3571" y="744"/>
                  <a:pt x="3568" y="740"/>
                </a:cubicBezTo>
                <a:cubicBezTo>
                  <a:pt x="3525" y="748"/>
                  <a:pt x="3486" y="730"/>
                  <a:pt x="3452" y="740"/>
                </a:cubicBezTo>
                <a:cubicBezTo>
                  <a:pt x="3460" y="742"/>
                  <a:pt x="3472" y="740"/>
                  <a:pt x="3482" y="746"/>
                </a:cubicBezTo>
                <a:cubicBezTo>
                  <a:pt x="3478" y="752"/>
                  <a:pt x="3457" y="743"/>
                  <a:pt x="3454" y="751"/>
                </a:cubicBezTo>
                <a:cubicBezTo>
                  <a:pt x="3422" y="731"/>
                  <a:pt x="3376" y="744"/>
                  <a:pt x="3329" y="739"/>
                </a:cubicBezTo>
                <a:cubicBezTo>
                  <a:pt x="3364" y="724"/>
                  <a:pt x="3416" y="736"/>
                  <a:pt x="3440" y="724"/>
                </a:cubicBezTo>
                <a:cubicBezTo>
                  <a:pt x="3413" y="725"/>
                  <a:pt x="3359" y="716"/>
                  <a:pt x="3318" y="714"/>
                </a:cubicBezTo>
                <a:cubicBezTo>
                  <a:pt x="3315" y="706"/>
                  <a:pt x="3321" y="704"/>
                  <a:pt x="3323" y="700"/>
                </a:cubicBezTo>
                <a:cubicBezTo>
                  <a:pt x="3302" y="705"/>
                  <a:pt x="3248" y="708"/>
                  <a:pt x="3221" y="708"/>
                </a:cubicBezTo>
                <a:cubicBezTo>
                  <a:pt x="3256" y="691"/>
                  <a:pt x="3319" y="692"/>
                  <a:pt x="3365" y="679"/>
                </a:cubicBezTo>
                <a:cubicBezTo>
                  <a:pt x="3327" y="677"/>
                  <a:pt x="3307" y="660"/>
                  <a:pt x="3270" y="658"/>
                </a:cubicBezTo>
                <a:cubicBezTo>
                  <a:pt x="3265" y="660"/>
                  <a:pt x="3259" y="661"/>
                  <a:pt x="3256" y="665"/>
                </a:cubicBezTo>
                <a:cubicBezTo>
                  <a:pt x="3186" y="655"/>
                  <a:pt x="3098" y="673"/>
                  <a:pt x="3039" y="659"/>
                </a:cubicBezTo>
                <a:cubicBezTo>
                  <a:pt x="3083" y="658"/>
                  <a:pt x="3117" y="650"/>
                  <a:pt x="3164" y="653"/>
                </a:cubicBezTo>
                <a:close/>
                <a:moveTo>
                  <a:pt x="3069" y="758"/>
                </a:moveTo>
                <a:lnTo>
                  <a:pt x="3069" y="758"/>
                </a:lnTo>
                <a:cubicBezTo>
                  <a:pt x="3065" y="767"/>
                  <a:pt x="3054" y="757"/>
                  <a:pt x="3049" y="763"/>
                </a:cubicBezTo>
                <a:cubicBezTo>
                  <a:pt x="3040" y="758"/>
                  <a:pt x="3065" y="754"/>
                  <a:pt x="3069" y="758"/>
                </a:cubicBezTo>
                <a:close/>
                <a:moveTo>
                  <a:pt x="3052" y="783"/>
                </a:moveTo>
                <a:lnTo>
                  <a:pt x="3052" y="783"/>
                </a:lnTo>
                <a:cubicBezTo>
                  <a:pt x="3054" y="773"/>
                  <a:pt x="3049" y="777"/>
                  <a:pt x="3046" y="774"/>
                </a:cubicBezTo>
                <a:cubicBezTo>
                  <a:pt x="3048" y="765"/>
                  <a:pt x="3067" y="771"/>
                  <a:pt x="3074" y="767"/>
                </a:cubicBezTo>
                <a:cubicBezTo>
                  <a:pt x="3075" y="775"/>
                  <a:pt x="3072" y="780"/>
                  <a:pt x="3063" y="781"/>
                </a:cubicBezTo>
                <a:cubicBezTo>
                  <a:pt x="3084" y="779"/>
                  <a:pt x="3128" y="773"/>
                  <a:pt x="3152" y="777"/>
                </a:cubicBezTo>
                <a:cubicBezTo>
                  <a:pt x="3117" y="788"/>
                  <a:pt x="3054" y="790"/>
                  <a:pt x="3016" y="790"/>
                </a:cubicBezTo>
                <a:cubicBezTo>
                  <a:pt x="3016" y="782"/>
                  <a:pt x="3022" y="777"/>
                  <a:pt x="3030" y="774"/>
                </a:cubicBezTo>
                <a:lnTo>
                  <a:pt x="3030" y="788"/>
                </a:lnTo>
                <a:cubicBezTo>
                  <a:pt x="3040" y="785"/>
                  <a:pt x="3025" y="772"/>
                  <a:pt x="3038" y="767"/>
                </a:cubicBezTo>
                <a:cubicBezTo>
                  <a:pt x="3044" y="772"/>
                  <a:pt x="3044" y="777"/>
                  <a:pt x="3041" y="783"/>
                </a:cubicBezTo>
                <a:lnTo>
                  <a:pt x="3052" y="783"/>
                </a:lnTo>
                <a:close/>
                <a:moveTo>
                  <a:pt x="3007" y="305"/>
                </a:moveTo>
                <a:lnTo>
                  <a:pt x="3007" y="305"/>
                </a:lnTo>
                <a:cubicBezTo>
                  <a:pt x="3013" y="307"/>
                  <a:pt x="3011" y="322"/>
                  <a:pt x="3002" y="319"/>
                </a:cubicBezTo>
                <a:cubicBezTo>
                  <a:pt x="3005" y="311"/>
                  <a:pt x="3006" y="311"/>
                  <a:pt x="3007" y="305"/>
                </a:cubicBezTo>
                <a:close/>
                <a:moveTo>
                  <a:pt x="2816" y="319"/>
                </a:moveTo>
                <a:lnTo>
                  <a:pt x="2816" y="319"/>
                </a:lnTo>
                <a:cubicBezTo>
                  <a:pt x="2817" y="330"/>
                  <a:pt x="2803" y="323"/>
                  <a:pt x="2796" y="322"/>
                </a:cubicBezTo>
                <a:cubicBezTo>
                  <a:pt x="2797" y="316"/>
                  <a:pt x="2810" y="320"/>
                  <a:pt x="2816" y="319"/>
                </a:cubicBezTo>
                <a:close/>
                <a:moveTo>
                  <a:pt x="2785" y="317"/>
                </a:moveTo>
                <a:lnTo>
                  <a:pt x="2785" y="317"/>
                </a:lnTo>
                <a:cubicBezTo>
                  <a:pt x="2790" y="316"/>
                  <a:pt x="2790" y="319"/>
                  <a:pt x="2793" y="319"/>
                </a:cubicBezTo>
                <a:cubicBezTo>
                  <a:pt x="2794" y="325"/>
                  <a:pt x="2790" y="327"/>
                  <a:pt x="2782" y="326"/>
                </a:cubicBezTo>
                <a:cubicBezTo>
                  <a:pt x="2781" y="321"/>
                  <a:pt x="2784" y="320"/>
                  <a:pt x="2785" y="317"/>
                </a:cubicBezTo>
                <a:close/>
                <a:moveTo>
                  <a:pt x="2889" y="638"/>
                </a:moveTo>
                <a:lnTo>
                  <a:pt x="2889" y="638"/>
                </a:lnTo>
                <a:cubicBezTo>
                  <a:pt x="2932" y="633"/>
                  <a:pt x="2983" y="643"/>
                  <a:pt x="3031" y="650"/>
                </a:cubicBezTo>
                <a:cubicBezTo>
                  <a:pt x="3025" y="659"/>
                  <a:pt x="3035" y="655"/>
                  <a:pt x="3037" y="663"/>
                </a:cubicBezTo>
                <a:cubicBezTo>
                  <a:pt x="2953" y="657"/>
                  <a:pt x="2874" y="661"/>
                  <a:pt x="2786" y="648"/>
                </a:cubicBezTo>
                <a:cubicBezTo>
                  <a:pt x="2813" y="636"/>
                  <a:pt x="2861" y="641"/>
                  <a:pt x="2889" y="638"/>
                </a:cubicBezTo>
                <a:close/>
                <a:moveTo>
                  <a:pt x="2789" y="666"/>
                </a:moveTo>
                <a:lnTo>
                  <a:pt x="2789" y="666"/>
                </a:lnTo>
                <a:cubicBezTo>
                  <a:pt x="2782" y="666"/>
                  <a:pt x="2772" y="668"/>
                  <a:pt x="2776" y="660"/>
                </a:cubicBezTo>
                <a:cubicBezTo>
                  <a:pt x="2784" y="659"/>
                  <a:pt x="2791" y="659"/>
                  <a:pt x="2789" y="666"/>
                </a:cubicBezTo>
                <a:close/>
                <a:moveTo>
                  <a:pt x="2813" y="775"/>
                </a:moveTo>
                <a:lnTo>
                  <a:pt x="2813" y="775"/>
                </a:lnTo>
                <a:cubicBezTo>
                  <a:pt x="2795" y="782"/>
                  <a:pt x="2820" y="775"/>
                  <a:pt x="2819" y="786"/>
                </a:cubicBezTo>
                <a:cubicBezTo>
                  <a:pt x="2787" y="782"/>
                  <a:pt x="2773" y="782"/>
                  <a:pt x="2757" y="775"/>
                </a:cubicBezTo>
                <a:cubicBezTo>
                  <a:pt x="2773" y="774"/>
                  <a:pt x="2795" y="772"/>
                  <a:pt x="2813" y="775"/>
                </a:cubicBezTo>
                <a:close/>
                <a:moveTo>
                  <a:pt x="2732" y="318"/>
                </a:moveTo>
                <a:lnTo>
                  <a:pt x="2732" y="318"/>
                </a:lnTo>
                <a:cubicBezTo>
                  <a:pt x="2728" y="324"/>
                  <a:pt x="2715" y="325"/>
                  <a:pt x="2708" y="323"/>
                </a:cubicBezTo>
                <a:cubicBezTo>
                  <a:pt x="2711" y="317"/>
                  <a:pt x="2726" y="314"/>
                  <a:pt x="2732" y="318"/>
                </a:cubicBezTo>
                <a:close/>
                <a:moveTo>
                  <a:pt x="2628" y="639"/>
                </a:moveTo>
                <a:lnTo>
                  <a:pt x="2628" y="639"/>
                </a:lnTo>
                <a:cubicBezTo>
                  <a:pt x="2643" y="624"/>
                  <a:pt x="2617" y="616"/>
                  <a:pt x="2600" y="619"/>
                </a:cubicBezTo>
                <a:cubicBezTo>
                  <a:pt x="2632" y="614"/>
                  <a:pt x="2666" y="615"/>
                  <a:pt x="2703" y="620"/>
                </a:cubicBezTo>
                <a:cubicBezTo>
                  <a:pt x="2686" y="637"/>
                  <a:pt x="2651" y="626"/>
                  <a:pt x="2628" y="639"/>
                </a:cubicBezTo>
                <a:close/>
                <a:moveTo>
                  <a:pt x="2669" y="806"/>
                </a:moveTo>
                <a:lnTo>
                  <a:pt x="2669" y="806"/>
                </a:lnTo>
                <a:cubicBezTo>
                  <a:pt x="2665" y="810"/>
                  <a:pt x="2653" y="813"/>
                  <a:pt x="2647" y="809"/>
                </a:cubicBezTo>
                <a:cubicBezTo>
                  <a:pt x="2648" y="801"/>
                  <a:pt x="2663" y="805"/>
                  <a:pt x="2669" y="806"/>
                </a:cubicBezTo>
                <a:close/>
                <a:moveTo>
                  <a:pt x="2652" y="326"/>
                </a:moveTo>
                <a:lnTo>
                  <a:pt x="2652" y="326"/>
                </a:lnTo>
                <a:cubicBezTo>
                  <a:pt x="2657" y="317"/>
                  <a:pt x="2664" y="324"/>
                  <a:pt x="2674" y="321"/>
                </a:cubicBezTo>
                <a:cubicBezTo>
                  <a:pt x="2671" y="331"/>
                  <a:pt x="2659" y="327"/>
                  <a:pt x="2652" y="326"/>
                </a:cubicBezTo>
                <a:close/>
                <a:moveTo>
                  <a:pt x="2680" y="321"/>
                </a:moveTo>
                <a:lnTo>
                  <a:pt x="2680" y="321"/>
                </a:lnTo>
                <a:lnTo>
                  <a:pt x="2691" y="321"/>
                </a:lnTo>
                <a:cubicBezTo>
                  <a:pt x="2691" y="325"/>
                  <a:pt x="2687" y="325"/>
                  <a:pt x="2688" y="330"/>
                </a:cubicBezTo>
                <a:cubicBezTo>
                  <a:pt x="2684" y="328"/>
                  <a:pt x="2677" y="328"/>
                  <a:pt x="2680" y="321"/>
                </a:cubicBezTo>
                <a:close/>
                <a:moveTo>
                  <a:pt x="2678" y="200"/>
                </a:moveTo>
                <a:lnTo>
                  <a:pt x="2678" y="200"/>
                </a:lnTo>
                <a:cubicBezTo>
                  <a:pt x="2684" y="196"/>
                  <a:pt x="2708" y="197"/>
                  <a:pt x="2714" y="200"/>
                </a:cubicBezTo>
                <a:cubicBezTo>
                  <a:pt x="2704" y="206"/>
                  <a:pt x="2689" y="205"/>
                  <a:pt x="2678" y="200"/>
                </a:cubicBezTo>
                <a:close/>
                <a:moveTo>
                  <a:pt x="2077" y="346"/>
                </a:moveTo>
                <a:lnTo>
                  <a:pt x="2077" y="346"/>
                </a:lnTo>
                <a:cubicBezTo>
                  <a:pt x="2082" y="346"/>
                  <a:pt x="2082" y="348"/>
                  <a:pt x="2085" y="348"/>
                </a:cubicBezTo>
                <a:lnTo>
                  <a:pt x="2085" y="344"/>
                </a:lnTo>
                <a:cubicBezTo>
                  <a:pt x="2096" y="342"/>
                  <a:pt x="2088" y="354"/>
                  <a:pt x="2097" y="353"/>
                </a:cubicBezTo>
                <a:cubicBezTo>
                  <a:pt x="2096" y="360"/>
                  <a:pt x="2073" y="357"/>
                  <a:pt x="2077" y="346"/>
                </a:cubicBezTo>
                <a:close/>
                <a:moveTo>
                  <a:pt x="2103" y="1060"/>
                </a:moveTo>
                <a:lnTo>
                  <a:pt x="2103" y="1060"/>
                </a:lnTo>
                <a:cubicBezTo>
                  <a:pt x="2099" y="1060"/>
                  <a:pt x="2100" y="1055"/>
                  <a:pt x="2100" y="1051"/>
                </a:cubicBezTo>
                <a:cubicBezTo>
                  <a:pt x="2111" y="1056"/>
                  <a:pt x="2118" y="1050"/>
                  <a:pt x="2130" y="1053"/>
                </a:cubicBezTo>
                <a:cubicBezTo>
                  <a:pt x="2131" y="1057"/>
                  <a:pt x="2105" y="1058"/>
                  <a:pt x="2103" y="1060"/>
                </a:cubicBezTo>
                <a:close/>
                <a:moveTo>
                  <a:pt x="2116" y="328"/>
                </a:moveTo>
                <a:lnTo>
                  <a:pt x="2116" y="328"/>
                </a:lnTo>
                <a:cubicBezTo>
                  <a:pt x="2120" y="332"/>
                  <a:pt x="2125" y="325"/>
                  <a:pt x="2135" y="327"/>
                </a:cubicBezTo>
                <a:cubicBezTo>
                  <a:pt x="2137" y="338"/>
                  <a:pt x="2116" y="335"/>
                  <a:pt x="2116" y="328"/>
                </a:cubicBezTo>
                <a:close/>
                <a:moveTo>
                  <a:pt x="2138" y="332"/>
                </a:moveTo>
                <a:lnTo>
                  <a:pt x="2138" y="332"/>
                </a:lnTo>
                <a:cubicBezTo>
                  <a:pt x="2141" y="323"/>
                  <a:pt x="2153" y="333"/>
                  <a:pt x="2166" y="329"/>
                </a:cubicBezTo>
                <a:cubicBezTo>
                  <a:pt x="2167" y="338"/>
                  <a:pt x="2142" y="334"/>
                  <a:pt x="2138" y="332"/>
                </a:cubicBezTo>
                <a:close/>
                <a:moveTo>
                  <a:pt x="2185" y="293"/>
                </a:moveTo>
                <a:lnTo>
                  <a:pt x="2185" y="293"/>
                </a:lnTo>
                <a:cubicBezTo>
                  <a:pt x="2169" y="282"/>
                  <a:pt x="2122" y="296"/>
                  <a:pt x="2107" y="285"/>
                </a:cubicBezTo>
                <a:cubicBezTo>
                  <a:pt x="2108" y="271"/>
                  <a:pt x="2152" y="291"/>
                  <a:pt x="2146" y="271"/>
                </a:cubicBezTo>
                <a:cubicBezTo>
                  <a:pt x="2191" y="268"/>
                  <a:pt x="2227" y="266"/>
                  <a:pt x="2249" y="290"/>
                </a:cubicBezTo>
                <a:cubicBezTo>
                  <a:pt x="2228" y="298"/>
                  <a:pt x="2202" y="283"/>
                  <a:pt x="2185" y="293"/>
                </a:cubicBezTo>
                <a:close/>
                <a:moveTo>
                  <a:pt x="2122" y="169"/>
                </a:moveTo>
                <a:lnTo>
                  <a:pt x="2122" y="169"/>
                </a:lnTo>
                <a:cubicBezTo>
                  <a:pt x="2125" y="170"/>
                  <a:pt x="2127" y="170"/>
                  <a:pt x="2130" y="171"/>
                </a:cubicBezTo>
                <a:cubicBezTo>
                  <a:pt x="2161" y="169"/>
                  <a:pt x="2150" y="177"/>
                  <a:pt x="2130" y="171"/>
                </a:cubicBezTo>
                <a:cubicBezTo>
                  <a:pt x="2127" y="171"/>
                  <a:pt x="2127" y="171"/>
                  <a:pt x="2125" y="171"/>
                </a:cubicBezTo>
                <a:cubicBezTo>
                  <a:pt x="2125" y="170"/>
                  <a:pt x="2125" y="169"/>
                  <a:pt x="2122" y="169"/>
                </a:cubicBezTo>
                <a:close/>
                <a:moveTo>
                  <a:pt x="2154" y="261"/>
                </a:moveTo>
                <a:lnTo>
                  <a:pt x="2154" y="261"/>
                </a:lnTo>
                <a:cubicBezTo>
                  <a:pt x="2163" y="250"/>
                  <a:pt x="2176" y="259"/>
                  <a:pt x="2187" y="259"/>
                </a:cubicBezTo>
                <a:cubicBezTo>
                  <a:pt x="2182" y="264"/>
                  <a:pt x="2164" y="260"/>
                  <a:pt x="2154" y="261"/>
                </a:cubicBezTo>
                <a:close/>
                <a:moveTo>
                  <a:pt x="2190" y="261"/>
                </a:moveTo>
                <a:lnTo>
                  <a:pt x="2190" y="261"/>
                </a:lnTo>
                <a:cubicBezTo>
                  <a:pt x="2191" y="252"/>
                  <a:pt x="2199" y="255"/>
                  <a:pt x="2204" y="258"/>
                </a:cubicBezTo>
                <a:cubicBezTo>
                  <a:pt x="2204" y="264"/>
                  <a:pt x="2194" y="260"/>
                  <a:pt x="2190" y="261"/>
                </a:cubicBezTo>
                <a:close/>
                <a:moveTo>
                  <a:pt x="2220" y="258"/>
                </a:moveTo>
                <a:lnTo>
                  <a:pt x="2220" y="258"/>
                </a:lnTo>
                <a:cubicBezTo>
                  <a:pt x="2226" y="253"/>
                  <a:pt x="2244" y="256"/>
                  <a:pt x="2251" y="258"/>
                </a:cubicBezTo>
                <a:cubicBezTo>
                  <a:pt x="2247" y="262"/>
                  <a:pt x="2226" y="261"/>
                  <a:pt x="2220" y="258"/>
                </a:cubicBezTo>
                <a:close/>
                <a:moveTo>
                  <a:pt x="2248" y="276"/>
                </a:moveTo>
                <a:lnTo>
                  <a:pt x="2248" y="276"/>
                </a:lnTo>
                <a:cubicBezTo>
                  <a:pt x="2269" y="268"/>
                  <a:pt x="2310" y="271"/>
                  <a:pt x="2323" y="280"/>
                </a:cubicBezTo>
                <a:cubicBezTo>
                  <a:pt x="2294" y="277"/>
                  <a:pt x="2278" y="282"/>
                  <a:pt x="2248" y="276"/>
                </a:cubicBezTo>
                <a:close/>
                <a:moveTo>
                  <a:pt x="2097" y="162"/>
                </a:moveTo>
                <a:lnTo>
                  <a:pt x="2097" y="162"/>
                </a:lnTo>
                <a:cubicBezTo>
                  <a:pt x="2103" y="133"/>
                  <a:pt x="2156" y="149"/>
                  <a:pt x="2186" y="139"/>
                </a:cubicBezTo>
                <a:cubicBezTo>
                  <a:pt x="2189" y="137"/>
                  <a:pt x="2188" y="130"/>
                  <a:pt x="2197" y="132"/>
                </a:cubicBezTo>
                <a:cubicBezTo>
                  <a:pt x="2226" y="136"/>
                  <a:pt x="2294" y="133"/>
                  <a:pt x="2333" y="139"/>
                </a:cubicBezTo>
                <a:cubicBezTo>
                  <a:pt x="2369" y="145"/>
                  <a:pt x="2428" y="143"/>
                  <a:pt x="2475" y="149"/>
                </a:cubicBezTo>
                <a:cubicBezTo>
                  <a:pt x="2536" y="156"/>
                  <a:pt x="2625" y="165"/>
                  <a:pt x="2694" y="166"/>
                </a:cubicBezTo>
                <a:cubicBezTo>
                  <a:pt x="2701" y="174"/>
                  <a:pt x="2696" y="183"/>
                  <a:pt x="2714" y="184"/>
                </a:cubicBezTo>
                <a:cubicBezTo>
                  <a:pt x="2654" y="200"/>
                  <a:pt x="2556" y="171"/>
                  <a:pt x="2497" y="191"/>
                </a:cubicBezTo>
                <a:cubicBezTo>
                  <a:pt x="2500" y="184"/>
                  <a:pt x="2495" y="183"/>
                  <a:pt x="2492" y="180"/>
                </a:cubicBezTo>
                <a:cubicBezTo>
                  <a:pt x="2361" y="177"/>
                  <a:pt x="2222" y="165"/>
                  <a:pt x="2097" y="162"/>
                </a:cubicBezTo>
                <a:close/>
                <a:moveTo>
                  <a:pt x="2496" y="346"/>
                </a:moveTo>
                <a:lnTo>
                  <a:pt x="2496" y="346"/>
                </a:lnTo>
                <a:cubicBezTo>
                  <a:pt x="2483" y="341"/>
                  <a:pt x="2474" y="345"/>
                  <a:pt x="2460" y="339"/>
                </a:cubicBezTo>
                <a:cubicBezTo>
                  <a:pt x="2464" y="333"/>
                  <a:pt x="2487" y="341"/>
                  <a:pt x="2491" y="334"/>
                </a:cubicBezTo>
                <a:cubicBezTo>
                  <a:pt x="2497" y="335"/>
                  <a:pt x="2497" y="340"/>
                  <a:pt x="2496" y="346"/>
                </a:cubicBezTo>
                <a:close/>
                <a:moveTo>
                  <a:pt x="2455" y="337"/>
                </a:moveTo>
                <a:lnTo>
                  <a:pt x="2455" y="337"/>
                </a:lnTo>
                <a:cubicBezTo>
                  <a:pt x="2446" y="347"/>
                  <a:pt x="2428" y="337"/>
                  <a:pt x="2416" y="342"/>
                </a:cubicBezTo>
                <a:cubicBezTo>
                  <a:pt x="2425" y="332"/>
                  <a:pt x="2445" y="337"/>
                  <a:pt x="2455" y="337"/>
                </a:cubicBezTo>
                <a:close/>
                <a:moveTo>
                  <a:pt x="2405" y="340"/>
                </a:moveTo>
                <a:lnTo>
                  <a:pt x="2405" y="340"/>
                </a:lnTo>
                <a:cubicBezTo>
                  <a:pt x="2401" y="347"/>
                  <a:pt x="2383" y="349"/>
                  <a:pt x="2377" y="343"/>
                </a:cubicBezTo>
                <a:cubicBezTo>
                  <a:pt x="2377" y="331"/>
                  <a:pt x="2396" y="348"/>
                  <a:pt x="2396" y="336"/>
                </a:cubicBezTo>
                <a:cubicBezTo>
                  <a:pt x="2400" y="336"/>
                  <a:pt x="2401" y="340"/>
                  <a:pt x="2405" y="340"/>
                </a:cubicBezTo>
                <a:close/>
                <a:moveTo>
                  <a:pt x="2369" y="347"/>
                </a:moveTo>
                <a:lnTo>
                  <a:pt x="2369" y="347"/>
                </a:lnTo>
                <a:cubicBezTo>
                  <a:pt x="2359" y="349"/>
                  <a:pt x="2351" y="350"/>
                  <a:pt x="2349" y="341"/>
                </a:cubicBezTo>
                <a:cubicBezTo>
                  <a:pt x="2359" y="344"/>
                  <a:pt x="2367" y="336"/>
                  <a:pt x="2369" y="347"/>
                </a:cubicBezTo>
                <a:close/>
                <a:moveTo>
                  <a:pt x="2345" y="885"/>
                </a:moveTo>
                <a:lnTo>
                  <a:pt x="2345" y="885"/>
                </a:lnTo>
                <a:cubicBezTo>
                  <a:pt x="2347" y="880"/>
                  <a:pt x="2353" y="878"/>
                  <a:pt x="2353" y="871"/>
                </a:cubicBezTo>
                <a:cubicBezTo>
                  <a:pt x="2410" y="882"/>
                  <a:pt x="2482" y="864"/>
                  <a:pt x="2542" y="876"/>
                </a:cubicBezTo>
                <a:cubicBezTo>
                  <a:pt x="2556" y="877"/>
                  <a:pt x="2536" y="880"/>
                  <a:pt x="2539" y="887"/>
                </a:cubicBezTo>
                <a:cubicBezTo>
                  <a:pt x="2547" y="893"/>
                  <a:pt x="2575" y="883"/>
                  <a:pt x="2576" y="896"/>
                </a:cubicBezTo>
                <a:cubicBezTo>
                  <a:pt x="2501" y="898"/>
                  <a:pt x="2412" y="903"/>
                  <a:pt x="2345" y="885"/>
                </a:cubicBezTo>
                <a:close/>
                <a:moveTo>
                  <a:pt x="2550" y="195"/>
                </a:moveTo>
                <a:lnTo>
                  <a:pt x="2550" y="195"/>
                </a:lnTo>
                <a:cubicBezTo>
                  <a:pt x="2560" y="188"/>
                  <a:pt x="2572" y="192"/>
                  <a:pt x="2586" y="193"/>
                </a:cubicBezTo>
                <a:cubicBezTo>
                  <a:pt x="2575" y="199"/>
                  <a:pt x="2567" y="194"/>
                  <a:pt x="2550" y="195"/>
                </a:cubicBezTo>
                <a:close/>
                <a:moveTo>
                  <a:pt x="2585" y="993"/>
                </a:moveTo>
                <a:lnTo>
                  <a:pt x="2585" y="993"/>
                </a:lnTo>
                <a:cubicBezTo>
                  <a:pt x="2689" y="979"/>
                  <a:pt x="2789" y="987"/>
                  <a:pt x="2885" y="996"/>
                </a:cubicBezTo>
                <a:cubicBezTo>
                  <a:pt x="2781" y="999"/>
                  <a:pt x="2683" y="998"/>
                  <a:pt x="2585" y="993"/>
                </a:cubicBezTo>
                <a:close/>
                <a:moveTo>
                  <a:pt x="2892" y="905"/>
                </a:moveTo>
                <a:lnTo>
                  <a:pt x="2892" y="905"/>
                </a:lnTo>
                <a:cubicBezTo>
                  <a:pt x="2889" y="898"/>
                  <a:pt x="2897" y="900"/>
                  <a:pt x="2898" y="896"/>
                </a:cubicBezTo>
                <a:cubicBezTo>
                  <a:pt x="2891" y="893"/>
                  <a:pt x="2873" y="901"/>
                  <a:pt x="2867" y="892"/>
                </a:cubicBezTo>
                <a:cubicBezTo>
                  <a:pt x="2867" y="880"/>
                  <a:pt x="2884" y="887"/>
                  <a:pt x="2892" y="887"/>
                </a:cubicBezTo>
                <a:cubicBezTo>
                  <a:pt x="2878" y="869"/>
                  <a:pt x="2808" y="892"/>
                  <a:pt x="2800" y="875"/>
                </a:cubicBezTo>
                <a:cubicBezTo>
                  <a:pt x="2904" y="867"/>
                  <a:pt x="2985" y="885"/>
                  <a:pt x="3081" y="883"/>
                </a:cubicBezTo>
                <a:cubicBezTo>
                  <a:pt x="3067" y="895"/>
                  <a:pt x="3030" y="886"/>
                  <a:pt x="3026" y="901"/>
                </a:cubicBezTo>
                <a:cubicBezTo>
                  <a:pt x="2994" y="898"/>
                  <a:pt x="2931" y="919"/>
                  <a:pt x="2892" y="905"/>
                </a:cubicBezTo>
                <a:close/>
                <a:moveTo>
                  <a:pt x="3236" y="1064"/>
                </a:moveTo>
                <a:lnTo>
                  <a:pt x="3236" y="1064"/>
                </a:lnTo>
                <a:cubicBezTo>
                  <a:pt x="3254" y="1060"/>
                  <a:pt x="3277" y="1061"/>
                  <a:pt x="3297" y="1059"/>
                </a:cubicBezTo>
                <a:cubicBezTo>
                  <a:pt x="3288" y="1069"/>
                  <a:pt x="3252" y="1068"/>
                  <a:pt x="3236" y="1064"/>
                </a:cubicBezTo>
                <a:close/>
                <a:moveTo>
                  <a:pt x="3491" y="1041"/>
                </a:moveTo>
                <a:lnTo>
                  <a:pt x="3491" y="1041"/>
                </a:lnTo>
                <a:lnTo>
                  <a:pt x="3491" y="1034"/>
                </a:lnTo>
                <a:cubicBezTo>
                  <a:pt x="3495" y="1031"/>
                  <a:pt x="3501" y="1031"/>
                  <a:pt x="3505" y="1034"/>
                </a:cubicBezTo>
                <a:cubicBezTo>
                  <a:pt x="3507" y="1041"/>
                  <a:pt x="3499" y="1041"/>
                  <a:pt x="3491" y="1041"/>
                </a:cubicBezTo>
                <a:close/>
                <a:moveTo>
                  <a:pt x="3555" y="1026"/>
                </a:moveTo>
                <a:lnTo>
                  <a:pt x="3555" y="1026"/>
                </a:lnTo>
                <a:cubicBezTo>
                  <a:pt x="3544" y="1032"/>
                  <a:pt x="3523" y="1040"/>
                  <a:pt x="3508" y="1036"/>
                </a:cubicBezTo>
                <a:cubicBezTo>
                  <a:pt x="3506" y="1027"/>
                  <a:pt x="3525" y="1035"/>
                  <a:pt x="3527" y="1029"/>
                </a:cubicBezTo>
                <a:cubicBezTo>
                  <a:pt x="3435" y="1011"/>
                  <a:pt x="3323" y="1028"/>
                  <a:pt x="3235" y="1010"/>
                </a:cubicBezTo>
                <a:cubicBezTo>
                  <a:pt x="3168" y="1005"/>
                  <a:pt x="3067" y="1014"/>
                  <a:pt x="2991" y="1011"/>
                </a:cubicBezTo>
                <a:cubicBezTo>
                  <a:pt x="2968" y="1010"/>
                  <a:pt x="2938" y="1009"/>
                  <a:pt x="2927" y="995"/>
                </a:cubicBezTo>
                <a:cubicBezTo>
                  <a:pt x="2950" y="996"/>
                  <a:pt x="2978" y="990"/>
                  <a:pt x="2991" y="999"/>
                </a:cubicBezTo>
                <a:cubicBezTo>
                  <a:pt x="2993" y="998"/>
                  <a:pt x="2995" y="995"/>
                  <a:pt x="2996" y="992"/>
                </a:cubicBezTo>
                <a:cubicBezTo>
                  <a:pt x="3006" y="992"/>
                  <a:pt x="3007" y="999"/>
                  <a:pt x="3016" y="999"/>
                </a:cubicBezTo>
                <a:cubicBezTo>
                  <a:pt x="3193" y="987"/>
                  <a:pt x="3389" y="1011"/>
                  <a:pt x="3597" y="1007"/>
                </a:cubicBezTo>
                <a:cubicBezTo>
                  <a:pt x="3602" y="1020"/>
                  <a:pt x="3637" y="1014"/>
                  <a:pt x="3647" y="1016"/>
                </a:cubicBezTo>
                <a:cubicBezTo>
                  <a:pt x="3632" y="1027"/>
                  <a:pt x="3580" y="1034"/>
                  <a:pt x="3555" y="1026"/>
                </a:cubicBezTo>
                <a:close/>
              </a:path>
            </a:pathLst>
          </a:custGeom>
          <a:solidFill>
            <a:srgbClr val="14141A"/>
          </a:solidFill>
          <a:ln w="6350">
            <a:noFill/>
            <a:round/>
          </a:ln>
        </p:spPr>
        <p:txBody>
          <a:bodyPr vert="horz" wrap="square" lIns="91440" tIns="45720" rIns="91440" bIns="45720" numCol="1" anchor="t" anchorCtr="0" compatLnSpc="1"/>
          <a:p>
            <a:pPr algn="ctr">
              <a:spcBef>
                <a:spcPts val="0"/>
              </a:spcBef>
              <a:spcAft>
                <a:spcPts val="0"/>
              </a:spcAft>
              <a:defRPr/>
            </a:pPr>
            <a:endParaRPr lang="zh-CN" altLang="en-US"/>
          </a:p>
        </p:txBody>
      </p:sp>
      <p:sp>
        <p:nvSpPr>
          <p:cNvPr id="11" name="文本框 10"/>
          <p:cNvSpPr txBox="1"/>
          <p:nvPr/>
        </p:nvSpPr>
        <p:spPr>
          <a:xfrm>
            <a:off x="1892300" y="3503295"/>
            <a:ext cx="3645535" cy="583565"/>
          </a:xfrm>
          <a:prstGeom prst="rect">
            <a:avLst/>
          </a:prstGeom>
          <a:noFill/>
        </p:spPr>
        <p:txBody>
          <a:bodyPr wrap="none" rtlCol="0">
            <a:spAutoFit/>
          </a:bodyPr>
          <a:p>
            <a:pPr algn="l"/>
            <a:r>
              <a:rPr lang="zh-CN" altLang="en-US" sz="3200">
                <a:solidFill>
                  <a:schemeClr val="bg1"/>
                </a:solidFill>
                <a:latin typeface="华文行楷" panose="02010800040101010101" pitchFamily="2" charset="-122"/>
                <a:ea typeface="华文行楷" panose="02010800040101010101" pitchFamily="2" charset="-122"/>
              </a:rPr>
              <a:t>3、</a:t>
            </a:r>
            <a:r>
              <a:rPr lang="zh-CN" altLang="en-US" sz="3200" b="1">
                <a:solidFill>
                  <a:schemeClr val="bg1"/>
                </a:solidFill>
                <a:latin typeface="华文行楷" panose="02010800040101010101" pitchFamily="2" charset="-122"/>
                <a:ea typeface="华文行楷" panose="02010800040101010101" pitchFamily="2" charset="-122"/>
              </a:rPr>
              <a:t>政治统治的差异</a:t>
            </a:r>
            <a:endParaRPr lang="zh-CN" altLang="en-US" sz="3200" b="1">
              <a:solidFill>
                <a:schemeClr val="bg1"/>
              </a:solidFill>
              <a:latin typeface="华文行楷" panose="02010800040101010101" pitchFamily="2" charset="-122"/>
              <a:ea typeface="华文行楷" panose="02010800040101010101" pitchFamily="2" charset="-122"/>
            </a:endParaRPr>
          </a:p>
        </p:txBody>
      </p:sp>
      <p:pic>
        <p:nvPicPr>
          <p:cNvPr id="57" name="图片 5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65169" y="81540"/>
            <a:ext cx="4399506" cy="192790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r="-45000"/>
          </a:stretch>
        </a:blipFill>
        <a:effectLst/>
      </p:bgPr>
    </p:bg>
    <p:spTree>
      <p:nvGrpSpPr>
        <p:cNvPr id="1" name=""/>
        <p:cNvGrpSpPr/>
        <p:nvPr/>
      </p:nvGrpSpPr>
      <p:grpSpPr>
        <a:xfrm>
          <a:off x="0" y="0"/>
          <a:ext cx="0" cy="0"/>
          <a:chOff x="0" y="0"/>
          <a:chExt cx="0" cy="0"/>
        </a:xfrm>
      </p:grpSpPr>
      <p:pic>
        <p:nvPicPr>
          <p:cNvPr id="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36" y="125264"/>
            <a:ext cx="817625"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12"/>
          <p:cNvGrpSpPr/>
          <p:nvPr/>
        </p:nvGrpSpPr>
        <p:grpSpPr bwMode="auto">
          <a:xfrm>
            <a:off x="5192880" y="1559879"/>
            <a:ext cx="3835506" cy="909637"/>
            <a:chOff x="6320571" y="2996014"/>
            <a:chExt cx="3834655" cy="910495"/>
          </a:xfrm>
        </p:grpSpPr>
        <p:grpSp>
          <p:nvGrpSpPr>
            <p:cNvPr id="9" name="组合 13"/>
            <p:cNvGrpSpPr/>
            <p:nvPr/>
          </p:nvGrpSpPr>
          <p:grpSpPr bwMode="auto">
            <a:xfrm>
              <a:off x="6320571" y="2996014"/>
              <a:ext cx="1766154" cy="910495"/>
              <a:chOff x="6853971" y="3424639"/>
              <a:chExt cx="1766154" cy="910495"/>
            </a:xfrm>
          </p:grpSpPr>
          <p:grpSp>
            <p:nvGrpSpPr>
              <p:cNvPr id="11" name="组合 15"/>
              <p:cNvGrpSpPr/>
              <p:nvPr/>
            </p:nvGrpSpPr>
            <p:grpSpPr bwMode="auto">
              <a:xfrm>
                <a:off x="6853971" y="3424639"/>
                <a:ext cx="747781" cy="910495"/>
                <a:chOff x="6369014" y="3411254"/>
                <a:chExt cx="932879" cy="1135870"/>
              </a:xfrm>
            </p:grpSpPr>
            <p:pic>
              <p:nvPicPr>
                <p:cNvPr id="13" name="图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6"/>
              <p:cNvSpPr txBox="1">
                <a:spLocks noChangeArrowheads="1"/>
              </p:cNvSpPr>
              <p:nvPr/>
            </p:nvSpPr>
            <p:spPr bwMode="auto">
              <a:xfrm>
                <a:off x="7601752" y="3693209"/>
                <a:ext cx="10183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壹</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b="1">
                  <a:solidFill>
                    <a:srgbClr val="000000"/>
                  </a:solidFill>
                  <a:latin typeface="楷体" panose="02010609060101010101" pitchFamily="49" charset="-122"/>
                  <a:ea typeface="楷体" panose="02010609060101010101" pitchFamily="49" charset="-122"/>
                </a:endParaRPr>
              </a:p>
            </p:txBody>
          </p:sp>
        </p:grpSp>
        <p:sp>
          <p:nvSpPr>
            <p:cNvPr id="10" name="矩形 14"/>
            <p:cNvSpPr>
              <a:spLocks noChangeArrowheads="1"/>
            </p:cNvSpPr>
            <p:nvPr/>
          </p:nvSpPr>
          <p:spPr bwMode="auto">
            <a:xfrm>
              <a:off x="7827833" y="3295361"/>
              <a:ext cx="2327393" cy="5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中华姓氏渊源</a:t>
              </a:r>
              <a:endParaRPr lang="zh-CN" altLang="en-US" sz="2800" b="1">
                <a:solidFill>
                  <a:srgbClr val="000000"/>
                </a:solidFill>
                <a:latin typeface="楷体" panose="02010609060101010101" pitchFamily="49" charset="-122"/>
                <a:ea typeface="楷体" panose="02010609060101010101" pitchFamily="49" charset="-122"/>
              </a:endParaRPr>
            </a:p>
          </p:txBody>
        </p:sp>
      </p:grpSp>
      <p:grpSp>
        <p:nvGrpSpPr>
          <p:cNvPr id="15" name="组合 19"/>
          <p:cNvGrpSpPr/>
          <p:nvPr/>
        </p:nvGrpSpPr>
        <p:grpSpPr bwMode="auto">
          <a:xfrm>
            <a:off x="5197642" y="2431416"/>
            <a:ext cx="4186843" cy="911225"/>
            <a:chOff x="6325331" y="3868409"/>
            <a:chExt cx="4186160" cy="910495"/>
          </a:xfrm>
        </p:grpSpPr>
        <p:grpSp>
          <p:nvGrpSpPr>
            <p:cNvPr id="16" name="组合 20"/>
            <p:cNvGrpSpPr/>
            <p:nvPr/>
          </p:nvGrpSpPr>
          <p:grpSpPr bwMode="auto">
            <a:xfrm>
              <a:off x="6325331" y="3868409"/>
              <a:ext cx="1793958" cy="910495"/>
              <a:chOff x="6853971" y="3424639"/>
              <a:chExt cx="1793958" cy="910495"/>
            </a:xfrm>
          </p:grpSpPr>
          <p:grpSp>
            <p:nvGrpSpPr>
              <p:cNvPr id="18" name="组合 27"/>
              <p:cNvGrpSpPr/>
              <p:nvPr/>
            </p:nvGrpSpPr>
            <p:grpSpPr bwMode="auto">
              <a:xfrm>
                <a:off x="6853971" y="3424639"/>
                <a:ext cx="747781" cy="910495"/>
                <a:chOff x="6369014" y="3411254"/>
                <a:chExt cx="932879" cy="1135870"/>
              </a:xfrm>
            </p:grpSpPr>
            <p:pic>
              <p:nvPicPr>
                <p:cNvPr id="20"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文本框 28"/>
              <p:cNvSpPr txBox="1">
                <a:spLocks noChangeArrowheads="1"/>
              </p:cNvSpPr>
              <p:nvPr/>
            </p:nvSpPr>
            <p:spPr bwMode="auto">
              <a:xfrm>
                <a:off x="7601752" y="3702734"/>
                <a:ext cx="10461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贰</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b="1">
                  <a:solidFill>
                    <a:srgbClr val="000000"/>
                  </a:solidFill>
                  <a:latin typeface="楷体" panose="02010609060101010101" pitchFamily="49" charset="-122"/>
                  <a:ea typeface="楷体" panose="02010609060101010101" pitchFamily="49" charset="-122"/>
                </a:endParaRPr>
              </a:p>
            </p:txBody>
          </p:sp>
        </p:grpSp>
        <p:sp>
          <p:nvSpPr>
            <p:cNvPr id="17" name="矩形 26"/>
            <p:cNvSpPr>
              <a:spLocks noChangeArrowheads="1"/>
            </p:cNvSpPr>
            <p:nvPr/>
          </p:nvSpPr>
          <p:spPr bwMode="auto">
            <a:xfrm>
              <a:off x="7826514" y="4171391"/>
              <a:ext cx="2684977" cy="5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姓氏的演变过程</a:t>
              </a:r>
              <a:endParaRPr lang="zh-CN" altLang="en-US" sz="2800" b="1">
                <a:solidFill>
                  <a:srgbClr val="000000"/>
                </a:solidFill>
                <a:latin typeface="楷体" panose="02010609060101010101" pitchFamily="49" charset="-122"/>
                <a:ea typeface="楷体" panose="02010609060101010101" pitchFamily="49" charset="-122"/>
              </a:endParaRPr>
            </a:p>
          </p:txBody>
        </p:sp>
      </p:grpSp>
      <p:grpSp>
        <p:nvGrpSpPr>
          <p:cNvPr id="22" name="组合 31"/>
          <p:cNvGrpSpPr/>
          <p:nvPr/>
        </p:nvGrpSpPr>
        <p:grpSpPr bwMode="auto">
          <a:xfrm>
            <a:off x="5196055" y="3323591"/>
            <a:ext cx="4190370" cy="909638"/>
            <a:chOff x="6322951" y="4759757"/>
            <a:chExt cx="4190167" cy="910495"/>
          </a:xfrm>
        </p:grpSpPr>
        <p:grpSp>
          <p:nvGrpSpPr>
            <p:cNvPr id="23" name="组合 32"/>
            <p:cNvGrpSpPr/>
            <p:nvPr/>
          </p:nvGrpSpPr>
          <p:grpSpPr bwMode="auto">
            <a:xfrm>
              <a:off x="6322951" y="4759757"/>
              <a:ext cx="1763774" cy="910495"/>
              <a:chOff x="6853971" y="3424639"/>
              <a:chExt cx="1763774" cy="910495"/>
            </a:xfrm>
          </p:grpSpPr>
          <p:grpSp>
            <p:nvGrpSpPr>
              <p:cNvPr id="25" name="组合 34"/>
              <p:cNvGrpSpPr/>
              <p:nvPr/>
            </p:nvGrpSpPr>
            <p:grpSpPr bwMode="auto">
              <a:xfrm>
                <a:off x="6853971" y="3424639"/>
                <a:ext cx="747781" cy="910495"/>
                <a:chOff x="6369014" y="3411254"/>
                <a:chExt cx="932879" cy="1135870"/>
              </a:xfrm>
            </p:grpSpPr>
            <p:pic>
              <p:nvPicPr>
                <p:cNvPr id="2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文本框 35"/>
              <p:cNvSpPr txBox="1">
                <a:spLocks noChangeArrowheads="1"/>
              </p:cNvSpPr>
              <p:nvPr/>
            </p:nvSpPr>
            <p:spPr bwMode="auto">
              <a:xfrm>
                <a:off x="7601752" y="3693209"/>
                <a:ext cx="1015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叁</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a:solidFill>
                    <a:srgbClr val="000000"/>
                  </a:solidFill>
                  <a:latin typeface="楷体" panose="02010609060101010101" pitchFamily="49" charset="-122"/>
                  <a:ea typeface="楷体" panose="02010609060101010101" pitchFamily="49" charset="-122"/>
                </a:endParaRPr>
              </a:p>
            </p:txBody>
          </p:sp>
        </p:grpSp>
        <p:sp>
          <p:nvSpPr>
            <p:cNvPr id="24" name="矩形 33"/>
            <p:cNvSpPr>
              <a:spLocks noChangeArrowheads="1"/>
            </p:cNvSpPr>
            <p:nvPr/>
          </p:nvSpPr>
          <p:spPr bwMode="auto">
            <a:xfrm>
              <a:off x="7827833" y="5027521"/>
              <a:ext cx="2685285" cy="5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姓氏的具体实例</a:t>
              </a:r>
              <a:endParaRPr lang="zh-CN" altLang="en-US" sz="2800" b="1">
                <a:solidFill>
                  <a:srgbClr val="000000"/>
                </a:solidFill>
                <a:latin typeface="楷体" panose="02010609060101010101" pitchFamily="49" charset="-122"/>
                <a:ea typeface="楷体" panose="02010609060101010101" pitchFamily="49" charset="-122"/>
              </a:endParaRPr>
            </a:p>
          </p:txBody>
        </p:sp>
      </p:grpSp>
      <p:grpSp>
        <p:nvGrpSpPr>
          <p:cNvPr id="29" name="组合 38"/>
          <p:cNvGrpSpPr/>
          <p:nvPr/>
        </p:nvGrpSpPr>
        <p:grpSpPr bwMode="auto">
          <a:xfrm>
            <a:off x="5167480" y="4195129"/>
            <a:ext cx="4574527" cy="911225"/>
            <a:chOff x="6295147" y="5632152"/>
            <a:chExt cx="4573808" cy="910495"/>
          </a:xfrm>
        </p:grpSpPr>
        <p:grpSp>
          <p:nvGrpSpPr>
            <p:cNvPr id="30" name="组合 39"/>
            <p:cNvGrpSpPr/>
            <p:nvPr/>
          </p:nvGrpSpPr>
          <p:grpSpPr bwMode="auto">
            <a:xfrm>
              <a:off x="6295147" y="5632152"/>
              <a:ext cx="1805787" cy="910495"/>
              <a:chOff x="6853971" y="3424639"/>
              <a:chExt cx="1805787" cy="910495"/>
            </a:xfrm>
          </p:grpSpPr>
          <p:grpSp>
            <p:nvGrpSpPr>
              <p:cNvPr id="32" name="组合 41"/>
              <p:cNvGrpSpPr/>
              <p:nvPr/>
            </p:nvGrpSpPr>
            <p:grpSpPr bwMode="auto">
              <a:xfrm>
                <a:off x="6853971" y="3424639"/>
                <a:ext cx="747781" cy="910495"/>
                <a:chOff x="6369014" y="3411254"/>
                <a:chExt cx="932879" cy="1135870"/>
              </a:xfrm>
            </p:grpSpPr>
            <p:pic>
              <p:nvPicPr>
                <p:cNvPr id="34" name="图片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7144">
                  <a:off x="6369014" y="3730058"/>
                  <a:ext cx="885791"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670" y="3411254"/>
                  <a:ext cx="895223" cy="89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文本框 42"/>
              <p:cNvSpPr txBox="1">
                <a:spLocks noChangeArrowheads="1"/>
              </p:cNvSpPr>
              <p:nvPr/>
            </p:nvSpPr>
            <p:spPr bwMode="auto">
              <a:xfrm>
                <a:off x="7601752" y="3702734"/>
                <a:ext cx="1058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C00000"/>
                    </a:solidFill>
                    <a:latin typeface="华文行楷" panose="02010800040101010101" pitchFamily="2" charset="-122"/>
                    <a:ea typeface="华文行楷" panose="02010800040101010101" pitchFamily="2" charset="-122"/>
                  </a:rPr>
                  <a:t>肆</a:t>
                </a:r>
                <a:r>
                  <a:rPr lang="en-US" altLang="zh-CN" sz="3200">
                    <a:solidFill>
                      <a:srgbClr val="C00000"/>
                    </a:solidFill>
                    <a:latin typeface="华文行楷" panose="02010800040101010101" pitchFamily="2" charset="-122"/>
                    <a:ea typeface="华文行楷" panose="02010800040101010101" pitchFamily="2" charset="-122"/>
                  </a:rPr>
                  <a:t>·</a:t>
                </a:r>
                <a:endParaRPr lang="zh-CN" altLang="en-US" sz="2800">
                  <a:solidFill>
                    <a:srgbClr val="000000"/>
                  </a:solidFill>
                  <a:latin typeface="楷体" panose="02010609060101010101" pitchFamily="49" charset="-122"/>
                  <a:ea typeface="楷体" panose="02010609060101010101" pitchFamily="49" charset="-122"/>
                </a:endParaRPr>
              </a:p>
            </p:txBody>
          </p:sp>
        </p:grpSp>
        <p:sp>
          <p:nvSpPr>
            <p:cNvPr id="31" name="矩形 40"/>
            <p:cNvSpPr>
              <a:spLocks noChangeArrowheads="1"/>
            </p:cNvSpPr>
            <p:nvPr/>
          </p:nvSpPr>
          <p:spPr bwMode="auto">
            <a:xfrm>
              <a:off x="7826514" y="5876797"/>
              <a:ext cx="3042441" cy="5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0000"/>
                  </a:solidFill>
                  <a:latin typeface="楷体" panose="02010609060101010101" pitchFamily="49" charset="-122"/>
                  <a:ea typeface="楷体" panose="02010609060101010101" pitchFamily="49" charset="-122"/>
                </a:rPr>
                <a:t>中西部分姓氏对比</a:t>
              </a:r>
              <a:endParaRPr lang="zh-CN" altLang="en-US" sz="2800" b="1">
                <a:solidFill>
                  <a:srgbClr val="000000"/>
                </a:solidFill>
                <a:latin typeface="楷体" panose="02010609060101010101" pitchFamily="49" charset="-122"/>
                <a:ea typeface="楷体" panose="02010609060101010101" pitchFamily="49" charset="-122"/>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email"/>
          <a:stretch>
            <a:fillRect/>
          </a:stretch>
        </p:blipFill>
        <p:spPr>
          <a:xfrm>
            <a:off x="0" y="793831"/>
            <a:ext cx="5992887" cy="5608806"/>
          </a:xfrm>
          <a:prstGeom prst="rect">
            <a:avLst/>
          </a:prstGeom>
        </p:spPr>
      </p:pic>
      <p:sp>
        <p:nvSpPr>
          <p:cNvPr id="5" name="矩形 4"/>
          <p:cNvSpPr/>
          <p:nvPr/>
        </p:nvSpPr>
        <p:spPr>
          <a:xfrm>
            <a:off x="6415336" y="1742679"/>
            <a:ext cx="4891840" cy="4225925"/>
          </a:xfrm>
          <a:prstGeom prst="rect">
            <a:avLst/>
          </a:prstGeom>
        </p:spPr>
        <p:txBody>
          <a:bodyPr wrap="square">
            <a:spAutoFit/>
          </a:bodyPr>
          <a:lstStyle/>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汉语姓氏起源于母系氏族，在通婚和交往过程中，需要名称作为区分，因而先产生了姓氏。</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汉英姓氏起源的目的有所不同，在中国，姓氏为避免同一氏族通婚而产生，英国为区分身份而产生</a:t>
            </a:r>
            <a:r>
              <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5993130" y="793750"/>
            <a:ext cx="5314315" cy="768350"/>
          </a:xfrm>
          <a:prstGeom prst="rect">
            <a:avLst/>
          </a:prstGeom>
          <a:noFill/>
        </p:spPr>
        <p:txBody>
          <a:bodyPr wrap="square" rtlCol="0">
            <a:spAutoFit/>
          </a:bodyPr>
          <a:lstStyle/>
          <a:p>
            <a:r>
              <a:rPr lang="en-US" altLang="zh-CN" sz="4400" b="1" dirty="0">
                <a:solidFill>
                  <a:schemeClr val="tx1"/>
                </a:solidFill>
                <a:latin typeface="华文行楷" panose="02010800040101010101" pitchFamily="2" charset="-122"/>
                <a:ea typeface="华文行楷" panose="02010800040101010101" pitchFamily="2" charset="-122"/>
              </a:rPr>
              <a:t>1</a:t>
            </a:r>
            <a:r>
              <a:rPr lang="zh-CN" altLang="en-US" sz="4400" b="1" dirty="0">
                <a:solidFill>
                  <a:schemeClr val="tx1"/>
                </a:solidFill>
                <a:latin typeface="华文行楷" panose="02010800040101010101" pitchFamily="2" charset="-122"/>
                <a:ea typeface="华文行楷" panose="02010800040101010101" pitchFamily="2" charset="-122"/>
              </a:rPr>
              <a:t>、姓氏起源的差异</a:t>
            </a:r>
            <a:endParaRPr lang="zh-CN" altLang="en-US" sz="4400" b="1" dirty="0">
              <a:solidFill>
                <a:schemeClr val="tx1"/>
              </a:solidFill>
              <a:latin typeface="华文行楷" panose="02010800040101010101" pitchFamily="2" charset="-122"/>
              <a:ea typeface="华文行楷" panose="02010800040101010101" pitchFamily="2" charset="-122"/>
            </a:endParaRPr>
          </a:p>
        </p:txBody>
      </p:sp>
      <p:sp>
        <p:nvSpPr>
          <p:cNvPr id="6" name="文本框 5"/>
          <p:cNvSpPr txBox="1"/>
          <p:nvPr/>
        </p:nvSpPr>
        <p:spPr>
          <a:xfrm>
            <a:off x="735330" y="80010"/>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sp>
        <p:nvSpPr>
          <p:cNvPr id="16" name="文本占位符 15"/>
          <p:cNvSpPr>
            <a:spLocks noGrp="1"/>
          </p:cNvSpPr>
          <p:nvPr>
            <p:ph type="body" orient="vert" idx="1"/>
          </p:nvPr>
        </p:nvSpPr>
        <p:spPr>
          <a:xfrm>
            <a:off x="2173605" y="1320165"/>
            <a:ext cx="5603240" cy="4760595"/>
          </a:xfrm>
        </p:spPr>
        <p:txBody>
          <a:bodyPr/>
          <a:p>
            <a:r>
              <a:rPr lang="zh-CN" altLang="en-US">
                <a:latin typeface="华文中宋" panose="02010600040101010101" charset="-122"/>
                <a:ea typeface="华文中宋" panose="02010600040101010101" charset="-122"/>
              </a:rPr>
              <a:t>汉语中将姓放在首位，后接名字。</a:t>
            </a:r>
            <a:endParaRPr lang="zh-CN" altLang="en-US">
              <a:latin typeface="华文中宋" panose="02010600040101010101" charset="-122"/>
              <a:ea typeface="华文中宋" panose="02010600040101010101" charset="-122"/>
            </a:endParaRPr>
          </a:p>
          <a:p>
            <a:r>
              <a:rPr lang="zh-CN" altLang="en-US">
                <a:latin typeface="华文中宋" panose="02010600040101010101" charset="-122"/>
                <a:ea typeface="华文中宋" panose="02010600040101010101" charset="-122"/>
              </a:rPr>
              <a:t>英语：教名</a:t>
            </a:r>
            <a:r>
              <a:rPr lang="en-US" altLang="zh-CN">
                <a:latin typeface="华文中宋" panose="02010600040101010101" charset="-122"/>
                <a:ea typeface="华文中宋" panose="02010600040101010101" charset="-122"/>
              </a:rPr>
              <a:t>+</a:t>
            </a:r>
            <a:r>
              <a:rPr lang="zh-CN" altLang="en-US">
                <a:latin typeface="华文中宋" panose="02010600040101010101" charset="-122"/>
                <a:ea typeface="华文中宋" panose="02010600040101010101" charset="-122"/>
              </a:rPr>
              <a:t>中间名</a:t>
            </a:r>
            <a:r>
              <a:rPr lang="en-US" altLang="zh-CN">
                <a:latin typeface="华文中宋" panose="02010600040101010101" charset="-122"/>
                <a:ea typeface="华文中宋" panose="02010600040101010101" charset="-122"/>
              </a:rPr>
              <a:t>+</a:t>
            </a:r>
            <a:r>
              <a:rPr lang="zh-CN" altLang="en-US">
                <a:latin typeface="华文中宋" panose="02010600040101010101" charset="-122"/>
                <a:ea typeface="华文中宋" panose="02010600040101010101" charset="-122"/>
              </a:rPr>
              <a:t>姓。</a:t>
            </a:r>
            <a:endParaRPr lang="zh-CN" altLang="en-US">
              <a:latin typeface="华文中宋" panose="02010600040101010101" charset="-122"/>
              <a:ea typeface="华文中宋" panose="02010600040101010101" charset="-122"/>
            </a:endParaRPr>
          </a:p>
          <a:p>
            <a:r>
              <a:rPr lang="en-US" altLang="zh-CN">
                <a:latin typeface="华文中宋" panose="02010600040101010101" charset="-122"/>
                <a:ea typeface="华文中宋" panose="02010600040101010101" charset="-122"/>
              </a:rPr>
              <a:t>---</a:t>
            </a:r>
            <a:r>
              <a:rPr lang="zh-CN" altLang="en-US">
                <a:latin typeface="华文中宋" panose="02010600040101010101" charset="-122"/>
                <a:ea typeface="华文中宋" panose="02010600040101010101" charset="-122"/>
              </a:rPr>
              <a:t>汉英文化对姓氏的重视程度。</a:t>
            </a:r>
            <a:endParaRPr lang="zh-CN" altLang="en-US">
              <a:latin typeface="华文中宋" panose="02010600040101010101" charset="-122"/>
              <a:ea typeface="华文中宋" panose="02010600040101010101" charset="-122"/>
            </a:endParaRPr>
          </a:p>
          <a:p>
            <a:r>
              <a:rPr lang="zh-CN" altLang="en-US">
                <a:latin typeface="华文中宋" panose="02010600040101010101" charset="-122"/>
                <a:ea typeface="华文中宋" panose="02010600040101010101" charset="-122"/>
              </a:rPr>
              <a:t>中国尊崇家庭为伦理的儒家道德哲学是整个国家的政治哲学和社会伦理。</a:t>
            </a:r>
            <a:endParaRPr lang="zh-CN" altLang="en-US">
              <a:latin typeface="华文中宋" panose="02010600040101010101" charset="-122"/>
              <a:ea typeface="华文中宋" panose="02010600040101010101" charset="-122"/>
            </a:endParaRPr>
          </a:p>
          <a:p>
            <a:r>
              <a:rPr lang="zh-CN" altLang="en-US">
                <a:latin typeface="华文中宋" panose="02010600040101010101" charset="-122"/>
                <a:ea typeface="华文中宋" panose="02010600040101010101" charset="-122"/>
              </a:rPr>
              <a:t>英国人的一生都在追求自由独立民主，崇尚个人价值观。</a:t>
            </a:r>
            <a:endParaRPr lang="zh-CN" altLang="en-US">
              <a:latin typeface="华文中宋" panose="02010600040101010101" charset="-122"/>
              <a:ea typeface="华文中宋" panose="02010600040101010101" charset="-122"/>
            </a:endParaRPr>
          </a:p>
        </p:txBody>
      </p:sp>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9109710" y="298450"/>
            <a:ext cx="1158240" cy="5015865"/>
          </a:xfrm>
          <a:prstGeom prst="rect">
            <a:avLst/>
          </a:prstGeom>
          <a:noFill/>
        </p:spPr>
        <p:txBody>
          <a:bodyPr wrap="square" rtlCol="0">
            <a:spAutoFit/>
          </a:bodyPr>
          <a:lstStyle/>
          <a:p>
            <a:r>
              <a:rPr lang="en-US" altLang="zh-CN" sz="4000" b="1" dirty="0">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2</a:t>
            </a:r>
            <a:r>
              <a:rPr lang="zh-CN" altLang="en-US" sz="4000" b="1" dirty="0">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、姓氏位置的差异</a:t>
            </a:r>
            <a:endParaRPr lang="zh-CN" altLang="en-US" sz="4000" b="1" dirty="0">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endParaRPr>
          </a:p>
        </p:txBody>
      </p:sp>
      <p:sp>
        <p:nvSpPr>
          <p:cNvPr id="4" name="文本框 3"/>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pic>
        <p:nvPicPr>
          <p:cNvPr id="3"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314315"/>
            <a:ext cx="38639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a:xfrm>
            <a:off x="490542" y="4460334"/>
            <a:ext cx="1275778" cy="1740368"/>
            <a:chOff x="10518775" y="412750"/>
            <a:chExt cx="1098550" cy="1498600"/>
          </a:xfrm>
          <a:solidFill>
            <a:srgbClr val="4D453F"/>
          </a:solidFill>
        </p:grpSpPr>
        <p:sp>
          <p:nvSpPr>
            <p:cNvPr id="5" name="Freeform 6"/>
            <p:cNvSpPr>
              <a:spLocks noEditPoints="1"/>
            </p:cNvSpPr>
            <p:nvPr/>
          </p:nvSpPr>
          <p:spPr bwMode="auto">
            <a:xfrm>
              <a:off x="10518775" y="1335088"/>
              <a:ext cx="561975" cy="576262"/>
            </a:xfrm>
            <a:custGeom>
              <a:avLst/>
              <a:gdLst>
                <a:gd name="T0" fmla="*/ 790 w 1031"/>
                <a:gd name="T1" fmla="*/ 254 h 1060"/>
                <a:gd name="T2" fmla="*/ 807 w 1031"/>
                <a:gd name="T3" fmla="*/ 227 h 1060"/>
                <a:gd name="T4" fmla="*/ 741 w 1031"/>
                <a:gd name="T5" fmla="*/ 166 h 1060"/>
                <a:gd name="T6" fmla="*/ 926 w 1031"/>
                <a:gd name="T7" fmla="*/ 37 h 1060"/>
                <a:gd name="T8" fmla="*/ 777 w 1031"/>
                <a:gd name="T9" fmla="*/ 2 h 1060"/>
                <a:gd name="T10" fmla="*/ 717 w 1031"/>
                <a:gd name="T11" fmla="*/ 16 h 1060"/>
                <a:gd name="T12" fmla="*/ 576 w 1031"/>
                <a:gd name="T13" fmla="*/ 34 h 1060"/>
                <a:gd name="T14" fmla="*/ 521 w 1031"/>
                <a:gd name="T15" fmla="*/ 43 h 1060"/>
                <a:gd name="T16" fmla="*/ 475 w 1031"/>
                <a:gd name="T17" fmla="*/ 56 h 1060"/>
                <a:gd name="T18" fmla="*/ 395 w 1031"/>
                <a:gd name="T19" fmla="*/ 69 h 1060"/>
                <a:gd name="T20" fmla="*/ 355 w 1031"/>
                <a:gd name="T21" fmla="*/ 21 h 1060"/>
                <a:gd name="T22" fmla="*/ 352 w 1031"/>
                <a:gd name="T23" fmla="*/ 138 h 1060"/>
                <a:gd name="T24" fmla="*/ 366 w 1031"/>
                <a:gd name="T25" fmla="*/ 183 h 1060"/>
                <a:gd name="T26" fmla="*/ 269 w 1031"/>
                <a:gd name="T27" fmla="*/ 308 h 1060"/>
                <a:gd name="T28" fmla="*/ 107 w 1031"/>
                <a:gd name="T29" fmla="*/ 246 h 1060"/>
                <a:gd name="T30" fmla="*/ 27 w 1031"/>
                <a:gd name="T31" fmla="*/ 255 h 1060"/>
                <a:gd name="T32" fmla="*/ 56 w 1031"/>
                <a:gd name="T33" fmla="*/ 327 h 1060"/>
                <a:gd name="T34" fmla="*/ 8 w 1031"/>
                <a:gd name="T35" fmla="*/ 783 h 1060"/>
                <a:gd name="T36" fmla="*/ 38 w 1031"/>
                <a:gd name="T37" fmla="*/ 824 h 1060"/>
                <a:gd name="T38" fmla="*/ 127 w 1031"/>
                <a:gd name="T39" fmla="*/ 783 h 1060"/>
                <a:gd name="T40" fmla="*/ 164 w 1031"/>
                <a:gd name="T41" fmla="*/ 364 h 1060"/>
                <a:gd name="T42" fmla="*/ 315 w 1031"/>
                <a:gd name="T43" fmla="*/ 354 h 1060"/>
                <a:gd name="T44" fmla="*/ 418 w 1031"/>
                <a:gd name="T45" fmla="*/ 382 h 1060"/>
                <a:gd name="T46" fmla="*/ 339 w 1031"/>
                <a:gd name="T47" fmla="*/ 467 h 1060"/>
                <a:gd name="T48" fmla="*/ 373 w 1031"/>
                <a:gd name="T49" fmla="*/ 539 h 1060"/>
                <a:gd name="T50" fmla="*/ 304 w 1031"/>
                <a:gd name="T51" fmla="*/ 619 h 1060"/>
                <a:gd name="T52" fmla="*/ 224 w 1031"/>
                <a:gd name="T53" fmla="*/ 710 h 1060"/>
                <a:gd name="T54" fmla="*/ 361 w 1031"/>
                <a:gd name="T55" fmla="*/ 680 h 1060"/>
                <a:gd name="T56" fmla="*/ 597 w 1031"/>
                <a:gd name="T57" fmla="*/ 599 h 1060"/>
                <a:gd name="T58" fmla="*/ 521 w 1031"/>
                <a:gd name="T59" fmla="*/ 725 h 1060"/>
                <a:gd name="T60" fmla="*/ 628 w 1031"/>
                <a:gd name="T61" fmla="*/ 648 h 1060"/>
                <a:gd name="T62" fmla="*/ 681 w 1031"/>
                <a:gd name="T63" fmla="*/ 709 h 1060"/>
                <a:gd name="T64" fmla="*/ 647 w 1031"/>
                <a:gd name="T65" fmla="*/ 730 h 1060"/>
                <a:gd name="T66" fmla="*/ 480 w 1031"/>
                <a:gd name="T67" fmla="*/ 793 h 1060"/>
                <a:gd name="T68" fmla="*/ 287 w 1031"/>
                <a:gd name="T69" fmla="*/ 836 h 1060"/>
                <a:gd name="T70" fmla="*/ 244 w 1031"/>
                <a:gd name="T71" fmla="*/ 870 h 1060"/>
                <a:gd name="T72" fmla="*/ 353 w 1031"/>
                <a:gd name="T73" fmla="*/ 852 h 1060"/>
                <a:gd name="T74" fmla="*/ 671 w 1031"/>
                <a:gd name="T75" fmla="*/ 808 h 1060"/>
                <a:gd name="T76" fmla="*/ 740 w 1031"/>
                <a:gd name="T77" fmla="*/ 812 h 1060"/>
                <a:gd name="T78" fmla="*/ 717 w 1031"/>
                <a:gd name="T79" fmla="*/ 647 h 1060"/>
                <a:gd name="T80" fmla="*/ 727 w 1031"/>
                <a:gd name="T81" fmla="*/ 482 h 1060"/>
                <a:gd name="T82" fmla="*/ 767 w 1031"/>
                <a:gd name="T83" fmla="*/ 380 h 1060"/>
                <a:gd name="T84" fmla="*/ 689 w 1031"/>
                <a:gd name="T85" fmla="*/ 321 h 1060"/>
                <a:gd name="T86" fmla="*/ 715 w 1031"/>
                <a:gd name="T87" fmla="*/ 388 h 1060"/>
                <a:gd name="T88" fmla="*/ 657 w 1031"/>
                <a:gd name="T89" fmla="*/ 525 h 1060"/>
                <a:gd name="T90" fmla="*/ 548 w 1031"/>
                <a:gd name="T91" fmla="*/ 348 h 1060"/>
                <a:gd name="T92" fmla="*/ 518 w 1031"/>
                <a:gd name="T93" fmla="*/ 216 h 1060"/>
                <a:gd name="T94" fmla="*/ 439 w 1031"/>
                <a:gd name="T95" fmla="*/ 117 h 1060"/>
                <a:gd name="T96" fmla="*/ 648 w 1031"/>
                <a:gd name="T97" fmla="*/ 79 h 1060"/>
                <a:gd name="T98" fmla="*/ 882 w 1031"/>
                <a:gd name="T99" fmla="*/ 95 h 1060"/>
                <a:gd name="T100" fmla="*/ 908 w 1031"/>
                <a:gd name="T101" fmla="*/ 594 h 1060"/>
                <a:gd name="T102" fmla="*/ 904 w 1031"/>
                <a:gd name="T103" fmla="*/ 654 h 1060"/>
                <a:gd name="T104" fmla="*/ 926 w 1031"/>
                <a:gd name="T105" fmla="*/ 916 h 1060"/>
                <a:gd name="T106" fmla="*/ 1011 w 1031"/>
                <a:gd name="T107" fmla="*/ 1054 h 1060"/>
                <a:gd name="T108" fmla="*/ 1025 w 1031"/>
                <a:gd name="T109" fmla="*/ 803 h 1060"/>
                <a:gd name="T110" fmla="*/ 1021 w 1031"/>
                <a:gd name="T111" fmla="*/ 570 h 1060"/>
                <a:gd name="T112" fmla="*/ 1009 w 1031"/>
                <a:gd name="T113" fmla="*/ 380 h 1060"/>
                <a:gd name="T114" fmla="*/ 1007 w 1031"/>
                <a:gd name="T115" fmla="*/ 337 h 1060"/>
                <a:gd name="T116" fmla="*/ 585 w 1031"/>
                <a:gd name="T117" fmla="*/ 502 h 1060"/>
                <a:gd name="T118" fmla="*/ 491 w 1031"/>
                <a:gd name="T119" fmla="*/ 446 h 1060"/>
                <a:gd name="T120" fmla="*/ 369 w 1031"/>
                <a:gd name="T121" fmla="*/ 466 h 1060"/>
                <a:gd name="T122" fmla="*/ 489 w 1031"/>
                <a:gd name="T123" fmla="*/ 35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1" h="1060">
                  <a:moveTo>
                    <a:pt x="677" y="158"/>
                  </a:moveTo>
                  <a:lnTo>
                    <a:pt x="681" y="167"/>
                  </a:lnTo>
                  <a:lnTo>
                    <a:pt x="704" y="199"/>
                  </a:lnTo>
                  <a:lnTo>
                    <a:pt x="741" y="238"/>
                  </a:lnTo>
                  <a:lnTo>
                    <a:pt x="752" y="247"/>
                  </a:lnTo>
                  <a:lnTo>
                    <a:pt x="757" y="250"/>
                  </a:lnTo>
                  <a:lnTo>
                    <a:pt x="769" y="254"/>
                  </a:lnTo>
                  <a:lnTo>
                    <a:pt x="783" y="256"/>
                  </a:lnTo>
                  <a:lnTo>
                    <a:pt x="784" y="256"/>
                  </a:lnTo>
                  <a:lnTo>
                    <a:pt x="786" y="256"/>
                  </a:lnTo>
                  <a:lnTo>
                    <a:pt x="787" y="255"/>
                  </a:lnTo>
                  <a:lnTo>
                    <a:pt x="789" y="255"/>
                  </a:lnTo>
                  <a:lnTo>
                    <a:pt x="790" y="254"/>
                  </a:lnTo>
                  <a:lnTo>
                    <a:pt x="791" y="254"/>
                  </a:lnTo>
                  <a:lnTo>
                    <a:pt x="794" y="253"/>
                  </a:lnTo>
                  <a:lnTo>
                    <a:pt x="795" y="251"/>
                  </a:lnTo>
                  <a:lnTo>
                    <a:pt x="795" y="250"/>
                  </a:lnTo>
                  <a:lnTo>
                    <a:pt x="796" y="249"/>
                  </a:lnTo>
                  <a:lnTo>
                    <a:pt x="797" y="247"/>
                  </a:lnTo>
                  <a:lnTo>
                    <a:pt x="797" y="246"/>
                  </a:lnTo>
                  <a:lnTo>
                    <a:pt x="797" y="244"/>
                  </a:lnTo>
                  <a:lnTo>
                    <a:pt x="798" y="244"/>
                  </a:lnTo>
                  <a:lnTo>
                    <a:pt x="798" y="242"/>
                  </a:lnTo>
                  <a:lnTo>
                    <a:pt x="799" y="239"/>
                  </a:lnTo>
                  <a:lnTo>
                    <a:pt x="801" y="235"/>
                  </a:lnTo>
                  <a:lnTo>
                    <a:pt x="807" y="227"/>
                  </a:lnTo>
                  <a:lnTo>
                    <a:pt x="789" y="190"/>
                  </a:lnTo>
                  <a:lnTo>
                    <a:pt x="784" y="183"/>
                  </a:lnTo>
                  <a:lnTo>
                    <a:pt x="780" y="178"/>
                  </a:lnTo>
                  <a:lnTo>
                    <a:pt x="775" y="174"/>
                  </a:lnTo>
                  <a:lnTo>
                    <a:pt x="771" y="172"/>
                  </a:lnTo>
                  <a:lnTo>
                    <a:pt x="768" y="172"/>
                  </a:lnTo>
                  <a:lnTo>
                    <a:pt x="766" y="173"/>
                  </a:lnTo>
                  <a:lnTo>
                    <a:pt x="763" y="173"/>
                  </a:lnTo>
                  <a:lnTo>
                    <a:pt x="761" y="172"/>
                  </a:lnTo>
                  <a:lnTo>
                    <a:pt x="758" y="172"/>
                  </a:lnTo>
                  <a:lnTo>
                    <a:pt x="754" y="169"/>
                  </a:lnTo>
                  <a:lnTo>
                    <a:pt x="752" y="167"/>
                  </a:lnTo>
                  <a:lnTo>
                    <a:pt x="741" y="166"/>
                  </a:lnTo>
                  <a:lnTo>
                    <a:pt x="736" y="164"/>
                  </a:lnTo>
                  <a:lnTo>
                    <a:pt x="736" y="164"/>
                  </a:lnTo>
                  <a:lnTo>
                    <a:pt x="735" y="164"/>
                  </a:lnTo>
                  <a:lnTo>
                    <a:pt x="728" y="162"/>
                  </a:lnTo>
                  <a:lnTo>
                    <a:pt x="726" y="161"/>
                  </a:lnTo>
                  <a:lnTo>
                    <a:pt x="721" y="159"/>
                  </a:lnTo>
                  <a:lnTo>
                    <a:pt x="716" y="159"/>
                  </a:lnTo>
                  <a:lnTo>
                    <a:pt x="677" y="157"/>
                  </a:lnTo>
                  <a:lnTo>
                    <a:pt x="677" y="158"/>
                  </a:lnTo>
                  <a:close/>
                  <a:moveTo>
                    <a:pt x="1003" y="94"/>
                  </a:moveTo>
                  <a:lnTo>
                    <a:pt x="966" y="64"/>
                  </a:lnTo>
                  <a:lnTo>
                    <a:pt x="928" y="37"/>
                  </a:lnTo>
                  <a:lnTo>
                    <a:pt x="926" y="37"/>
                  </a:lnTo>
                  <a:lnTo>
                    <a:pt x="924" y="37"/>
                  </a:lnTo>
                  <a:lnTo>
                    <a:pt x="923" y="37"/>
                  </a:lnTo>
                  <a:lnTo>
                    <a:pt x="918" y="34"/>
                  </a:lnTo>
                  <a:lnTo>
                    <a:pt x="905" y="25"/>
                  </a:lnTo>
                  <a:lnTo>
                    <a:pt x="898" y="21"/>
                  </a:lnTo>
                  <a:lnTo>
                    <a:pt x="891" y="19"/>
                  </a:lnTo>
                  <a:lnTo>
                    <a:pt x="887" y="18"/>
                  </a:lnTo>
                  <a:lnTo>
                    <a:pt x="880" y="18"/>
                  </a:lnTo>
                  <a:lnTo>
                    <a:pt x="877" y="20"/>
                  </a:lnTo>
                  <a:lnTo>
                    <a:pt x="779" y="0"/>
                  </a:lnTo>
                  <a:lnTo>
                    <a:pt x="778" y="1"/>
                  </a:lnTo>
                  <a:lnTo>
                    <a:pt x="778" y="2"/>
                  </a:lnTo>
                  <a:lnTo>
                    <a:pt x="777" y="2"/>
                  </a:lnTo>
                  <a:lnTo>
                    <a:pt x="777" y="3"/>
                  </a:lnTo>
                  <a:lnTo>
                    <a:pt x="776" y="4"/>
                  </a:lnTo>
                  <a:lnTo>
                    <a:pt x="773" y="5"/>
                  </a:lnTo>
                  <a:lnTo>
                    <a:pt x="771" y="6"/>
                  </a:lnTo>
                  <a:lnTo>
                    <a:pt x="769" y="7"/>
                  </a:lnTo>
                  <a:lnTo>
                    <a:pt x="757" y="8"/>
                  </a:lnTo>
                  <a:lnTo>
                    <a:pt x="753" y="8"/>
                  </a:lnTo>
                  <a:lnTo>
                    <a:pt x="749" y="8"/>
                  </a:lnTo>
                  <a:lnTo>
                    <a:pt x="741" y="8"/>
                  </a:lnTo>
                  <a:lnTo>
                    <a:pt x="738" y="11"/>
                  </a:lnTo>
                  <a:lnTo>
                    <a:pt x="733" y="14"/>
                  </a:lnTo>
                  <a:lnTo>
                    <a:pt x="728" y="15"/>
                  </a:lnTo>
                  <a:lnTo>
                    <a:pt x="717" y="16"/>
                  </a:lnTo>
                  <a:lnTo>
                    <a:pt x="707" y="17"/>
                  </a:lnTo>
                  <a:lnTo>
                    <a:pt x="703" y="19"/>
                  </a:lnTo>
                  <a:lnTo>
                    <a:pt x="627" y="22"/>
                  </a:lnTo>
                  <a:lnTo>
                    <a:pt x="618" y="30"/>
                  </a:lnTo>
                  <a:lnTo>
                    <a:pt x="594" y="29"/>
                  </a:lnTo>
                  <a:lnTo>
                    <a:pt x="589" y="32"/>
                  </a:lnTo>
                  <a:lnTo>
                    <a:pt x="588" y="33"/>
                  </a:lnTo>
                  <a:lnTo>
                    <a:pt x="587" y="33"/>
                  </a:lnTo>
                  <a:lnTo>
                    <a:pt x="587" y="33"/>
                  </a:lnTo>
                  <a:lnTo>
                    <a:pt x="586" y="33"/>
                  </a:lnTo>
                  <a:lnTo>
                    <a:pt x="584" y="34"/>
                  </a:lnTo>
                  <a:lnTo>
                    <a:pt x="577" y="34"/>
                  </a:lnTo>
                  <a:lnTo>
                    <a:pt x="576" y="34"/>
                  </a:lnTo>
                  <a:lnTo>
                    <a:pt x="574" y="34"/>
                  </a:lnTo>
                  <a:lnTo>
                    <a:pt x="571" y="33"/>
                  </a:lnTo>
                  <a:lnTo>
                    <a:pt x="569" y="34"/>
                  </a:lnTo>
                  <a:lnTo>
                    <a:pt x="565" y="36"/>
                  </a:lnTo>
                  <a:lnTo>
                    <a:pt x="563" y="37"/>
                  </a:lnTo>
                  <a:lnTo>
                    <a:pt x="556" y="40"/>
                  </a:lnTo>
                  <a:lnTo>
                    <a:pt x="546" y="42"/>
                  </a:lnTo>
                  <a:lnTo>
                    <a:pt x="541" y="43"/>
                  </a:lnTo>
                  <a:lnTo>
                    <a:pt x="539" y="43"/>
                  </a:lnTo>
                  <a:lnTo>
                    <a:pt x="533" y="45"/>
                  </a:lnTo>
                  <a:lnTo>
                    <a:pt x="528" y="44"/>
                  </a:lnTo>
                  <a:lnTo>
                    <a:pt x="524" y="44"/>
                  </a:lnTo>
                  <a:lnTo>
                    <a:pt x="521" y="43"/>
                  </a:lnTo>
                  <a:lnTo>
                    <a:pt x="510" y="43"/>
                  </a:lnTo>
                  <a:lnTo>
                    <a:pt x="506" y="44"/>
                  </a:lnTo>
                  <a:lnTo>
                    <a:pt x="502" y="45"/>
                  </a:lnTo>
                  <a:lnTo>
                    <a:pt x="499" y="46"/>
                  </a:lnTo>
                  <a:lnTo>
                    <a:pt x="496" y="49"/>
                  </a:lnTo>
                  <a:lnTo>
                    <a:pt x="495" y="52"/>
                  </a:lnTo>
                  <a:lnTo>
                    <a:pt x="492" y="51"/>
                  </a:lnTo>
                  <a:lnTo>
                    <a:pt x="490" y="50"/>
                  </a:lnTo>
                  <a:lnTo>
                    <a:pt x="485" y="51"/>
                  </a:lnTo>
                  <a:lnTo>
                    <a:pt x="483" y="51"/>
                  </a:lnTo>
                  <a:lnTo>
                    <a:pt x="481" y="52"/>
                  </a:lnTo>
                  <a:lnTo>
                    <a:pt x="476" y="56"/>
                  </a:lnTo>
                  <a:lnTo>
                    <a:pt x="475" y="56"/>
                  </a:lnTo>
                  <a:lnTo>
                    <a:pt x="473" y="57"/>
                  </a:lnTo>
                  <a:lnTo>
                    <a:pt x="471" y="57"/>
                  </a:lnTo>
                  <a:lnTo>
                    <a:pt x="469" y="56"/>
                  </a:lnTo>
                  <a:lnTo>
                    <a:pt x="466" y="56"/>
                  </a:lnTo>
                  <a:lnTo>
                    <a:pt x="458" y="51"/>
                  </a:lnTo>
                  <a:lnTo>
                    <a:pt x="410" y="58"/>
                  </a:lnTo>
                  <a:lnTo>
                    <a:pt x="409" y="61"/>
                  </a:lnTo>
                  <a:lnTo>
                    <a:pt x="407" y="62"/>
                  </a:lnTo>
                  <a:lnTo>
                    <a:pt x="407" y="63"/>
                  </a:lnTo>
                  <a:lnTo>
                    <a:pt x="402" y="66"/>
                  </a:lnTo>
                  <a:lnTo>
                    <a:pt x="399" y="67"/>
                  </a:lnTo>
                  <a:lnTo>
                    <a:pt x="397" y="68"/>
                  </a:lnTo>
                  <a:lnTo>
                    <a:pt x="395" y="69"/>
                  </a:lnTo>
                  <a:lnTo>
                    <a:pt x="391" y="69"/>
                  </a:lnTo>
                  <a:lnTo>
                    <a:pt x="389" y="70"/>
                  </a:lnTo>
                  <a:lnTo>
                    <a:pt x="388" y="70"/>
                  </a:lnTo>
                  <a:lnTo>
                    <a:pt x="379" y="70"/>
                  </a:lnTo>
                  <a:lnTo>
                    <a:pt x="378" y="70"/>
                  </a:lnTo>
                  <a:lnTo>
                    <a:pt x="376" y="70"/>
                  </a:lnTo>
                  <a:lnTo>
                    <a:pt x="372" y="70"/>
                  </a:lnTo>
                  <a:lnTo>
                    <a:pt x="371" y="69"/>
                  </a:lnTo>
                  <a:lnTo>
                    <a:pt x="367" y="69"/>
                  </a:lnTo>
                  <a:lnTo>
                    <a:pt x="340" y="65"/>
                  </a:lnTo>
                  <a:lnTo>
                    <a:pt x="359" y="23"/>
                  </a:lnTo>
                  <a:lnTo>
                    <a:pt x="357" y="22"/>
                  </a:lnTo>
                  <a:lnTo>
                    <a:pt x="355" y="21"/>
                  </a:lnTo>
                  <a:lnTo>
                    <a:pt x="352" y="22"/>
                  </a:lnTo>
                  <a:lnTo>
                    <a:pt x="350" y="23"/>
                  </a:lnTo>
                  <a:lnTo>
                    <a:pt x="302" y="47"/>
                  </a:lnTo>
                  <a:lnTo>
                    <a:pt x="250" y="79"/>
                  </a:lnTo>
                  <a:lnTo>
                    <a:pt x="249" y="134"/>
                  </a:lnTo>
                  <a:lnTo>
                    <a:pt x="253" y="137"/>
                  </a:lnTo>
                  <a:lnTo>
                    <a:pt x="270" y="150"/>
                  </a:lnTo>
                  <a:lnTo>
                    <a:pt x="277" y="154"/>
                  </a:lnTo>
                  <a:lnTo>
                    <a:pt x="281" y="155"/>
                  </a:lnTo>
                  <a:lnTo>
                    <a:pt x="338" y="140"/>
                  </a:lnTo>
                  <a:lnTo>
                    <a:pt x="341" y="139"/>
                  </a:lnTo>
                  <a:lnTo>
                    <a:pt x="345" y="138"/>
                  </a:lnTo>
                  <a:lnTo>
                    <a:pt x="352" y="138"/>
                  </a:lnTo>
                  <a:lnTo>
                    <a:pt x="354" y="138"/>
                  </a:lnTo>
                  <a:lnTo>
                    <a:pt x="356" y="138"/>
                  </a:lnTo>
                  <a:lnTo>
                    <a:pt x="358" y="139"/>
                  </a:lnTo>
                  <a:lnTo>
                    <a:pt x="359" y="140"/>
                  </a:lnTo>
                  <a:lnTo>
                    <a:pt x="360" y="141"/>
                  </a:lnTo>
                  <a:lnTo>
                    <a:pt x="361" y="143"/>
                  </a:lnTo>
                  <a:lnTo>
                    <a:pt x="362" y="144"/>
                  </a:lnTo>
                  <a:lnTo>
                    <a:pt x="362" y="146"/>
                  </a:lnTo>
                  <a:lnTo>
                    <a:pt x="362" y="148"/>
                  </a:lnTo>
                  <a:lnTo>
                    <a:pt x="361" y="153"/>
                  </a:lnTo>
                  <a:lnTo>
                    <a:pt x="362" y="171"/>
                  </a:lnTo>
                  <a:lnTo>
                    <a:pt x="364" y="180"/>
                  </a:lnTo>
                  <a:lnTo>
                    <a:pt x="366" y="183"/>
                  </a:lnTo>
                  <a:lnTo>
                    <a:pt x="368" y="185"/>
                  </a:lnTo>
                  <a:lnTo>
                    <a:pt x="370" y="187"/>
                  </a:lnTo>
                  <a:lnTo>
                    <a:pt x="373" y="266"/>
                  </a:lnTo>
                  <a:lnTo>
                    <a:pt x="370" y="270"/>
                  </a:lnTo>
                  <a:lnTo>
                    <a:pt x="366" y="273"/>
                  </a:lnTo>
                  <a:lnTo>
                    <a:pt x="361" y="274"/>
                  </a:lnTo>
                  <a:lnTo>
                    <a:pt x="350" y="275"/>
                  </a:lnTo>
                  <a:lnTo>
                    <a:pt x="345" y="276"/>
                  </a:lnTo>
                  <a:lnTo>
                    <a:pt x="340" y="279"/>
                  </a:lnTo>
                  <a:lnTo>
                    <a:pt x="335" y="282"/>
                  </a:lnTo>
                  <a:lnTo>
                    <a:pt x="283" y="306"/>
                  </a:lnTo>
                  <a:lnTo>
                    <a:pt x="274" y="307"/>
                  </a:lnTo>
                  <a:lnTo>
                    <a:pt x="269" y="308"/>
                  </a:lnTo>
                  <a:lnTo>
                    <a:pt x="263" y="310"/>
                  </a:lnTo>
                  <a:lnTo>
                    <a:pt x="261" y="311"/>
                  </a:lnTo>
                  <a:lnTo>
                    <a:pt x="260" y="312"/>
                  </a:lnTo>
                  <a:lnTo>
                    <a:pt x="259" y="312"/>
                  </a:lnTo>
                  <a:lnTo>
                    <a:pt x="257" y="313"/>
                  </a:lnTo>
                  <a:lnTo>
                    <a:pt x="245" y="314"/>
                  </a:lnTo>
                  <a:lnTo>
                    <a:pt x="219" y="324"/>
                  </a:lnTo>
                  <a:lnTo>
                    <a:pt x="194" y="329"/>
                  </a:lnTo>
                  <a:lnTo>
                    <a:pt x="182" y="328"/>
                  </a:lnTo>
                  <a:lnTo>
                    <a:pt x="164" y="326"/>
                  </a:lnTo>
                  <a:lnTo>
                    <a:pt x="146" y="319"/>
                  </a:lnTo>
                  <a:lnTo>
                    <a:pt x="115" y="252"/>
                  </a:lnTo>
                  <a:lnTo>
                    <a:pt x="107" y="246"/>
                  </a:lnTo>
                  <a:lnTo>
                    <a:pt x="97" y="240"/>
                  </a:lnTo>
                  <a:lnTo>
                    <a:pt x="94" y="239"/>
                  </a:lnTo>
                  <a:lnTo>
                    <a:pt x="87" y="238"/>
                  </a:lnTo>
                  <a:lnTo>
                    <a:pt x="49" y="225"/>
                  </a:lnTo>
                  <a:lnTo>
                    <a:pt x="2" y="220"/>
                  </a:lnTo>
                  <a:lnTo>
                    <a:pt x="0" y="223"/>
                  </a:lnTo>
                  <a:lnTo>
                    <a:pt x="0" y="226"/>
                  </a:lnTo>
                  <a:lnTo>
                    <a:pt x="0" y="229"/>
                  </a:lnTo>
                  <a:lnTo>
                    <a:pt x="2" y="233"/>
                  </a:lnTo>
                  <a:lnTo>
                    <a:pt x="5" y="237"/>
                  </a:lnTo>
                  <a:lnTo>
                    <a:pt x="14" y="245"/>
                  </a:lnTo>
                  <a:lnTo>
                    <a:pt x="24" y="252"/>
                  </a:lnTo>
                  <a:lnTo>
                    <a:pt x="27" y="255"/>
                  </a:lnTo>
                  <a:lnTo>
                    <a:pt x="29" y="258"/>
                  </a:lnTo>
                  <a:lnTo>
                    <a:pt x="30" y="260"/>
                  </a:lnTo>
                  <a:lnTo>
                    <a:pt x="30" y="262"/>
                  </a:lnTo>
                  <a:lnTo>
                    <a:pt x="36" y="270"/>
                  </a:lnTo>
                  <a:lnTo>
                    <a:pt x="39" y="272"/>
                  </a:lnTo>
                  <a:lnTo>
                    <a:pt x="43" y="274"/>
                  </a:lnTo>
                  <a:lnTo>
                    <a:pt x="46" y="275"/>
                  </a:lnTo>
                  <a:lnTo>
                    <a:pt x="48" y="275"/>
                  </a:lnTo>
                  <a:lnTo>
                    <a:pt x="48" y="279"/>
                  </a:lnTo>
                  <a:lnTo>
                    <a:pt x="49" y="289"/>
                  </a:lnTo>
                  <a:lnTo>
                    <a:pt x="54" y="311"/>
                  </a:lnTo>
                  <a:lnTo>
                    <a:pt x="57" y="317"/>
                  </a:lnTo>
                  <a:lnTo>
                    <a:pt x="56" y="327"/>
                  </a:lnTo>
                  <a:lnTo>
                    <a:pt x="56" y="328"/>
                  </a:lnTo>
                  <a:lnTo>
                    <a:pt x="55" y="350"/>
                  </a:lnTo>
                  <a:lnTo>
                    <a:pt x="53" y="357"/>
                  </a:lnTo>
                  <a:lnTo>
                    <a:pt x="53" y="358"/>
                  </a:lnTo>
                  <a:lnTo>
                    <a:pt x="52" y="361"/>
                  </a:lnTo>
                  <a:lnTo>
                    <a:pt x="52" y="362"/>
                  </a:lnTo>
                  <a:lnTo>
                    <a:pt x="51" y="363"/>
                  </a:lnTo>
                  <a:lnTo>
                    <a:pt x="50" y="451"/>
                  </a:lnTo>
                  <a:lnTo>
                    <a:pt x="45" y="459"/>
                  </a:lnTo>
                  <a:lnTo>
                    <a:pt x="32" y="651"/>
                  </a:lnTo>
                  <a:lnTo>
                    <a:pt x="12" y="710"/>
                  </a:lnTo>
                  <a:lnTo>
                    <a:pt x="7" y="748"/>
                  </a:lnTo>
                  <a:lnTo>
                    <a:pt x="8" y="783"/>
                  </a:lnTo>
                  <a:lnTo>
                    <a:pt x="10" y="792"/>
                  </a:lnTo>
                  <a:lnTo>
                    <a:pt x="13" y="799"/>
                  </a:lnTo>
                  <a:lnTo>
                    <a:pt x="15" y="802"/>
                  </a:lnTo>
                  <a:lnTo>
                    <a:pt x="20" y="802"/>
                  </a:lnTo>
                  <a:lnTo>
                    <a:pt x="27" y="804"/>
                  </a:lnTo>
                  <a:lnTo>
                    <a:pt x="30" y="805"/>
                  </a:lnTo>
                  <a:lnTo>
                    <a:pt x="31" y="807"/>
                  </a:lnTo>
                  <a:lnTo>
                    <a:pt x="31" y="809"/>
                  </a:lnTo>
                  <a:lnTo>
                    <a:pt x="30" y="812"/>
                  </a:lnTo>
                  <a:lnTo>
                    <a:pt x="29" y="815"/>
                  </a:lnTo>
                  <a:lnTo>
                    <a:pt x="30" y="817"/>
                  </a:lnTo>
                  <a:lnTo>
                    <a:pt x="33" y="820"/>
                  </a:lnTo>
                  <a:lnTo>
                    <a:pt x="38" y="824"/>
                  </a:lnTo>
                  <a:lnTo>
                    <a:pt x="54" y="833"/>
                  </a:lnTo>
                  <a:lnTo>
                    <a:pt x="75" y="840"/>
                  </a:lnTo>
                  <a:lnTo>
                    <a:pt x="103" y="846"/>
                  </a:lnTo>
                  <a:lnTo>
                    <a:pt x="111" y="833"/>
                  </a:lnTo>
                  <a:lnTo>
                    <a:pt x="117" y="821"/>
                  </a:lnTo>
                  <a:lnTo>
                    <a:pt x="119" y="808"/>
                  </a:lnTo>
                  <a:lnTo>
                    <a:pt x="118" y="796"/>
                  </a:lnTo>
                  <a:lnTo>
                    <a:pt x="125" y="790"/>
                  </a:lnTo>
                  <a:lnTo>
                    <a:pt x="127" y="788"/>
                  </a:lnTo>
                  <a:lnTo>
                    <a:pt x="128" y="786"/>
                  </a:lnTo>
                  <a:lnTo>
                    <a:pt x="128" y="785"/>
                  </a:lnTo>
                  <a:lnTo>
                    <a:pt x="128" y="784"/>
                  </a:lnTo>
                  <a:lnTo>
                    <a:pt x="127" y="783"/>
                  </a:lnTo>
                  <a:lnTo>
                    <a:pt x="125" y="782"/>
                  </a:lnTo>
                  <a:lnTo>
                    <a:pt x="122" y="780"/>
                  </a:lnTo>
                  <a:lnTo>
                    <a:pt x="119" y="779"/>
                  </a:lnTo>
                  <a:lnTo>
                    <a:pt x="122" y="620"/>
                  </a:lnTo>
                  <a:lnTo>
                    <a:pt x="129" y="605"/>
                  </a:lnTo>
                  <a:lnTo>
                    <a:pt x="132" y="595"/>
                  </a:lnTo>
                  <a:lnTo>
                    <a:pt x="132" y="593"/>
                  </a:lnTo>
                  <a:lnTo>
                    <a:pt x="133" y="588"/>
                  </a:lnTo>
                  <a:lnTo>
                    <a:pt x="135" y="581"/>
                  </a:lnTo>
                  <a:lnTo>
                    <a:pt x="142" y="570"/>
                  </a:lnTo>
                  <a:lnTo>
                    <a:pt x="150" y="362"/>
                  </a:lnTo>
                  <a:lnTo>
                    <a:pt x="157" y="362"/>
                  </a:lnTo>
                  <a:lnTo>
                    <a:pt x="164" y="364"/>
                  </a:lnTo>
                  <a:lnTo>
                    <a:pt x="171" y="366"/>
                  </a:lnTo>
                  <a:lnTo>
                    <a:pt x="178" y="370"/>
                  </a:lnTo>
                  <a:lnTo>
                    <a:pt x="194" y="383"/>
                  </a:lnTo>
                  <a:lnTo>
                    <a:pt x="201" y="387"/>
                  </a:lnTo>
                  <a:lnTo>
                    <a:pt x="201" y="387"/>
                  </a:lnTo>
                  <a:lnTo>
                    <a:pt x="202" y="387"/>
                  </a:lnTo>
                  <a:lnTo>
                    <a:pt x="203" y="387"/>
                  </a:lnTo>
                  <a:lnTo>
                    <a:pt x="206" y="388"/>
                  </a:lnTo>
                  <a:lnTo>
                    <a:pt x="225" y="388"/>
                  </a:lnTo>
                  <a:lnTo>
                    <a:pt x="276" y="374"/>
                  </a:lnTo>
                  <a:lnTo>
                    <a:pt x="300" y="364"/>
                  </a:lnTo>
                  <a:lnTo>
                    <a:pt x="308" y="359"/>
                  </a:lnTo>
                  <a:lnTo>
                    <a:pt x="315" y="354"/>
                  </a:lnTo>
                  <a:lnTo>
                    <a:pt x="320" y="349"/>
                  </a:lnTo>
                  <a:lnTo>
                    <a:pt x="401" y="317"/>
                  </a:lnTo>
                  <a:lnTo>
                    <a:pt x="402" y="318"/>
                  </a:lnTo>
                  <a:lnTo>
                    <a:pt x="412" y="325"/>
                  </a:lnTo>
                  <a:lnTo>
                    <a:pt x="438" y="348"/>
                  </a:lnTo>
                  <a:lnTo>
                    <a:pt x="435" y="353"/>
                  </a:lnTo>
                  <a:lnTo>
                    <a:pt x="435" y="355"/>
                  </a:lnTo>
                  <a:lnTo>
                    <a:pt x="431" y="363"/>
                  </a:lnTo>
                  <a:lnTo>
                    <a:pt x="428" y="368"/>
                  </a:lnTo>
                  <a:lnTo>
                    <a:pt x="427" y="370"/>
                  </a:lnTo>
                  <a:lnTo>
                    <a:pt x="423" y="377"/>
                  </a:lnTo>
                  <a:lnTo>
                    <a:pt x="419" y="381"/>
                  </a:lnTo>
                  <a:lnTo>
                    <a:pt x="418" y="382"/>
                  </a:lnTo>
                  <a:lnTo>
                    <a:pt x="416" y="384"/>
                  </a:lnTo>
                  <a:lnTo>
                    <a:pt x="412" y="388"/>
                  </a:lnTo>
                  <a:lnTo>
                    <a:pt x="407" y="391"/>
                  </a:lnTo>
                  <a:lnTo>
                    <a:pt x="406" y="392"/>
                  </a:lnTo>
                  <a:lnTo>
                    <a:pt x="399" y="397"/>
                  </a:lnTo>
                  <a:lnTo>
                    <a:pt x="390" y="417"/>
                  </a:lnTo>
                  <a:lnTo>
                    <a:pt x="377" y="435"/>
                  </a:lnTo>
                  <a:lnTo>
                    <a:pt x="361" y="452"/>
                  </a:lnTo>
                  <a:lnTo>
                    <a:pt x="354" y="457"/>
                  </a:lnTo>
                  <a:lnTo>
                    <a:pt x="351" y="459"/>
                  </a:lnTo>
                  <a:lnTo>
                    <a:pt x="342" y="466"/>
                  </a:lnTo>
                  <a:lnTo>
                    <a:pt x="341" y="467"/>
                  </a:lnTo>
                  <a:lnTo>
                    <a:pt x="339" y="467"/>
                  </a:lnTo>
                  <a:lnTo>
                    <a:pt x="333" y="471"/>
                  </a:lnTo>
                  <a:lnTo>
                    <a:pt x="321" y="480"/>
                  </a:lnTo>
                  <a:lnTo>
                    <a:pt x="318" y="483"/>
                  </a:lnTo>
                  <a:lnTo>
                    <a:pt x="260" y="527"/>
                  </a:lnTo>
                  <a:lnTo>
                    <a:pt x="217" y="572"/>
                  </a:lnTo>
                  <a:lnTo>
                    <a:pt x="226" y="610"/>
                  </a:lnTo>
                  <a:lnTo>
                    <a:pt x="343" y="543"/>
                  </a:lnTo>
                  <a:lnTo>
                    <a:pt x="348" y="542"/>
                  </a:lnTo>
                  <a:lnTo>
                    <a:pt x="351" y="540"/>
                  </a:lnTo>
                  <a:lnTo>
                    <a:pt x="358" y="538"/>
                  </a:lnTo>
                  <a:lnTo>
                    <a:pt x="364" y="538"/>
                  </a:lnTo>
                  <a:lnTo>
                    <a:pt x="370" y="538"/>
                  </a:lnTo>
                  <a:lnTo>
                    <a:pt x="373" y="539"/>
                  </a:lnTo>
                  <a:lnTo>
                    <a:pt x="375" y="541"/>
                  </a:lnTo>
                  <a:lnTo>
                    <a:pt x="376" y="544"/>
                  </a:lnTo>
                  <a:lnTo>
                    <a:pt x="377" y="551"/>
                  </a:lnTo>
                  <a:lnTo>
                    <a:pt x="349" y="580"/>
                  </a:lnTo>
                  <a:lnTo>
                    <a:pt x="315" y="608"/>
                  </a:lnTo>
                  <a:lnTo>
                    <a:pt x="315" y="610"/>
                  </a:lnTo>
                  <a:lnTo>
                    <a:pt x="314" y="612"/>
                  </a:lnTo>
                  <a:lnTo>
                    <a:pt x="314" y="612"/>
                  </a:lnTo>
                  <a:lnTo>
                    <a:pt x="311" y="615"/>
                  </a:lnTo>
                  <a:lnTo>
                    <a:pt x="307" y="618"/>
                  </a:lnTo>
                  <a:lnTo>
                    <a:pt x="305" y="618"/>
                  </a:lnTo>
                  <a:lnTo>
                    <a:pt x="304" y="618"/>
                  </a:lnTo>
                  <a:lnTo>
                    <a:pt x="304" y="619"/>
                  </a:lnTo>
                  <a:lnTo>
                    <a:pt x="304" y="619"/>
                  </a:lnTo>
                  <a:lnTo>
                    <a:pt x="301" y="620"/>
                  </a:lnTo>
                  <a:lnTo>
                    <a:pt x="298" y="622"/>
                  </a:lnTo>
                  <a:lnTo>
                    <a:pt x="297" y="625"/>
                  </a:lnTo>
                  <a:lnTo>
                    <a:pt x="296" y="629"/>
                  </a:lnTo>
                  <a:lnTo>
                    <a:pt x="296" y="633"/>
                  </a:lnTo>
                  <a:lnTo>
                    <a:pt x="272" y="641"/>
                  </a:lnTo>
                  <a:lnTo>
                    <a:pt x="266" y="648"/>
                  </a:lnTo>
                  <a:lnTo>
                    <a:pt x="252" y="661"/>
                  </a:lnTo>
                  <a:lnTo>
                    <a:pt x="231" y="675"/>
                  </a:lnTo>
                  <a:lnTo>
                    <a:pt x="229" y="678"/>
                  </a:lnTo>
                  <a:lnTo>
                    <a:pt x="227" y="682"/>
                  </a:lnTo>
                  <a:lnTo>
                    <a:pt x="224" y="710"/>
                  </a:lnTo>
                  <a:lnTo>
                    <a:pt x="223" y="727"/>
                  </a:lnTo>
                  <a:lnTo>
                    <a:pt x="247" y="728"/>
                  </a:lnTo>
                  <a:lnTo>
                    <a:pt x="337" y="692"/>
                  </a:lnTo>
                  <a:lnTo>
                    <a:pt x="337" y="688"/>
                  </a:lnTo>
                  <a:lnTo>
                    <a:pt x="338" y="685"/>
                  </a:lnTo>
                  <a:lnTo>
                    <a:pt x="340" y="683"/>
                  </a:lnTo>
                  <a:lnTo>
                    <a:pt x="341" y="682"/>
                  </a:lnTo>
                  <a:lnTo>
                    <a:pt x="343" y="681"/>
                  </a:lnTo>
                  <a:lnTo>
                    <a:pt x="344" y="680"/>
                  </a:lnTo>
                  <a:lnTo>
                    <a:pt x="346" y="680"/>
                  </a:lnTo>
                  <a:lnTo>
                    <a:pt x="352" y="679"/>
                  </a:lnTo>
                  <a:lnTo>
                    <a:pt x="357" y="680"/>
                  </a:lnTo>
                  <a:lnTo>
                    <a:pt x="361" y="680"/>
                  </a:lnTo>
                  <a:lnTo>
                    <a:pt x="370" y="675"/>
                  </a:lnTo>
                  <a:lnTo>
                    <a:pt x="382" y="670"/>
                  </a:lnTo>
                  <a:lnTo>
                    <a:pt x="390" y="669"/>
                  </a:lnTo>
                  <a:lnTo>
                    <a:pt x="394" y="669"/>
                  </a:lnTo>
                  <a:lnTo>
                    <a:pt x="396" y="667"/>
                  </a:lnTo>
                  <a:lnTo>
                    <a:pt x="399" y="666"/>
                  </a:lnTo>
                  <a:lnTo>
                    <a:pt x="422" y="653"/>
                  </a:lnTo>
                  <a:lnTo>
                    <a:pt x="489" y="625"/>
                  </a:lnTo>
                  <a:lnTo>
                    <a:pt x="501" y="626"/>
                  </a:lnTo>
                  <a:lnTo>
                    <a:pt x="515" y="624"/>
                  </a:lnTo>
                  <a:lnTo>
                    <a:pt x="530" y="620"/>
                  </a:lnTo>
                  <a:lnTo>
                    <a:pt x="582" y="601"/>
                  </a:lnTo>
                  <a:lnTo>
                    <a:pt x="597" y="599"/>
                  </a:lnTo>
                  <a:lnTo>
                    <a:pt x="602" y="599"/>
                  </a:lnTo>
                  <a:lnTo>
                    <a:pt x="604" y="601"/>
                  </a:lnTo>
                  <a:lnTo>
                    <a:pt x="605" y="603"/>
                  </a:lnTo>
                  <a:lnTo>
                    <a:pt x="605" y="608"/>
                  </a:lnTo>
                  <a:lnTo>
                    <a:pt x="603" y="613"/>
                  </a:lnTo>
                  <a:lnTo>
                    <a:pt x="594" y="623"/>
                  </a:lnTo>
                  <a:lnTo>
                    <a:pt x="584" y="636"/>
                  </a:lnTo>
                  <a:lnTo>
                    <a:pt x="583" y="642"/>
                  </a:lnTo>
                  <a:lnTo>
                    <a:pt x="582" y="644"/>
                  </a:lnTo>
                  <a:lnTo>
                    <a:pt x="515" y="710"/>
                  </a:lnTo>
                  <a:lnTo>
                    <a:pt x="517" y="717"/>
                  </a:lnTo>
                  <a:lnTo>
                    <a:pt x="519" y="723"/>
                  </a:lnTo>
                  <a:lnTo>
                    <a:pt x="521" y="725"/>
                  </a:lnTo>
                  <a:lnTo>
                    <a:pt x="522" y="726"/>
                  </a:lnTo>
                  <a:lnTo>
                    <a:pt x="523" y="726"/>
                  </a:lnTo>
                  <a:lnTo>
                    <a:pt x="525" y="726"/>
                  </a:lnTo>
                  <a:lnTo>
                    <a:pt x="527" y="725"/>
                  </a:lnTo>
                  <a:lnTo>
                    <a:pt x="529" y="722"/>
                  </a:lnTo>
                  <a:lnTo>
                    <a:pt x="534" y="717"/>
                  </a:lnTo>
                  <a:lnTo>
                    <a:pt x="540" y="712"/>
                  </a:lnTo>
                  <a:lnTo>
                    <a:pt x="549" y="706"/>
                  </a:lnTo>
                  <a:lnTo>
                    <a:pt x="552" y="705"/>
                  </a:lnTo>
                  <a:lnTo>
                    <a:pt x="555" y="705"/>
                  </a:lnTo>
                  <a:lnTo>
                    <a:pt x="558" y="706"/>
                  </a:lnTo>
                  <a:lnTo>
                    <a:pt x="625" y="649"/>
                  </a:lnTo>
                  <a:lnTo>
                    <a:pt x="628" y="648"/>
                  </a:lnTo>
                  <a:lnTo>
                    <a:pt x="635" y="646"/>
                  </a:lnTo>
                  <a:lnTo>
                    <a:pt x="640" y="645"/>
                  </a:lnTo>
                  <a:lnTo>
                    <a:pt x="646" y="645"/>
                  </a:lnTo>
                  <a:lnTo>
                    <a:pt x="650" y="646"/>
                  </a:lnTo>
                  <a:lnTo>
                    <a:pt x="654" y="648"/>
                  </a:lnTo>
                  <a:lnTo>
                    <a:pt x="656" y="650"/>
                  </a:lnTo>
                  <a:lnTo>
                    <a:pt x="658" y="652"/>
                  </a:lnTo>
                  <a:lnTo>
                    <a:pt x="663" y="659"/>
                  </a:lnTo>
                  <a:lnTo>
                    <a:pt x="680" y="697"/>
                  </a:lnTo>
                  <a:lnTo>
                    <a:pt x="679" y="699"/>
                  </a:lnTo>
                  <a:lnTo>
                    <a:pt x="679" y="701"/>
                  </a:lnTo>
                  <a:lnTo>
                    <a:pt x="679" y="705"/>
                  </a:lnTo>
                  <a:lnTo>
                    <a:pt x="681" y="709"/>
                  </a:lnTo>
                  <a:lnTo>
                    <a:pt x="685" y="714"/>
                  </a:lnTo>
                  <a:lnTo>
                    <a:pt x="688" y="723"/>
                  </a:lnTo>
                  <a:lnTo>
                    <a:pt x="689" y="735"/>
                  </a:lnTo>
                  <a:lnTo>
                    <a:pt x="686" y="738"/>
                  </a:lnTo>
                  <a:lnTo>
                    <a:pt x="684" y="739"/>
                  </a:lnTo>
                  <a:lnTo>
                    <a:pt x="684" y="739"/>
                  </a:lnTo>
                  <a:lnTo>
                    <a:pt x="682" y="740"/>
                  </a:lnTo>
                  <a:lnTo>
                    <a:pt x="677" y="740"/>
                  </a:lnTo>
                  <a:lnTo>
                    <a:pt x="670" y="738"/>
                  </a:lnTo>
                  <a:lnTo>
                    <a:pt x="669" y="737"/>
                  </a:lnTo>
                  <a:lnTo>
                    <a:pt x="667" y="736"/>
                  </a:lnTo>
                  <a:lnTo>
                    <a:pt x="658" y="733"/>
                  </a:lnTo>
                  <a:lnTo>
                    <a:pt x="647" y="730"/>
                  </a:lnTo>
                  <a:lnTo>
                    <a:pt x="643" y="731"/>
                  </a:lnTo>
                  <a:lnTo>
                    <a:pt x="638" y="736"/>
                  </a:lnTo>
                  <a:lnTo>
                    <a:pt x="637" y="739"/>
                  </a:lnTo>
                  <a:lnTo>
                    <a:pt x="636" y="741"/>
                  </a:lnTo>
                  <a:lnTo>
                    <a:pt x="636" y="744"/>
                  </a:lnTo>
                  <a:lnTo>
                    <a:pt x="636" y="747"/>
                  </a:lnTo>
                  <a:lnTo>
                    <a:pt x="637" y="750"/>
                  </a:lnTo>
                  <a:lnTo>
                    <a:pt x="552" y="773"/>
                  </a:lnTo>
                  <a:lnTo>
                    <a:pt x="500" y="793"/>
                  </a:lnTo>
                  <a:lnTo>
                    <a:pt x="498" y="792"/>
                  </a:lnTo>
                  <a:lnTo>
                    <a:pt x="492" y="791"/>
                  </a:lnTo>
                  <a:lnTo>
                    <a:pt x="488" y="792"/>
                  </a:lnTo>
                  <a:lnTo>
                    <a:pt x="480" y="793"/>
                  </a:lnTo>
                  <a:lnTo>
                    <a:pt x="473" y="796"/>
                  </a:lnTo>
                  <a:lnTo>
                    <a:pt x="467" y="800"/>
                  </a:lnTo>
                  <a:lnTo>
                    <a:pt x="457" y="805"/>
                  </a:lnTo>
                  <a:lnTo>
                    <a:pt x="448" y="807"/>
                  </a:lnTo>
                  <a:lnTo>
                    <a:pt x="438" y="807"/>
                  </a:lnTo>
                  <a:lnTo>
                    <a:pt x="433" y="805"/>
                  </a:lnTo>
                  <a:lnTo>
                    <a:pt x="429" y="804"/>
                  </a:lnTo>
                  <a:lnTo>
                    <a:pt x="381" y="819"/>
                  </a:lnTo>
                  <a:lnTo>
                    <a:pt x="311" y="834"/>
                  </a:lnTo>
                  <a:lnTo>
                    <a:pt x="308" y="833"/>
                  </a:lnTo>
                  <a:lnTo>
                    <a:pt x="302" y="832"/>
                  </a:lnTo>
                  <a:lnTo>
                    <a:pt x="295" y="833"/>
                  </a:lnTo>
                  <a:lnTo>
                    <a:pt x="287" y="836"/>
                  </a:lnTo>
                  <a:lnTo>
                    <a:pt x="275" y="841"/>
                  </a:lnTo>
                  <a:lnTo>
                    <a:pt x="268" y="842"/>
                  </a:lnTo>
                  <a:lnTo>
                    <a:pt x="261" y="842"/>
                  </a:lnTo>
                  <a:lnTo>
                    <a:pt x="254" y="841"/>
                  </a:lnTo>
                  <a:lnTo>
                    <a:pt x="216" y="849"/>
                  </a:lnTo>
                  <a:lnTo>
                    <a:pt x="211" y="849"/>
                  </a:lnTo>
                  <a:lnTo>
                    <a:pt x="207" y="849"/>
                  </a:lnTo>
                  <a:lnTo>
                    <a:pt x="204" y="850"/>
                  </a:lnTo>
                  <a:lnTo>
                    <a:pt x="198" y="854"/>
                  </a:lnTo>
                  <a:lnTo>
                    <a:pt x="194" y="861"/>
                  </a:lnTo>
                  <a:lnTo>
                    <a:pt x="192" y="865"/>
                  </a:lnTo>
                  <a:lnTo>
                    <a:pt x="228" y="867"/>
                  </a:lnTo>
                  <a:lnTo>
                    <a:pt x="244" y="870"/>
                  </a:lnTo>
                  <a:lnTo>
                    <a:pt x="246" y="873"/>
                  </a:lnTo>
                  <a:lnTo>
                    <a:pt x="249" y="875"/>
                  </a:lnTo>
                  <a:lnTo>
                    <a:pt x="252" y="876"/>
                  </a:lnTo>
                  <a:lnTo>
                    <a:pt x="256" y="877"/>
                  </a:lnTo>
                  <a:lnTo>
                    <a:pt x="263" y="877"/>
                  </a:lnTo>
                  <a:lnTo>
                    <a:pt x="272" y="875"/>
                  </a:lnTo>
                  <a:lnTo>
                    <a:pt x="279" y="871"/>
                  </a:lnTo>
                  <a:lnTo>
                    <a:pt x="285" y="868"/>
                  </a:lnTo>
                  <a:lnTo>
                    <a:pt x="294" y="866"/>
                  </a:lnTo>
                  <a:lnTo>
                    <a:pt x="298" y="866"/>
                  </a:lnTo>
                  <a:lnTo>
                    <a:pt x="303" y="867"/>
                  </a:lnTo>
                  <a:lnTo>
                    <a:pt x="305" y="868"/>
                  </a:lnTo>
                  <a:lnTo>
                    <a:pt x="353" y="852"/>
                  </a:lnTo>
                  <a:lnTo>
                    <a:pt x="428" y="845"/>
                  </a:lnTo>
                  <a:lnTo>
                    <a:pt x="429" y="844"/>
                  </a:lnTo>
                  <a:lnTo>
                    <a:pt x="433" y="843"/>
                  </a:lnTo>
                  <a:lnTo>
                    <a:pt x="435" y="842"/>
                  </a:lnTo>
                  <a:lnTo>
                    <a:pt x="439" y="841"/>
                  </a:lnTo>
                  <a:lnTo>
                    <a:pt x="530" y="821"/>
                  </a:lnTo>
                  <a:lnTo>
                    <a:pt x="561" y="819"/>
                  </a:lnTo>
                  <a:lnTo>
                    <a:pt x="598" y="808"/>
                  </a:lnTo>
                  <a:lnTo>
                    <a:pt x="618" y="808"/>
                  </a:lnTo>
                  <a:lnTo>
                    <a:pt x="620" y="808"/>
                  </a:lnTo>
                  <a:lnTo>
                    <a:pt x="664" y="808"/>
                  </a:lnTo>
                  <a:lnTo>
                    <a:pt x="669" y="808"/>
                  </a:lnTo>
                  <a:lnTo>
                    <a:pt x="671" y="808"/>
                  </a:lnTo>
                  <a:lnTo>
                    <a:pt x="675" y="808"/>
                  </a:lnTo>
                  <a:lnTo>
                    <a:pt x="679" y="807"/>
                  </a:lnTo>
                  <a:lnTo>
                    <a:pt x="679" y="807"/>
                  </a:lnTo>
                  <a:lnTo>
                    <a:pt x="683" y="807"/>
                  </a:lnTo>
                  <a:lnTo>
                    <a:pt x="689" y="806"/>
                  </a:lnTo>
                  <a:lnTo>
                    <a:pt x="691" y="806"/>
                  </a:lnTo>
                  <a:lnTo>
                    <a:pt x="691" y="806"/>
                  </a:lnTo>
                  <a:lnTo>
                    <a:pt x="693" y="806"/>
                  </a:lnTo>
                  <a:lnTo>
                    <a:pt x="707" y="811"/>
                  </a:lnTo>
                  <a:lnTo>
                    <a:pt x="724" y="813"/>
                  </a:lnTo>
                  <a:lnTo>
                    <a:pt x="738" y="812"/>
                  </a:lnTo>
                  <a:lnTo>
                    <a:pt x="739" y="812"/>
                  </a:lnTo>
                  <a:lnTo>
                    <a:pt x="740" y="812"/>
                  </a:lnTo>
                  <a:lnTo>
                    <a:pt x="744" y="810"/>
                  </a:lnTo>
                  <a:lnTo>
                    <a:pt x="750" y="807"/>
                  </a:lnTo>
                  <a:lnTo>
                    <a:pt x="754" y="804"/>
                  </a:lnTo>
                  <a:lnTo>
                    <a:pt x="759" y="799"/>
                  </a:lnTo>
                  <a:lnTo>
                    <a:pt x="760" y="753"/>
                  </a:lnTo>
                  <a:lnTo>
                    <a:pt x="746" y="703"/>
                  </a:lnTo>
                  <a:lnTo>
                    <a:pt x="719" y="660"/>
                  </a:lnTo>
                  <a:lnTo>
                    <a:pt x="719" y="659"/>
                  </a:lnTo>
                  <a:lnTo>
                    <a:pt x="719" y="657"/>
                  </a:lnTo>
                  <a:lnTo>
                    <a:pt x="717" y="652"/>
                  </a:lnTo>
                  <a:lnTo>
                    <a:pt x="717" y="651"/>
                  </a:lnTo>
                  <a:lnTo>
                    <a:pt x="717" y="648"/>
                  </a:lnTo>
                  <a:lnTo>
                    <a:pt x="717" y="647"/>
                  </a:lnTo>
                  <a:lnTo>
                    <a:pt x="712" y="634"/>
                  </a:lnTo>
                  <a:lnTo>
                    <a:pt x="712" y="633"/>
                  </a:lnTo>
                  <a:lnTo>
                    <a:pt x="712" y="632"/>
                  </a:lnTo>
                  <a:lnTo>
                    <a:pt x="710" y="626"/>
                  </a:lnTo>
                  <a:lnTo>
                    <a:pt x="702" y="619"/>
                  </a:lnTo>
                  <a:lnTo>
                    <a:pt x="691" y="605"/>
                  </a:lnTo>
                  <a:lnTo>
                    <a:pt x="684" y="591"/>
                  </a:lnTo>
                  <a:lnTo>
                    <a:pt x="682" y="584"/>
                  </a:lnTo>
                  <a:lnTo>
                    <a:pt x="682" y="577"/>
                  </a:lnTo>
                  <a:lnTo>
                    <a:pt x="683" y="571"/>
                  </a:lnTo>
                  <a:lnTo>
                    <a:pt x="693" y="547"/>
                  </a:lnTo>
                  <a:lnTo>
                    <a:pt x="712" y="518"/>
                  </a:lnTo>
                  <a:lnTo>
                    <a:pt x="727" y="482"/>
                  </a:lnTo>
                  <a:lnTo>
                    <a:pt x="730" y="478"/>
                  </a:lnTo>
                  <a:lnTo>
                    <a:pt x="732" y="476"/>
                  </a:lnTo>
                  <a:lnTo>
                    <a:pt x="733" y="472"/>
                  </a:lnTo>
                  <a:lnTo>
                    <a:pt x="735" y="463"/>
                  </a:lnTo>
                  <a:lnTo>
                    <a:pt x="738" y="457"/>
                  </a:lnTo>
                  <a:lnTo>
                    <a:pt x="739" y="455"/>
                  </a:lnTo>
                  <a:lnTo>
                    <a:pt x="739" y="453"/>
                  </a:lnTo>
                  <a:lnTo>
                    <a:pt x="737" y="443"/>
                  </a:lnTo>
                  <a:lnTo>
                    <a:pt x="767" y="385"/>
                  </a:lnTo>
                  <a:lnTo>
                    <a:pt x="767" y="384"/>
                  </a:lnTo>
                  <a:lnTo>
                    <a:pt x="767" y="383"/>
                  </a:lnTo>
                  <a:lnTo>
                    <a:pt x="767" y="382"/>
                  </a:lnTo>
                  <a:lnTo>
                    <a:pt x="767" y="380"/>
                  </a:lnTo>
                  <a:lnTo>
                    <a:pt x="767" y="379"/>
                  </a:lnTo>
                  <a:lnTo>
                    <a:pt x="766" y="372"/>
                  </a:lnTo>
                  <a:lnTo>
                    <a:pt x="764" y="368"/>
                  </a:lnTo>
                  <a:lnTo>
                    <a:pt x="763" y="368"/>
                  </a:lnTo>
                  <a:lnTo>
                    <a:pt x="762" y="364"/>
                  </a:lnTo>
                  <a:lnTo>
                    <a:pt x="755" y="355"/>
                  </a:lnTo>
                  <a:lnTo>
                    <a:pt x="734" y="334"/>
                  </a:lnTo>
                  <a:lnTo>
                    <a:pt x="702" y="308"/>
                  </a:lnTo>
                  <a:lnTo>
                    <a:pt x="698" y="309"/>
                  </a:lnTo>
                  <a:lnTo>
                    <a:pt x="694" y="311"/>
                  </a:lnTo>
                  <a:lnTo>
                    <a:pt x="691" y="312"/>
                  </a:lnTo>
                  <a:lnTo>
                    <a:pt x="689" y="318"/>
                  </a:lnTo>
                  <a:lnTo>
                    <a:pt x="689" y="321"/>
                  </a:lnTo>
                  <a:lnTo>
                    <a:pt x="690" y="325"/>
                  </a:lnTo>
                  <a:lnTo>
                    <a:pt x="692" y="329"/>
                  </a:lnTo>
                  <a:lnTo>
                    <a:pt x="701" y="358"/>
                  </a:lnTo>
                  <a:lnTo>
                    <a:pt x="703" y="359"/>
                  </a:lnTo>
                  <a:lnTo>
                    <a:pt x="705" y="361"/>
                  </a:lnTo>
                  <a:lnTo>
                    <a:pt x="706" y="362"/>
                  </a:lnTo>
                  <a:lnTo>
                    <a:pt x="707" y="365"/>
                  </a:lnTo>
                  <a:lnTo>
                    <a:pt x="707" y="369"/>
                  </a:lnTo>
                  <a:lnTo>
                    <a:pt x="705" y="375"/>
                  </a:lnTo>
                  <a:lnTo>
                    <a:pt x="706" y="378"/>
                  </a:lnTo>
                  <a:lnTo>
                    <a:pt x="706" y="379"/>
                  </a:lnTo>
                  <a:lnTo>
                    <a:pt x="711" y="384"/>
                  </a:lnTo>
                  <a:lnTo>
                    <a:pt x="715" y="388"/>
                  </a:lnTo>
                  <a:lnTo>
                    <a:pt x="700" y="425"/>
                  </a:lnTo>
                  <a:lnTo>
                    <a:pt x="694" y="463"/>
                  </a:lnTo>
                  <a:lnTo>
                    <a:pt x="684" y="500"/>
                  </a:lnTo>
                  <a:lnTo>
                    <a:pt x="680" y="502"/>
                  </a:lnTo>
                  <a:lnTo>
                    <a:pt x="677" y="504"/>
                  </a:lnTo>
                  <a:lnTo>
                    <a:pt x="672" y="511"/>
                  </a:lnTo>
                  <a:lnTo>
                    <a:pt x="670" y="517"/>
                  </a:lnTo>
                  <a:lnTo>
                    <a:pt x="667" y="521"/>
                  </a:lnTo>
                  <a:lnTo>
                    <a:pt x="665" y="522"/>
                  </a:lnTo>
                  <a:lnTo>
                    <a:pt x="664" y="523"/>
                  </a:lnTo>
                  <a:lnTo>
                    <a:pt x="662" y="525"/>
                  </a:lnTo>
                  <a:lnTo>
                    <a:pt x="660" y="525"/>
                  </a:lnTo>
                  <a:lnTo>
                    <a:pt x="657" y="525"/>
                  </a:lnTo>
                  <a:lnTo>
                    <a:pt x="654" y="525"/>
                  </a:lnTo>
                  <a:lnTo>
                    <a:pt x="651" y="524"/>
                  </a:lnTo>
                  <a:lnTo>
                    <a:pt x="638" y="508"/>
                  </a:lnTo>
                  <a:lnTo>
                    <a:pt x="617" y="476"/>
                  </a:lnTo>
                  <a:lnTo>
                    <a:pt x="615" y="471"/>
                  </a:lnTo>
                  <a:lnTo>
                    <a:pt x="614" y="466"/>
                  </a:lnTo>
                  <a:lnTo>
                    <a:pt x="614" y="465"/>
                  </a:lnTo>
                  <a:lnTo>
                    <a:pt x="551" y="355"/>
                  </a:lnTo>
                  <a:lnTo>
                    <a:pt x="550" y="353"/>
                  </a:lnTo>
                  <a:lnTo>
                    <a:pt x="550" y="352"/>
                  </a:lnTo>
                  <a:lnTo>
                    <a:pt x="549" y="350"/>
                  </a:lnTo>
                  <a:lnTo>
                    <a:pt x="549" y="350"/>
                  </a:lnTo>
                  <a:lnTo>
                    <a:pt x="548" y="348"/>
                  </a:lnTo>
                  <a:lnTo>
                    <a:pt x="541" y="338"/>
                  </a:lnTo>
                  <a:lnTo>
                    <a:pt x="540" y="336"/>
                  </a:lnTo>
                  <a:lnTo>
                    <a:pt x="538" y="332"/>
                  </a:lnTo>
                  <a:lnTo>
                    <a:pt x="538" y="330"/>
                  </a:lnTo>
                  <a:lnTo>
                    <a:pt x="537" y="316"/>
                  </a:lnTo>
                  <a:lnTo>
                    <a:pt x="538" y="315"/>
                  </a:lnTo>
                  <a:lnTo>
                    <a:pt x="548" y="304"/>
                  </a:lnTo>
                  <a:lnTo>
                    <a:pt x="550" y="302"/>
                  </a:lnTo>
                  <a:lnTo>
                    <a:pt x="619" y="243"/>
                  </a:lnTo>
                  <a:lnTo>
                    <a:pt x="619" y="214"/>
                  </a:lnTo>
                  <a:lnTo>
                    <a:pt x="575" y="208"/>
                  </a:lnTo>
                  <a:lnTo>
                    <a:pt x="545" y="210"/>
                  </a:lnTo>
                  <a:lnTo>
                    <a:pt x="518" y="216"/>
                  </a:lnTo>
                  <a:lnTo>
                    <a:pt x="506" y="221"/>
                  </a:lnTo>
                  <a:lnTo>
                    <a:pt x="501" y="224"/>
                  </a:lnTo>
                  <a:lnTo>
                    <a:pt x="492" y="226"/>
                  </a:lnTo>
                  <a:lnTo>
                    <a:pt x="488" y="226"/>
                  </a:lnTo>
                  <a:lnTo>
                    <a:pt x="484" y="225"/>
                  </a:lnTo>
                  <a:lnTo>
                    <a:pt x="481" y="224"/>
                  </a:lnTo>
                  <a:lnTo>
                    <a:pt x="478" y="221"/>
                  </a:lnTo>
                  <a:lnTo>
                    <a:pt x="475" y="218"/>
                  </a:lnTo>
                  <a:lnTo>
                    <a:pt x="473" y="215"/>
                  </a:lnTo>
                  <a:lnTo>
                    <a:pt x="450" y="185"/>
                  </a:lnTo>
                  <a:lnTo>
                    <a:pt x="428" y="126"/>
                  </a:lnTo>
                  <a:lnTo>
                    <a:pt x="436" y="120"/>
                  </a:lnTo>
                  <a:lnTo>
                    <a:pt x="439" y="117"/>
                  </a:lnTo>
                  <a:lnTo>
                    <a:pt x="441" y="115"/>
                  </a:lnTo>
                  <a:lnTo>
                    <a:pt x="442" y="113"/>
                  </a:lnTo>
                  <a:lnTo>
                    <a:pt x="443" y="111"/>
                  </a:lnTo>
                  <a:lnTo>
                    <a:pt x="444" y="110"/>
                  </a:lnTo>
                  <a:lnTo>
                    <a:pt x="447" y="109"/>
                  </a:lnTo>
                  <a:lnTo>
                    <a:pt x="452" y="109"/>
                  </a:lnTo>
                  <a:lnTo>
                    <a:pt x="490" y="98"/>
                  </a:lnTo>
                  <a:lnTo>
                    <a:pt x="592" y="77"/>
                  </a:lnTo>
                  <a:lnTo>
                    <a:pt x="608" y="76"/>
                  </a:lnTo>
                  <a:lnTo>
                    <a:pt x="623" y="76"/>
                  </a:lnTo>
                  <a:lnTo>
                    <a:pt x="638" y="78"/>
                  </a:lnTo>
                  <a:lnTo>
                    <a:pt x="645" y="81"/>
                  </a:lnTo>
                  <a:lnTo>
                    <a:pt x="648" y="79"/>
                  </a:lnTo>
                  <a:lnTo>
                    <a:pt x="653" y="75"/>
                  </a:lnTo>
                  <a:lnTo>
                    <a:pt x="660" y="74"/>
                  </a:lnTo>
                  <a:lnTo>
                    <a:pt x="669" y="73"/>
                  </a:lnTo>
                  <a:lnTo>
                    <a:pt x="674" y="73"/>
                  </a:lnTo>
                  <a:lnTo>
                    <a:pt x="684" y="71"/>
                  </a:lnTo>
                  <a:lnTo>
                    <a:pt x="697" y="65"/>
                  </a:lnTo>
                  <a:lnTo>
                    <a:pt x="857" y="69"/>
                  </a:lnTo>
                  <a:lnTo>
                    <a:pt x="865" y="73"/>
                  </a:lnTo>
                  <a:lnTo>
                    <a:pt x="871" y="78"/>
                  </a:lnTo>
                  <a:lnTo>
                    <a:pt x="876" y="82"/>
                  </a:lnTo>
                  <a:lnTo>
                    <a:pt x="879" y="87"/>
                  </a:lnTo>
                  <a:lnTo>
                    <a:pt x="882" y="91"/>
                  </a:lnTo>
                  <a:lnTo>
                    <a:pt x="882" y="95"/>
                  </a:lnTo>
                  <a:lnTo>
                    <a:pt x="882" y="99"/>
                  </a:lnTo>
                  <a:lnTo>
                    <a:pt x="880" y="103"/>
                  </a:lnTo>
                  <a:lnTo>
                    <a:pt x="889" y="145"/>
                  </a:lnTo>
                  <a:lnTo>
                    <a:pt x="892" y="187"/>
                  </a:lnTo>
                  <a:lnTo>
                    <a:pt x="892" y="459"/>
                  </a:lnTo>
                  <a:lnTo>
                    <a:pt x="901" y="464"/>
                  </a:lnTo>
                  <a:lnTo>
                    <a:pt x="899" y="573"/>
                  </a:lnTo>
                  <a:lnTo>
                    <a:pt x="901" y="574"/>
                  </a:lnTo>
                  <a:lnTo>
                    <a:pt x="903" y="575"/>
                  </a:lnTo>
                  <a:lnTo>
                    <a:pt x="905" y="577"/>
                  </a:lnTo>
                  <a:lnTo>
                    <a:pt x="906" y="580"/>
                  </a:lnTo>
                  <a:lnTo>
                    <a:pt x="908" y="586"/>
                  </a:lnTo>
                  <a:lnTo>
                    <a:pt x="908" y="594"/>
                  </a:lnTo>
                  <a:lnTo>
                    <a:pt x="907" y="596"/>
                  </a:lnTo>
                  <a:lnTo>
                    <a:pt x="907" y="598"/>
                  </a:lnTo>
                  <a:lnTo>
                    <a:pt x="907" y="603"/>
                  </a:lnTo>
                  <a:lnTo>
                    <a:pt x="908" y="606"/>
                  </a:lnTo>
                  <a:lnTo>
                    <a:pt x="911" y="611"/>
                  </a:lnTo>
                  <a:lnTo>
                    <a:pt x="913" y="615"/>
                  </a:lnTo>
                  <a:lnTo>
                    <a:pt x="910" y="621"/>
                  </a:lnTo>
                  <a:lnTo>
                    <a:pt x="903" y="631"/>
                  </a:lnTo>
                  <a:lnTo>
                    <a:pt x="902" y="634"/>
                  </a:lnTo>
                  <a:lnTo>
                    <a:pt x="902" y="637"/>
                  </a:lnTo>
                  <a:lnTo>
                    <a:pt x="901" y="647"/>
                  </a:lnTo>
                  <a:lnTo>
                    <a:pt x="902" y="649"/>
                  </a:lnTo>
                  <a:lnTo>
                    <a:pt x="904" y="654"/>
                  </a:lnTo>
                  <a:lnTo>
                    <a:pt x="905" y="656"/>
                  </a:lnTo>
                  <a:lnTo>
                    <a:pt x="907" y="658"/>
                  </a:lnTo>
                  <a:lnTo>
                    <a:pt x="908" y="659"/>
                  </a:lnTo>
                  <a:lnTo>
                    <a:pt x="912" y="661"/>
                  </a:lnTo>
                  <a:lnTo>
                    <a:pt x="913" y="857"/>
                  </a:lnTo>
                  <a:lnTo>
                    <a:pt x="915" y="862"/>
                  </a:lnTo>
                  <a:lnTo>
                    <a:pt x="915" y="863"/>
                  </a:lnTo>
                  <a:lnTo>
                    <a:pt x="920" y="875"/>
                  </a:lnTo>
                  <a:lnTo>
                    <a:pt x="922" y="884"/>
                  </a:lnTo>
                  <a:lnTo>
                    <a:pt x="921" y="886"/>
                  </a:lnTo>
                  <a:lnTo>
                    <a:pt x="922" y="887"/>
                  </a:lnTo>
                  <a:lnTo>
                    <a:pt x="923" y="900"/>
                  </a:lnTo>
                  <a:lnTo>
                    <a:pt x="926" y="916"/>
                  </a:lnTo>
                  <a:lnTo>
                    <a:pt x="897" y="949"/>
                  </a:lnTo>
                  <a:lnTo>
                    <a:pt x="888" y="945"/>
                  </a:lnTo>
                  <a:lnTo>
                    <a:pt x="878" y="949"/>
                  </a:lnTo>
                  <a:lnTo>
                    <a:pt x="793" y="951"/>
                  </a:lnTo>
                  <a:lnTo>
                    <a:pt x="808" y="955"/>
                  </a:lnTo>
                  <a:lnTo>
                    <a:pt x="896" y="991"/>
                  </a:lnTo>
                  <a:lnTo>
                    <a:pt x="994" y="1060"/>
                  </a:lnTo>
                  <a:lnTo>
                    <a:pt x="998" y="1060"/>
                  </a:lnTo>
                  <a:lnTo>
                    <a:pt x="1002" y="1059"/>
                  </a:lnTo>
                  <a:lnTo>
                    <a:pt x="1002" y="1059"/>
                  </a:lnTo>
                  <a:lnTo>
                    <a:pt x="1007" y="1056"/>
                  </a:lnTo>
                  <a:lnTo>
                    <a:pt x="1009" y="1055"/>
                  </a:lnTo>
                  <a:lnTo>
                    <a:pt x="1011" y="1054"/>
                  </a:lnTo>
                  <a:lnTo>
                    <a:pt x="1015" y="1049"/>
                  </a:lnTo>
                  <a:lnTo>
                    <a:pt x="1016" y="1048"/>
                  </a:lnTo>
                  <a:lnTo>
                    <a:pt x="1019" y="1044"/>
                  </a:lnTo>
                  <a:lnTo>
                    <a:pt x="1027" y="1032"/>
                  </a:lnTo>
                  <a:lnTo>
                    <a:pt x="1031" y="831"/>
                  </a:lnTo>
                  <a:lnTo>
                    <a:pt x="1030" y="830"/>
                  </a:lnTo>
                  <a:lnTo>
                    <a:pt x="1029" y="828"/>
                  </a:lnTo>
                  <a:lnTo>
                    <a:pt x="1028" y="826"/>
                  </a:lnTo>
                  <a:lnTo>
                    <a:pt x="1027" y="820"/>
                  </a:lnTo>
                  <a:lnTo>
                    <a:pt x="1027" y="810"/>
                  </a:lnTo>
                  <a:lnTo>
                    <a:pt x="1026" y="805"/>
                  </a:lnTo>
                  <a:lnTo>
                    <a:pt x="1025" y="804"/>
                  </a:lnTo>
                  <a:lnTo>
                    <a:pt x="1025" y="803"/>
                  </a:lnTo>
                  <a:lnTo>
                    <a:pt x="1025" y="803"/>
                  </a:lnTo>
                  <a:lnTo>
                    <a:pt x="1024" y="800"/>
                  </a:lnTo>
                  <a:lnTo>
                    <a:pt x="1018" y="789"/>
                  </a:lnTo>
                  <a:lnTo>
                    <a:pt x="1021" y="592"/>
                  </a:lnTo>
                  <a:lnTo>
                    <a:pt x="1018" y="588"/>
                  </a:lnTo>
                  <a:lnTo>
                    <a:pt x="1016" y="584"/>
                  </a:lnTo>
                  <a:lnTo>
                    <a:pt x="1015" y="581"/>
                  </a:lnTo>
                  <a:lnTo>
                    <a:pt x="1014" y="579"/>
                  </a:lnTo>
                  <a:lnTo>
                    <a:pt x="1015" y="576"/>
                  </a:lnTo>
                  <a:lnTo>
                    <a:pt x="1016" y="574"/>
                  </a:lnTo>
                  <a:lnTo>
                    <a:pt x="1018" y="572"/>
                  </a:lnTo>
                  <a:lnTo>
                    <a:pt x="1022" y="571"/>
                  </a:lnTo>
                  <a:lnTo>
                    <a:pt x="1021" y="570"/>
                  </a:lnTo>
                  <a:lnTo>
                    <a:pt x="1019" y="568"/>
                  </a:lnTo>
                  <a:lnTo>
                    <a:pt x="1019" y="566"/>
                  </a:lnTo>
                  <a:lnTo>
                    <a:pt x="1018" y="564"/>
                  </a:lnTo>
                  <a:lnTo>
                    <a:pt x="1017" y="554"/>
                  </a:lnTo>
                  <a:lnTo>
                    <a:pt x="1018" y="550"/>
                  </a:lnTo>
                  <a:lnTo>
                    <a:pt x="1019" y="545"/>
                  </a:lnTo>
                  <a:lnTo>
                    <a:pt x="1019" y="540"/>
                  </a:lnTo>
                  <a:lnTo>
                    <a:pt x="1013" y="525"/>
                  </a:lnTo>
                  <a:lnTo>
                    <a:pt x="1016" y="391"/>
                  </a:lnTo>
                  <a:lnTo>
                    <a:pt x="1013" y="388"/>
                  </a:lnTo>
                  <a:lnTo>
                    <a:pt x="1011" y="385"/>
                  </a:lnTo>
                  <a:lnTo>
                    <a:pt x="1009" y="383"/>
                  </a:lnTo>
                  <a:lnTo>
                    <a:pt x="1009" y="380"/>
                  </a:lnTo>
                  <a:lnTo>
                    <a:pt x="1009" y="378"/>
                  </a:lnTo>
                  <a:lnTo>
                    <a:pt x="1011" y="377"/>
                  </a:lnTo>
                  <a:lnTo>
                    <a:pt x="1013" y="375"/>
                  </a:lnTo>
                  <a:lnTo>
                    <a:pt x="1016" y="374"/>
                  </a:lnTo>
                  <a:lnTo>
                    <a:pt x="1016" y="372"/>
                  </a:lnTo>
                  <a:lnTo>
                    <a:pt x="1014" y="366"/>
                  </a:lnTo>
                  <a:lnTo>
                    <a:pt x="1009" y="359"/>
                  </a:lnTo>
                  <a:lnTo>
                    <a:pt x="1007" y="358"/>
                  </a:lnTo>
                  <a:lnTo>
                    <a:pt x="1017" y="349"/>
                  </a:lnTo>
                  <a:lnTo>
                    <a:pt x="1016" y="348"/>
                  </a:lnTo>
                  <a:lnTo>
                    <a:pt x="1014" y="344"/>
                  </a:lnTo>
                  <a:lnTo>
                    <a:pt x="1010" y="338"/>
                  </a:lnTo>
                  <a:lnTo>
                    <a:pt x="1007" y="337"/>
                  </a:lnTo>
                  <a:lnTo>
                    <a:pt x="1009" y="240"/>
                  </a:lnTo>
                  <a:lnTo>
                    <a:pt x="1005" y="236"/>
                  </a:lnTo>
                  <a:lnTo>
                    <a:pt x="1003" y="94"/>
                  </a:lnTo>
                  <a:close/>
                  <a:moveTo>
                    <a:pt x="512" y="413"/>
                  </a:moveTo>
                  <a:lnTo>
                    <a:pt x="515" y="418"/>
                  </a:lnTo>
                  <a:lnTo>
                    <a:pt x="549" y="463"/>
                  </a:lnTo>
                  <a:lnTo>
                    <a:pt x="552" y="463"/>
                  </a:lnTo>
                  <a:lnTo>
                    <a:pt x="558" y="465"/>
                  </a:lnTo>
                  <a:lnTo>
                    <a:pt x="562" y="468"/>
                  </a:lnTo>
                  <a:lnTo>
                    <a:pt x="566" y="473"/>
                  </a:lnTo>
                  <a:lnTo>
                    <a:pt x="573" y="490"/>
                  </a:lnTo>
                  <a:lnTo>
                    <a:pt x="581" y="499"/>
                  </a:lnTo>
                  <a:lnTo>
                    <a:pt x="585" y="502"/>
                  </a:lnTo>
                  <a:lnTo>
                    <a:pt x="584" y="544"/>
                  </a:lnTo>
                  <a:lnTo>
                    <a:pt x="495" y="571"/>
                  </a:lnTo>
                  <a:lnTo>
                    <a:pt x="400" y="610"/>
                  </a:lnTo>
                  <a:lnTo>
                    <a:pt x="397" y="606"/>
                  </a:lnTo>
                  <a:lnTo>
                    <a:pt x="396" y="600"/>
                  </a:lnTo>
                  <a:lnTo>
                    <a:pt x="395" y="598"/>
                  </a:lnTo>
                  <a:lnTo>
                    <a:pt x="443" y="540"/>
                  </a:lnTo>
                  <a:lnTo>
                    <a:pt x="511" y="471"/>
                  </a:lnTo>
                  <a:lnTo>
                    <a:pt x="503" y="455"/>
                  </a:lnTo>
                  <a:lnTo>
                    <a:pt x="500" y="452"/>
                  </a:lnTo>
                  <a:lnTo>
                    <a:pt x="497" y="449"/>
                  </a:lnTo>
                  <a:lnTo>
                    <a:pt x="494" y="447"/>
                  </a:lnTo>
                  <a:lnTo>
                    <a:pt x="491" y="446"/>
                  </a:lnTo>
                  <a:lnTo>
                    <a:pt x="487" y="445"/>
                  </a:lnTo>
                  <a:lnTo>
                    <a:pt x="469" y="445"/>
                  </a:lnTo>
                  <a:lnTo>
                    <a:pt x="459" y="449"/>
                  </a:lnTo>
                  <a:lnTo>
                    <a:pt x="456" y="449"/>
                  </a:lnTo>
                  <a:lnTo>
                    <a:pt x="450" y="449"/>
                  </a:lnTo>
                  <a:lnTo>
                    <a:pt x="447" y="449"/>
                  </a:lnTo>
                  <a:lnTo>
                    <a:pt x="445" y="448"/>
                  </a:lnTo>
                  <a:lnTo>
                    <a:pt x="417" y="468"/>
                  </a:lnTo>
                  <a:lnTo>
                    <a:pt x="360" y="492"/>
                  </a:lnTo>
                  <a:lnTo>
                    <a:pt x="359" y="489"/>
                  </a:lnTo>
                  <a:lnTo>
                    <a:pt x="359" y="481"/>
                  </a:lnTo>
                  <a:lnTo>
                    <a:pt x="361" y="476"/>
                  </a:lnTo>
                  <a:lnTo>
                    <a:pt x="369" y="466"/>
                  </a:lnTo>
                  <a:lnTo>
                    <a:pt x="374" y="461"/>
                  </a:lnTo>
                  <a:lnTo>
                    <a:pt x="403" y="441"/>
                  </a:lnTo>
                  <a:lnTo>
                    <a:pt x="450" y="394"/>
                  </a:lnTo>
                  <a:lnTo>
                    <a:pt x="458" y="389"/>
                  </a:lnTo>
                  <a:lnTo>
                    <a:pt x="467" y="385"/>
                  </a:lnTo>
                  <a:lnTo>
                    <a:pt x="478" y="385"/>
                  </a:lnTo>
                  <a:lnTo>
                    <a:pt x="484" y="386"/>
                  </a:lnTo>
                  <a:lnTo>
                    <a:pt x="482" y="379"/>
                  </a:lnTo>
                  <a:lnTo>
                    <a:pt x="481" y="368"/>
                  </a:lnTo>
                  <a:lnTo>
                    <a:pt x="483" y="363"/>
                  </a:lnTo>
                  <a:lnTo>
                    <a:pt x="485" y="359"/>
                  </a:lnTo>
                  <a:lnTo>
                    <a:pt x="487" y="358"/>
                  </a:lnTo>
                  <a:lnTo>
                    <a:pt x="489" y="357"/>
                  </a:lnTo>
                  <a:lnTo>
                    <a:pt x="493" y="354"/>
                  </a:lnTo>
                  <a:lnTo>
                    <a:pt x="499" y="353"/>
                  </a:lnTo>
                  <a:lnTo>
                    <a:pt x="512" y="375"/>
                  </a:lnTo>
                  <a:lnTo>
                    <a:pt x="512"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7"/>
            <p:cNvSpPr>
              <a:spLocks noEditPoints="1"/>
            </p:cNvSpPr>
            <p:nvPr/>
          </p:nvSpPr>
          <p:spPr bwMode="auto">
            <a:xfrm>
              <a:off x="10598150" y="412750"/>
              <a:ext cx="1019175" cy="1395412"/>
            </a:xfrm>
            <a:custGeom>
              <a:avLst/>
              <a:gdLst>
                <a:gd name="T0" fmla="*/ 1285 w 1868"/>
                <a:gd name="T1" fmla="*/ 67 h 2567"/>
                <a:gd name="T2" fmla="*/ 1317 w 1868"/>
                <a:gd name="T3" fmla="*/ 200 h 2567"/>
                <a:gd name="T4" fmla="*/ 1301 w 1868"/>
                <a:gd name="T5" fmla="*/ 208 h 2567"/>
                <a:gd name="T6" fmla="*/ 1268 w 1868"/>
                <a:gd name="T7" fmla="*/ 234 h 2567"/>
                <a:gd name="T8" fmla="*/ 1283 w 1868"/>
                <a:gd name="T9" fmla="*/ 402 h 2567"/>
                <a:gd name="T10" fmla="*/ 356 w 1868"/>
                <a:gd name="T11" fmla="*/ 561 h 2567"/>
                <a:gd name="T12" fmla="*/ 122 w 1868"/>
                <a:gd name="T13" fmla="*/ 655 h 2567"/>
                <a:gd name="T14" fmla="*/ 75 w 1868"/>
                <a:gd name="T15" fmla="*/ 660 h 2567"/>
                <a:gd name="T16" fmla="*/ 14 w 1868"/>
                <a:gd name="T17" fmla="*/ 666 h 2567"/>
                <a:gd name="T18" fmla="*/ 29 w 1868"/>
                <a:gd name="T19" fmla="*/ 823 h 2567"/>
                <a:gd name="T20" fmla="*/ 59 w 1868"/>
                <a:gd name="T21" fmla="*/ 863 h 2567"/>
                <a:gd name="T22" fmla="*/ 121 w 1868"/>
                <a:gd name="T23" fmla="*/ 866 h 2567"/>
                <a:gd name="T24" fmla="*/ 319 w 1868"/>
                <a:gd name="T25" fmla="*/ 964 h 2567"/>
                <a:gd name="T26" fmla="*/ 455 w 1868"/>
                <a:gd name="T27" fmla="*/ 974 h 2567"/>
                <a:gd name="T28" fmla="*/ 494 w 1868"/>
                <a:gd name="T29" fmla="*/ 950 h 2567"/>
                <a:gd name="T30" fmla="*/ 621 w 1868"/>
                <a:gd name="T31" fmla="*/ 840 h 2567"/>
                <a:gd name="T32" fmla="*/ 659 w 1868"/>
                <a:gd name="T33" fmla="*/ 812 h 2567"/>
                <a:gd name="T34" fmla="*/ 861 w 1868"/>
                <a:gd name="T35" fmla="*/ 684 h 2567"/>
                <a:gd name="T36" fmla="*/ 913 w 1868"/>
                <a:gd name="T37" fmla="*/ 685 h 2567"/>
                <a:gd name="T38" fmla="*/ 1238 w 1868"/>
                <a:gd name="T39" fmla="*/ 669 h 2567"/>
                <a:gd name="T40" fmla="*/ 1251 w 1868"/>
                <a:gd name="T41" fmla="*/ 758 h 2567"/>
                <a:gd name="T42" fmla="*/ 1236 w 1868"/>
                <a:gd name="T43" fmla="*/ 823 h 2567"/>
                <a:gd name="T44" fmla="*/ 993 w 1868"/>
                <a:gd name="T45" fmla="*/ 1253 h 2567"/>
                <a:gd name="T46" fmla="*/ 1065 w 1868"/>
                <a:gd name="T47" fmla="*/ 1100 h 2567"/>
                <a:gd name="T48" fmla="*/ 1088 w 1868"/>
                <a:gd name="T49" fmla="*/ 993 h 2567"/>
                <a:gd name="T50" fmla="*/ 1107 w 1868"/>
                <a:gd name="T51" fmla="*/ 916 h 2567"/>
                <a:gd name="T52" fmla="*/ 778 w 1868"/>
                <a:gd name="T53" fmla="*/ 1198 h 2567"/>
                <a:gd name="T54" fmla="*/ 572 w 1868"/>
                <a:gd name="T55" fmla="*/ 1410 h 2567"/>
                <a:gd name="T56" fmla="*/ 669 w 1868"/>
                <a:gd name="T57" fmla="*/ 1514 h 2567"/>
                <a:gd name="T58" fmla="*/ 778 w 1868"/>
                <a:gd name="T59" fmla="*/ 1628 h 2567"/>
                <a:gd name="T60" fmla="*/ 1025 w 1868"/>
                <a:gd name="T61" fmla="*/ 1395 h 2567"/>
                <a:gd name="T62" fmla="*/ 1231 w 1868"/>
                <a:gd name="T63" fmla="*/ 1371 h 2567"/>
                <a:gd name="T64" fmla="*/ 1255 w 1868"/>
                <a:gd name="T65" fmla="*/ 1947 h 2567"/>
                <a:gd name="T66" fmla="*/ 1274 w 1868"/>
                <a:gd name="T67" fmla="*/ 2209 h 2567"/>
                <a:gd name="T68" fmla="*/ 1240 w 1868"/>
                <a:gd name="T69" fmla="*/ 2438 h 2567"/>
                <a:gd name="T70" fmla="*/ 1113 w 1868"/>
                <a:gd name="T71" fmla="*/ 2566 h 2567"/>
                <a:gd name="T72" fmla="*/ 1137 w 1868"/>
                <a:gd name="T73" fmla="*/ 2561 h 2567"/>
                <a:gd name="T74" fmla="*/ 1240 w 1868"/>
                <a:gd name="T75" fmla="*/ 2540 h 2567"/>
                <a:gd name="T76" fmla="*/ 1365 w 1868"/>
                <a:gd name="T77" fmla="*/ 2293 h 2567"/>
                <a:gd name="T78" fmla="*/ 1415 w 1868"/>
                <a:gd name="T79" fmla="*/ 1312 h 2567"/>
                <a:gd name="T80" fmla="*/ 1498 w 1868"/>
                <a:gd name="T81" fmla="*/ 1264 h 2567"/>
                <a:gd name="T82" fmla="*/ 1582 w 1868"/>
                <a:gd name="T83" fmla="*/ 1236 h 2567"/>
                <a:gd name="T84" fmla="*/ 1615 w 1868"/>
                <a:gd name="T85" fmla="*/ 1250 h 2567"/>
                <a:gd name="T86" fmla="*/ 1835 w 1868"/>
                <a:gd name="T87" fmla="*/ 1151 h 2567"/>
                <a:gd name="T88" fmla="*/ 1850 w 1868"/>
                <a:gd name="T89" fmla="*/ 1019 h 2567"/>
                <a:gd name="T90" fmla="*/ 1853 w 1868"/>
                <a:gd name="T91" fmla="*/ 957 h 2567"/>
                <a:gd name="T92" fmla="*/ 1844 w 1868"/>
                <a:gd name="T93" fmla="*/ 911 h 2567"/>
                <a:gd name="T94" fmla="*/ 1671 w 1868"/>
                <a:gd name="T95" fmla="*/ 691 h 2567"/>
                <a:gd name="T96" fmla="*/ 1489 w 1868"/>
                <a:gd name="T97" fmla="*/ 552 h 2567"/>
                <a:gd name="T98" fmla="*/ 1559 w 1868"/>
                <a:gd name="T99" fmla="*/ 211 h 2567"/>
                <a:gd name="T100" fmla="*/ 1376 w 1868"/>
                <a:gd name="T101" fmla="*/ 9 h 2567"/>
                <a:gd name="T102" fmla="*/ 1461 w 1868"/>
                <a:gd name="T103" fmla="*/ 983 h 2567"/>
                <a:gd name="T104" fmla="*/ 1559 w 1868"/>
                <a:gd name="T105" fmla="*/ 923 h 2567"/>
                <a:gd name="T106" fmla="*/ 1543 w 1868"/>
                <a:gd name="T107" fmla="*/ 1007 h 2567"/>
                <a:gd name="T108" fmla="*/ 1449 w 1868"/>
                <a:gd name="T109" fmla="*/ 1042 h 2567"/>
                <a:gd name="T110" fmla="*/ 1450 w 1868"/>
                <a:gd name="T111" fmla="*/ 996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8" h="2567">
                  <a:moveTo>
                    <a:pt x="1349" y="0"/>
                  </a:moveTo>
                  <a:lnTo>
                    <a:pt x="1312" y="13"/>
                  </a:lnTo>
                  <a:lnTo>
                    <a:pt x="1296" y="22"/>
                  </a:lnTo>
                  <a:lnTo>
                    <a:pt x="1286" y="32"/>
                  </a:lnTo>
                  <a:lnTo>
                    <a:pt x="1283" y="37"/>
                  </a:lnTo>
                  <a:lnTo>
                    <a:pt x="1292" y="47"/>
                  </a:lnTo>
                  <a:lnTo>
                    <a:pt x="1290" y="51"/>
                  </a:lnTo>
                  <a:lnTo>
                    <a:pt x="1285" y="67"/>
                  </a:lnTo>
                  <a:lnTo>
                    <a:pt x="1283" y="93"/>
                  </a:lnTo>
                  <a:lnTo>
                    <a:pt x="1292" y="140"/>
                  </a:lnTo>
                  <a:lnTo>
                    <a:pt x="1306" y="162"/>
                  </a:lnTo>
                  <a:lnTo>
                    <a:pt x="1315" y="173"/>
                  </a:lnTo>
                  <a:lnTo>
                    <a:pt x="1318" y="180"/>
                  </a:lnTo>
                  <a:lnTo>
                    <a:pt x="1319" y="187"/>
                  </a:lnTo>
                  <a:lnTo>
                    <a:pt x="1320" y="196"/>
                  </a:lnTo>
                  <a:lnTo>
                    <a:pt x="1317" y="200"/>
                  </a:lnTo>
                  <a:lnTo>
                    <a:pt x="1316" y="200"/>
                  </a:lnTo>
                  <a:lnTo>
                    <a:pt x="1315" y="203"/>
                  </a:lnTo>
                  <a:lnTo>
                    <a:pt x="1311" y="206"/>
                  </a:lnTo>
                  <a:lnTo>
                    <a:pt x="1310" y="206"/>
                  </a:lnTo>
                  <a:lnTo>
                    <a:pt x="1310" y="207"/>
                  </a:lnTo>
                  <a:lnTo>
                    <a:pt x="1309" y="208"/>
                  </a:lnTo>
                  <a:lnTo>
                    <a:pt x="1304" y="208"/>
                  </a:lnTo>
                  <a:lnTo>
                    <a:pt x="1301" y="208"/>
                  </a:lnTo>
                  <a:lnTo>
                    <a:pt x="1292" y="206"/>
                  </a:lnTo>
                  <a:lnTo>
                    <a:pt x="1286" y="206"/>
                  </a:lnTo>
                  <a:lnTo>
                    <a:pt x="1273" y="211"/>
                  </a:lnTo>
                  <a:lnTo>
                    <a:pt x="1264" y="215"/>
                  </a:lnTo>
                  <a:lnTo>
                    <a:pt x="1262" y="220"/>
                  </a:lnTo>
                  <a:lnTo>
                    <a:pt x="1263" y="224"/>
                  </a:lnTo>
                  <a:lnTo>
                    <a:pt x="1264" y="228"/>
                  </a:lnTo>
                  <a:lnTo>
                    <a:pt x="1268" y="234"/>
                  </a:lnTo>
                  <a:lnTo>
                    <a:pt x="1281" y="243"/>
                  </a:lnTo>
                  <a:lnTo>
                    <a:pt x="1302" y="253"/>
                  </a:lnTo>
                  <a:lnTo>
                    <a:pt x="1299" y="261"/>
                  </a:lnTo>
                  <a:lnTo>
                    <a:pt x="1297" y="279"/>
                  </a:lnTo>
                  <a:lnTo>
                    <a:pt x="1297" y="295"/>
                  </a:lnTo>
                  <a:lnTo>
                    <a:pt x="1299" y="310"/>
                  </a:lnTo>
                  <a:lnTo>
                    <a:pt x="1302" y="318"/>
                  </a:lnTo>
                  <a:lnTo>
                    <a:pt x="1283" y="402"/>
                  </a:lnTo>
                  <a:lnTo>
                    <a:pt x="1255" y="477"/>
                  </a:lnTo>
                  <a:lnTo>
                    <a:pt x="1124" y="477"/>
                  </a:lnTo>
                  <a:lnTo>
                    <a:pt x="984" y="458"/>
                  </a:lnTo>
                  <a:lnTo>
                    <a:pt x="825" y="477"/>
                  </a:lnTo>
                  <a:lnTo>
                    <a:pt x="590" y="515"/>
                  </a:lnTo>
                  <a:lnTo>
                    <a:pt x="553" y="515"/>
                  </a:lnTo>
                  <a:lnTo>
                    <a:pt x="543" y="524"/>
                  </a:lnTo>
                  <a:lnTo>
                    <a:pt x="356" y="561"/>
                  </a:lnTo>
                  <a:lnTo>
                    <a:pt x="197" y="646"/>
                  </a:lnTo>
                  <a:lnTo>
                    <a:pt x="192" y="643"/>
                  </a:lnTo>
                  <a:lnTo>
                    <a:pt x="180" y="642"/>
                  </a:lnTo>
                  <a:lnTo>
                    <a:pt x="165" y="644"/>
                  </a:lnTo>
                  <a:lnTo>
                    <a:pt x="149" y="650"/>
                  </a:lnTo>
                  <a:lnTo>
                    <a:pt x="141" y="655"/>
                  </a:lnTo>
                  <a:lnTo>
                    <a:pt x="132" y="664"/>
                  </a:lnTo>
                  <a:lnTo>
                    <a:pt x="122" y="655"/>
                  </a:lnTo>
                  <a:lnTo>
                    <a:pt x="117" y="655"/>
                  </a:lnTo>
                  <a:lnTo>
                    <a:pt x="115" y="657"/>
                  </a:lnTo>
                  <a:lnTo>
                    <a:pt x="113" y="660"/>
                  </a:lnTo>
                  <a:lnTo>
                    <a:pt x="112" y="664"/>
                  </a:lnTo>
                  <a:lnTo>
                    <a:pt x="94" y="655"/>
                  </a:lnTo>
                  <a:lnTo>
                    <a:pt x="94" y="664"/>
                  </a:lnTo>
                  <a:lnTo>
                    <a:pt x="89" y="664"/>
                  </a:lnTo>
                  <a:lnTo>
                    <a:pt x="75" y="660"/>
                  </a:lnTo>
                  <a:lnTo>
                    <a:pt x="57" y="646"/>
                  </a:lnTo>
                  <a:lnTo>
                    <a:pt x="47" y="652"/>
                  </a:lnTo>
                  <a:lnTo>
                    <a:pt x="38" y="655"/>
                  </a:lnTo>
                  <a:lnTo>
                    <a:pt x="33" y="653"/>
                  </a:lnTo>
                  <a:lnTo>
                    <a:pt x="29" y="654"/>
                  </a:lnTo>
                  <a:lnTo>
                    <a:pt x="24" y="655"/>
                  </a:lnTo>
                  <a:lnTo>
                    <a:pt x="17" y="661"/>
                  </a:lnTo>
                  <a:lnTo>
                    <a:pt x="14" y="666"/>
                  </a:lnTo>
                  <a:lnTo>
                    <a:pt x="11" y="671"/>
                  </a:lnTo>
                  <a:lnTo>
                    <a:pt x="6" y="685"/>
                  </a:lnTo>
                  <a:lnTo>
                    <a:pt x="1" y="726"/>
                  </a:lnTo>
                  <a:lnTo>
                    <a:pt x="0" y="767"/>
                  </a:lnTo>
                  <a:lnTo>
                    <a:pt x="4" y="772"/>
                  </a:lnTo>
                  <a:lnTo>
                    <a:pt x="16" y="790"/>
                  </a:lnTo>
                  <a:lnTo>
                    <a:pt x="20" y="797"/>
                  </a:lnTo>
                  <a:lnTo>
                    <a:pt x="29" y="823"/>
                  </a:lnTo>
                  <a:lnTo>
                    <a:pt x="30" y="834"/>
                  </a:lnTo>
                  <a:lnTo>
                    <a:pt x="33" y="845"/>
                  </a:lnTo>
                  <a:lnTo>
                    <a:pt x="42" y="863"/>
                  </a:lnTo>
                  <a:lnTo>
                    <a:pt x="47" y="870"/>
                  </a:lnTo>
                  <a:lnTo>
                    <a:pt x="49" y="866"/>
                  </a:lnTo>
                  <a:lnTo>
                    <a:pt x="52" y="864"/>
                  </a:lnTo>
                  <a:lnTo>
                    <a:pt x="55" y="863"/>
                  </a:lnTo>
                  <a:lnTo>
                    <a:pt x="59" y="863"/>
                  </a:lnTo>
                  <a:lnTo>
                    <a:pt x="62" y="864"/>
                  </a:lnTo>
                  <a:lnTo>
                    <a:pt x="66" y="868"/>
                  </a:lnTo>
                  <a:lnTo>
                    <a:pt x="70" y="873"/>
                  </a:lnTo>
                  <a:lnTo>
                    <a:pt x="75" y="880"/>
                  </a:lnTo>
                  <a:lnTo>
                    <a:pt x="83" y="873"/>
                  </a:lnTo>
                  <a:lnTo>
                    <a:pt x="93" y="869"/>
                  </a:lnTo>
                  <a:lnTo>
                    <a:pt x="103" y="866"/>
                  </a:lnTo>
                  <a:lnTo>
                    <a:pt x="121" y="866"/>
                  </a:lnTo>
                  <a:lnTo>
                    <a:pt x="131" y="869"/>
                  </a:lnTo>
                  <a:lnTo>
                    <a:pt x="141" y="873"/>
                  </a:lnTo>
                  <a:lnTo>
                    <a:pt x="150" y="880"/>
                  </a:lnTo>
                  <a:lnTo>
                    <a:pt x="216" y="908"/>
                  </a:lnTo>
                  <a:lnTo>
                    <a:pt x="246" y="936"/>
                  </a:lnTo>
                  <a:lnTo>
                    <a:pt x="247" y="936"/>
                  </a:lnTo>
                  <a:lnTo>
                    <a:pt x="263" y="946"/>
                  </a:lnTo>
                  <a:lnTo>
                    <a:pt x="319" y="964"/>
                  </a:lnTo>
                  <a:lnTo>
                    <a:pt x="340" y="968"/>
                  </a:lnTo>
                  <a:lnTo>
                    <a:pt x="349" y="969"/>
                  </a:lnTo>
                  <a:lnTo>
                    <a:pt x="384" y="964"/>
                  </a:lnTo>
                  <a:lnTo>
                    <a:pt x="411" y="973"/>
                  </a:lnTo>
                  <a:lnTo>
                    <a:pt x="420" y="976"/>
                  </a:lnTo>
                  <a:lnTo>
                    <a:pt x="436" y="977"/>
                  </a:lnTo>
                  <a:lnTo>
                    <a:pt x="452" y="976"/>
                  </a:lnTo>
                  <a:lnTo>
                    <a:pt x="455" y="974"/>
                  </a:lnTo>
                  <a:lnTo>
                    <a:pt x="459" y="973"/>
                  </a:lnTo>
                  <a:lnTo>
                    <a:pt x="466" y="970"/>
                  </a:lnTo>
                  <a:lnTo>
                    <a:pt x="471" y="967"/>
                  </a:lnTo>
                  <a:lnTo>
                    <a:pt x="473" y="966"/>
                  </a:lnTo>
                  <a:lnTo>
                    <a:pt x="481" y="962"/>
                  </a:lnTo>
                  <a:lnTo>
                    <a:pt x="490" y="953"/>
                  </a:lnTo>
                  <a:lnTo>
                    <a:pt x="491" y="952"/>
                  </a:lnTo>
                  <a:lnTo>
                    <a:pt x="494" y="950"/>
                  </a:lnTo>
                  <a:lnTo>
                    <a:pt x="495" y="947"/>
                  </a:lnTo>
                  <a:lnTo>
                    <a:pt x="496" y="946"/>
                  </a:lnTo>
                  <a:lnTo>
                    <a:pt x="506" y="936"/>
                  </a:lnTo>
                  <a:lnTo>
                    <a:pt x="599" y="843"/>
                  </a:lnTo>
                  <a:lnTo>
                    <a:pt x="614" y="842"/>
                  </a:lnTo>
                  <a:lnTo>
                    <a:pt x="617" y="840"/>
                  </a:lnTo>
                  <a:lnTo>
                    <a:pt x="618" y="840"/>
                  </a:lnTo>
                  <a:lnTo>
                    <a:pt x="621" y="840"/>
                  </a:lnTo>
                  <a:lnTo>
                    <a:pt x="628" y="839"/>
                  </a:lnTo>
                  <a:lnTo>
                    <a:pt x="639" y="834"/>
                  </a:lnTo>
                  <a:lnTo>
                    <a:pt x="646" y="829"/>
                  </a:lnTo>
                  <a:lnTo>
                    <a:pt x="649" y="828"/>
                  </a:lnTo>
                  <a:lnTo>
                    <a:pt x="655" y="820"/>
                  </a:lnTo>
                  <a:lnTo>
                    <a:pt x="656" y="817"/>
                  </a:lnTo>
                  <a:lnTo>
                    <a:pt x="658" y="815"/>
                  </a:lnTo>
                  <a:lnTo>
                    <a:pt x="659" y="812"/>
                  </a:lnTo>
                  <a:lnTo>
                    <a:pt x="661" y="810"/>
                  </a:lnTo>
                  <a:lnTo>
                    <a:pt x="661" y="807"/>
                  </a:lnTo>
                  <a:lnTo>
                    <a:pt x="662" y="804"/>
                  </a:lnTo>
                  <a:lnTo>
                    <a:pt x="663" y="801"/>
                  </a:lnTo>
                  <a:lnTo>
                    <a:pt x="664" y="799"/>
                  </a:lnTo>
                  <a:lnTo>
                    <a:pt x="665" y="786"/>
                  </a:lnTo>
                  <a:lnTo>
                    <a:pt x="675" y="795"/>
                  </a:lnTo>
                  <a:lnTo>
                    <a:pt x="861" y="684"/>
                  </a:lnTo>
                  <a:lnTo>
                    <a:pt x="878" y="687"/>
                  </a:lnTo>
                  <a:lnTo>
                    <a:pt x="882" y="687"/>
                  </a:lnTo>
                  <a:lnTo>
                    <a:pt x="886" y="687"/>
                  </a:lnTo>
                  <a:lnTo>
                    <a:pt x="890" y="687"/>
                  </a:lnTo>
                  <a:lnTo>
                    <a:pt x="894" y="688"/>
                  </a:lnTo>
                  <a:lnTo>
                    <a:pt x="907" y="687"/>
                  </a:lnTo>
                  <a:lnTo>
                    <a:pt x="910" y="685"/>
                  </a:lnTo>
                  <a:lnTo>
                    <a:pt x="913" y="685"/>
                  </a:lnTo>
                  <a:lnTo>
                    <a:pt x="918" y="684"/>
                  </a:lnTo>
                  <a:lnTo>
                    <a:pt x="984" y="674"/>
                  </a:lnTo>
                  <a:lnTo>
                    <a:pt x="1077" y="674"/>
                  </a:lnTo>
                  <a:lnTo>
                    <a:pt x="1171" y="664"/>
                  </a:lnTo>
                  <a:lnTo>
                    <a:pt x="1178" y="663"/>
                  </a:lnTo>
                  <a:lnTo>
                    <a:pt x="1186" y="662"/>
                  </a:lnTo>
                  <a:lnTo>
                    <a:pt x="1218" y="663"/>
                  </a:lnTo>
                  <a:lnTo>
                    <a:pt x="1238" y="669"/>
                  </a:lnTo>
                  <a:lnTo>
                    <a:pt x="1245" y="673"/>
                  </a:lnTo>
                  <a:lnTo>
                    <a:pt x="1249" y="676"/>
                  </a:lnTo>
                  <a:lnTo>
                    <a:pt x="1255" y="684"/>
                  </a:lnTo>
                  <a:lnTo>
                    <a:pt x="1259" y="705"/>
                  </a:lnTo>
                  <a:lnTo>
                    <a:pt x="1259" y="714"/>
                  </a:lnTo>
                  <a:lnTo>
                    <a:pt x="1255" y="749"/>
                  </a:lnTo>
                  <a:lnTo>
                    <a:pt x="1252" y="753"/>
                  </a:lnTo>
                  <a:lnTo>
                    <a:pt x="1251" y="758"/>
                  </a:lnTo>
                  <a:lnTo>
                    <a:pt x="1250" y="769"/>
                  </a:lnTo>
                  <a:lnTo>
                    <a:pt x="1252" y="788"/>
                  </a:lnTo>
                  <a:lnTo>
                    <a:pt x="1255" y="795"/>
                  </a:lnTo>
                  <a:lnTo>
                    <a:pt x="1249" y="797"/>
                  </a:lnTo>
                  <a:lnTo>
                    <a:pt x="1247" y="799"/>
                  </a:lnTo>
                  <a:lnTo>
                    <a:pt x="1243" y="806"/>
                  </a:lnTo>
                  <a:lnTo>
                    <a:pt x="1240" y="811"/>
                  </a:lnTo>
                  <a:lnTo>
                    <a:pt x="1236" y="823"/>
                  </a:lnTo>
                  <a:lnTo>
                    <a:pt x="1236" y="1226"/>
                  </a:lnTo>
                  <a:lnTo>
                    <a:pt x="1096" y="1311"/>
                  </a:lnTo>
                  <a:lnTo>
                    <a:pt x="993" y="1311"/>
                  </a:lnTo>
                  <a:lnTo>
                    <a:pt x="990" y="1307"/>
                  </a:lnTo>
                  <a:lnTo>
                    <a:pt x="987" y="1298"/>
                  </a:lnTo>
                  <a:lnTo>
                    <a:pt x="986" y="1284"/>
                  </a:lnTo>
                  <a:lnTo>
                    <a:pt x="986" y="1278"/>
                  </a:lnTo>
                  <a:lnTo>
                    <a:pt x="993" y="1253"/>
                  </a:lnTo>
                  <a:lnTo>
                    <a:pt x="1011" y="1216"/>
                  </a:lnTo>
                  <a:lnTo>
                    <a:pt x="1011" y="1209"/>
                  </a:lnTo>
                  <a:lnTo>
                    <a:pt x="1014" y="1193"/>
                  </a:lnTo>
                  <a:lnTo>
                    <a:pt x="1018" y="1177"/>
                  </a:lnTo>
                  <a:lnTo>
                    <a:pt x="1025" y="1160"/>
                  </a:lnTo>
                  <a:lnTo>
                    <a:pt x="1030" y="1151"/>
                  </a:lnTo>
                  <a:lnTo>
                    <a:pt x="1058" y="1116"/>
                  </a:lnTo>
                  <a:lnTo>
                    <a:pt x="1065" y="1100"/>
                  </a:lnTo>
                  <a:lnTo>
                    <a:pt x="1067" y="1086"/>
                  </a:lnTo>
                  <a:lnTo>
                    <a:pt x="1065" y="1083"/>
                  </a:lnTo>
                  <a:lnTo>
                    <a:pt x="1064" y="1075"/>
                  </a:lnTo>
                  <a:lnTo>
                    <a:pt x="1066" y="1066"/>
                  </a:lnTo>
                  <a:lnTo>
                    <a:pt x="1072" y="1054"/>
                  </a:lnTo>
                  <a:lnTo>
                    <a:pt x="1077" y="1048"/>
                  </a:lnTo>
                  <a:lnTo>
                    <a:pt x="1077" y="1001"/>
                  </a:lnTo>
                  <a:lnTo>
                    <a:pt x="1088" y="993"/>
                  </a:lnTo>
                  <a:lnTo>
                    <a:pt x="1096" y="984"/>
                  </a:lnTo>
                  <a:lnTo>
                    <a:pt x="1102" y="975"/>
                  </a:lnTo>
                  <a:lnTo>
                    <a:pt x="1107" y="964"/>
                  </a:lnTo>
                  <a:lnTo>
                    <a:pt x="1109" y="951"/>
                  </a:lnTo>
                  <a:lnTo>
                    <a:pt x="1110" y="938"/>
                  </a:lnTo>
                  <a:lnTo>
                    <a:pt x="1108" y="923"/>
                  </a:lnTo>
                  <a:lnTo>
                    <a:pt x="1107" y="917"/>
                  </a:lnTo>
                  <a:lnTo>
                    <a:pt x="1107" y="916"/>
                  </a:lnTo>
                  <a:lnTo>
                    <a:pt x="1105" y="908"/>
                  </a:lnTo>
                  <a:lnTo>
                    <a:pt x="1115" y="899"/>
                  </a:lnTo>
                  <a:lnTo>
                    <a:pt x="1115" y="786"/>
                  </a:lnTo>
                  <a:lnTo>
                    <a:pt x="1038" y="917"/>
                  </a:lnTo>
                  <a:lnTo>
                    <a:pt x="1033" y="928"/>
                  </a:lnTo>
                  <a:lnTo>
                    <a:pt x="1030" y="934"/>
                  </a:lnTo>
                  <a:lnTo>
                    <a:pt x="1030" y="936"/>
                  </a:lnTo>
                  <a:lnTo>
                    <a:pt x="778" y="1198"/>
                  </a:lnTo>
                  <a:lnTo>
                    <a:pt x="675" y="1319"/>
                  </a:lnTo>
                  <a:lnTo>
                    <a:pt x="669" y="1322"/>
                  </a:lnTo>
                  <a:lnTo>
                    <a:pt x="658" y="1328"/>
                  </a:lnTo>
                  <a:lnTo>
                    <a:pt x="634" y="1350"/>
                  </a:lnTo>
                  <a:lnTo>
                    <a:pt x="628" y="1357"/>
                  </a:lnTo>
                  <a:lnTo>
                    <a:pt x="581" y="1395"/>
                  </a:lnTo>
                  <a:lnTo>
                    <a:pt x="575" y="1401"/>
                  </a:lnTo>
                  <a:lnTo>
                    <a:pt x="572" y="1410"/>
                  </a:lnTo>
                  <a:lnTo>
                    <a:pt x="572" y="1421"/>
                  </a:lnTo>
                  <a:lnTo>
                    <a:pt x="576" y="1432"/>
                  </a:lnTo>
                  <a:lnTo>
                    <a:pt x="582" y="1444"/>
                  </a:lnTo>
                  <a:lnTo>
                    <a:pt x="603" y="1472"/>
                  </a:lnTo>
                  <a:lnTo>
                    <a:pt x="618" y="1488"/>
                  </a:lnTo>
                  <a:lnTo>
                    <a:pt x="629" y="1491"/>
                  </a:lnTo>
                  <a:lnTo>
                    <a:pt x="650" y="1500"/>
                  </a:lnTo>
                  <a:lnTo>
                    <a:pt x="669" y="1514"/>
                  </a:lnTo>
                  <a:lnTo>
                    <a:pt x="693" y="1544"/>
                  </a:lnTo>
                  <a:lnTo>
                    <a:pt x="711" y="1569"/>
                  </a:lnTo>
                  <a:lnTo>
                    <a:pt x="730" y="1589"/>
                  </a:lnTo>
                  <a:lnTo>
                    <a:pt x="749" y="1602"/>
                  </a:lnTo>
                  <a:lnTo>
                    <a:pt x="768" y="1610"/>
                  </a:lnTo>
                  <a:lnTo>
                    <a:pt x="770" y="1616"/>
                  </a:lnTo>
                  <a:lnTo>
                    <a:pt x="774" y="1623"/>
                  </a:lnTo>
                  <a:lnTo>
                    <a:pt x="778" y="1628"/>
                  </a:lnTo>
                  <a:lnTo>
                    <a:pt x="790" y="1637"/>
                  </a:lnTo>
                  <a:lnTo>
                    <a:pt x="815" y="1647"/>
                  </a:lnTo>
                  <a:lnTo>
                    <a:pt x="881" y="1676"/>
                  </a:lnTo>
                  <a:lnTo>
                    <a:pt x="1030" y="1638"/>
                  </a:lnTo>
                  <a:lnTo>
                    <a:pt x="1011" y="1488"/>
                  </a:lnTo>
                  <a:lnTo>
                    <a:pt x="1014" y="1442"/>
                  </a:lnTo>
                  <a:lnTo>
                    <a:pt x="1018" y="1415"/>
                  </a:lnTo>
                  <a:lnTo>
                    <a:pt x="1025" y="1395"/>
                  </a:lnTo>
                  <a:lnTo>
                    <a:pt x="1032" y="1386"/>
                  </a:lnTo>
                  <a:lnTo>
                    <a:pt x="1040" y="1380"/>
                  </a:lnTo>
                  <a:lnTo>
                    <a:pt x="1049" y="1376"/>
                  </a:lnTo>
                  <a:lnTo>
                    <a:pt x="1218" y="1357"/>
                  </a:lnTo>
                  <a:lnTo>
                    <a:pt x="1221" y="1359"/>
                  </a:lnTo>
                  <a:lnTo>
                    <a:pt x="1225" y="1363"/>
                  </a:lnTo>
                  <a:lnTo>
                    <a:pt x="1228" y="1366"/>
                  </a:lnTo>
                  <a:lnTo>
                    <a:pt x="1231" y="1371"/>
                  </a:lnTo>
                  <a:lnTo>
                    <a:pt x="1234" y="1381"/>
                  </a:lnTo>
                  <a:lnTo>
                    <a:pt x="1238" y="1413"/>
                  </a:lnTo>
                  <a:lnTo>
                    <a:pt x="1241" y="1423"/>
                  </a:lnTo>
                  <a:lnTo>
                    <a:pt x="1246" y="1432"/>
                  </a:lnTo>
                  <a:lnTo>
                    <a:pt x="1241" y="1448"/>
                  </a:lnTo>
                  <a:lnTo>
                    <a:pt x="1236" y="1516"/>
                  </a:lnTo>
                  <a:lnTo>
                    <a:pt x="1255" y="1526"/>
                  </a:lnTo>
                  <a:lnTo>
                    <a:pt x="1255" y="1947"/>
                  </a:lnTo>
                  <a:lnTo>
                    <a:pt x="1274" y="2144"/>
                  </a:lnTo>
                  <a:lnTo>
                    <a:pt x="1264" y="2153"/>
                  </a:lnTo>
                  <a:lnTo>
                    <a:pt x="1268" y="2170"/>
                  </a:lnTo>
                  <a:lnTo>
                    <a:pt x="1268" y="2172"/>
                  </a:lnTo>
                  <a:lnTo>
                    <a:pt x="1271" y="2185"/>
                  </a:lnTo>
                  <a:lnTo>
                    <a:pt x="1273" y="2198"/>
                  </a:lnTo>
                  <a:lnTo>
                    <a:pt x="1273" y="2200"/>
                  </a:lnTo>
                  <a:lnTo>
                    <a:pt x="1274" y="2209"/>
                  </a:lnTo>
                  <a:lnTo>
                    <a:pt x="1274" y="2282"/>
                  </a:lnTo>
                  <a:lnTo>
                    <a:pt x="1274" y="2286"/>
                  </a:lnTo>
                  <a:lnTo>
                    <a:pt x="1275" y="2320"/>
                  </a:lnTo>
                  <a:lnTo>
                    <a:pt x="1269" y="2362"/>
                  </a:lnTo>
                  <a:lnTo>
                    <a:pt x="1258" y="2402"/>
                  </a:lnTo>
                  <a:lnTo>
                    <a:pt x="1250" y="2420"/>
                  </a:lnTo>
                  <a:lnTo>
                    <a:pt x="1247" y="2424"/>
                  </a:lnTo>
                  <a:lnTo>
                    <a:pt x="1240" y="2438"/>
                  </a:lnTo>
                  <a:lnTo>
                    <a:pt x="1216" y="2472"/>
                  </a:lnTo>
                  <a:lnTo>
                    <a:pt x="1189" y="2498"/>
                  </a:lnTo>
                  <a:lnTo>
                    <a:pt x="1186" y="2502"/>
                  </a:lnTo>
                  <a:lnTo>
                    <a:pt x="1148" y="2531"/>
                  </a:lnTo>
                  <a:lnTo>
                    <a:pt x="1105" y="2556"/>
                  </a:lnTo>
                  <a:lnTo>
                    <a:pt x="1107" y="2560"/>
                  </a:lnTo>
                  <a:lnTo>
                    <a:pt x="1111" y="2566"/>
                  </a:lnTo>
                  <a:lnTo>
                    <a:pt x="1113" y="2566"/>
                  </a:lnTo>
                  <a:lnTo>
                    <a:pt x="1114" y="2567"/>
                  </a:lnTo>
                  <a:lnTo>
                    <a:pt x="1116" y="2567"/>
                  </a:lnTo>
                  <a:lnTo>
                    <a:pt x="1118" y="2567"/>
                  </a:lnTo>
                  <a:lnTo>
                    <a:pt x="1120" y="2567"/>
                  </a:lnTo>
                  <a:lnTo>
                    <a:pt x="1124" y="2566"/>
                  </a:lnTo>
                  <a:lnTo>
                    <a:pt x="1128" y="2561"/>
                  </a:lnTo>
                  <a:lnTo>
                    <a:pt x="1133" y="2561"/>
                  </a:lnTo>
                  <a:lnTo>
                    <a:pt x="1137" y="2561"/>
                  </a:lnTo>
                  <a:lnTo>
                    <a:pt x="1143" y="2566"/>
                  </a:lnTo>
                  <a:lnTo>
                    <a:pt x="1156" y="2565"/>
                  </a:lnTo>
                  <a:lnTo>
                    <a:pt x="1195" y="2558"/>
                  </a:lnTo>
                  <a:lnTo>
                    <a:pt x="1218" y="2551"/>
                  </a:lnTo>
                  <a:lnTo>
                    <a:pt x="1230" y="2545"/>
                  </a:lnTo>
                  <a:lnTo>
                    <a:pt x="1234" y="2542"/>
                  </a:lnTo>
                  <a:lnTo>
                    <a:pt x="1236" y="2541"/>
                  </a:lnTo>
                  <a:lnTo>
                    <a:pt x="1240" y="2540"/>
                  </a:lnTo>
                  <a:lnTo>
                    <a:pt x="1260" y="2524"/>
                  </a:lnTo>
                  <a:lnTo>
                    <a:pt x="1279" y="2507"/>
                  </a:lnTo>
                  <a:lnTo>
                    <a:pt x="1303" y="2475"/>
                  </a:lnTo>
                  <a:lnTo>
                    <a:pt x="1311" y="2463"/>
                  </a:lnTo>
                  <a:lnTo>
                    <a:pt x="1322" y="2437"/>
                  </a:lnTo>
                  <a:lnTo>
                    <a:pt x="1361" y="2308"/>
                  </a:lnTo>
                  <a:lnTo>
                    <a:pt x="1362" y="2304"/>
                  </a:lnTo>
                  <a:lnTo>
                    <a:pt x="1365" y="2293"/>
                  </a:lnTo>
                  <a:lnTo>
                    <a:pt x="1366" y="2281"/>
                  </a:lnTo>
                  <a:lnTo>
                    <a:pt x="1367" y="2277"/>
                  </a:lnTo>
                  <a:lnTo>
                    <a:pt x="1372" y="2248"/>
                  </a:lnTo>
                  <a:lnTo>
                    <a:pt x="1373" y="2244"/>
                  </a:lnTo>
                  <a:lnTo>
                    <a:pt x="1384" y="2139"/>
                  </a:lnTo>
                  <a:lnTo>
                    <a:pt x="1389" y="2003"/>
                  </a:lnTo>
                  <a:lnTo>
                    <a:pt x="1386" y="1619"/>
                  </a:lnTo>
                  <a:lnTo>
                    <a:pt x="1415" y="1312"/>
                  </a:lnTo>
                  <a:lnTo>
                    <a:pt x="1418" y="1306"/>
                  </a:lnTo>
                  <a:lnTo>
                    <a:pt x="1423" y="1295"/>
                  </a:lnTo>
                  <a:lnTo>
                    <a:pt x="1430" y="1285"/>
                  </a:lnTo>
                  <a:lnTo>
                    <a:pt x="1434" y="1281"/>
                  </a:lnTo>
                  <a:lnTo>
                    <a:pt x="1451" y="1271"/>
                  </a:lnTo>
                  <a:lnTo>
                    <a:pt x="1457" y="1268"/>
                  </a:lnTo>
                  <a:lnTo>
                    <a:pt x="1480" y="1264"/>
                  </a:lnTo>
                  <a:lnTo>
                    <a:pt x="1498" y="1264"/>
                  </a:lnTo>
                  <a:lnTo>
                    <a:pt x="1534" y="1257"/>
                  </a:lnTo>
                  <a:lnTo>
                    <a:pt x="1536" y="1257"/>
                  </a:lnTo>
                  <a:lnTo>
                    <a:pt x="1538" y="1256"/>
                  </a:lnTo>
                  <a:lnTo>
                    <a:pt x="1566" y="1247"/>
                  </a:lnTo>
                  <a:lnTo>
                    <a:pt x="1569" y="1245"/>
                  </a:lnTo>
                  <a:lnTo>
                    <a:pt x="1578" y="1240"/>
                  </a:lnTo>
                  <a:lnTo>
                    <a:pt x="1581" y="1236"/>
                  </a:lnTo>
                  <a:lnTo>
                    <a:pt x="1582" y="1236"/>
                  </a:lnTo>
                  <a:lnTo>
                    <a:pt x="1588" y="1233"/>
                  </a:lnTo>
                  <a:lnTo>
                    <a:pt x="1593" y="1227"/>
                  </a:lnTo>
                  <a:lnTo>
                    <a:pt x="1595" y="1225"/>
                  </a:lnTo>
                  <a:lnTo>
                    <a:pt x="1601" y="1216"/>
                  </a:lnTo>
                  <a:lnTo>
                    <a:pt x="1605" y="1222"/>
                  </a:lnTo>
                  <a:lnTo>
                    <a:pt x="1608" y="1230"/>
                  </a:lnTo>
                  <a:lnTo>
                    <a:pt x="1611" y="1254"/>
                  </a:lnTo>
                  <a:lnTo>
                    <a:pt x="1615" y="1250"/>
                  </a:lnTo>
                  <a:lnTo>
                    <a:pt x="1620" y="1246"/>
                  </a:lnTo>
                  <a:lnTo>
                    <a:pt x="1644" y="1230"/>
                  </a:lnTo>
                  <a:lnTo>
                    <a:pt x="1679" y="1212"/>
                  </a:lnTo>
                  <a:lnTo>
                    <a:pt x="1685" y="1208"/>
                  </a:lnTo>
                  <a:lnTo>
                    <a:pt x="1732" y="1184"/>
                  </a:lnTo>
                  <a:lnTo>
                    <a:pt x="1742" y="1180"/>
                  </a:lnTo>
                  <a:lnTo>
                    <a:pt x="1826" y="1142"/>
                  </a:lnTo>
                  <a:lnTo>
                    <a:pt x="1835" y="1151"/>
                  </a:lnTo>
                  <a:lnTo>
                    <a:pt x="1845" y="1142"/>
                  </a:lnTo>
                  <a:lnTo>
                    <a:pt x="1855" y="1127"/>
                  </a:lnTo>
                  <a:lnTo>
                    <a:pt x="1862" y="1113"/>
                  </a:lnTo>
                  <a:lnTo>
                    <a:pt x="1867" y="1096"/>
                  </a:lnTo>
                  <a:lnTo>
                    <a:pt x="1868" y="1081"/>
                  </a:lnTo>
                  <a:lnTo>
                    <a:pt x="1867" y="1064"/>
                  </a:lnTo>
                  <a:lnTo>
                    <a:pt x="1862" y="1047"/>
                  </a:lnTo>
                  <a:lnTo>
                    <a:pt x="1850" y="1019"/>
                  </a:lnTo>
                  <a:lnTo>
                    <a:pt x="1845" y="1011"/>
                  </a:lnTo>
                  <a:lnTo>
                    <a:pt x="1845" y="1008"/>
                  </a:lnTo>
                  <a:lnTo>
                    <a:pt x="1849" y="999"/>
                  </a:lnTo>
                  <a:lnTo>
                    <a:pt x="1851" y="985"/>
                  </a:lnTo>
                  <a:lnTo>
                    <a:pt x="1851" y="980"/>
                  </a:lnTo>
                  <a:lnTo>
                    <a:pt x="1853" y="967"/>
                  </a:lnTo>
                  <a:lnTo>
                    <a:pt x="1853" y="959"/>
                  </a:lnTo>
                  <a:lnTo>
                    <a:pt x="1853" y="957"/>
                  </a:lnTo>
                  <a:lnTo>
                    <a:pt x="1854" y="946"/>
                  </a:lnTo>
                  <a:lnTo>
                    <a:pt x="1857" y="940"/>
                  </a:lnTo>
                  <a:lnTo>
                    <a:pt x="1857" y="937"/>
                  </a:lnTo>
                  <a:lnTo>
                    <a:pt x="1856" y="933"/>
                  </a:lnTo>
                  <a:lnTo>
                    <a:pt x="1855" y="929"/>
                  </a:lnTo>
                  <a:lnTo>
                    <a:pt x="1845" y="917"/>
                  </a:lnTo>
                  <a:lnTo>
                    <a:pt x="1844" y="911"/>
                  </a:lnTo>
                  <a:lnTo>
                    <a:pt x="1844" y="911"/>
                  </a:lnTo>
                  <a:lnTo>
                    <a:pt x="1844" y="907"/>
                  </a:lnTo>
                  <a:lnTo>
                    <a:pt x="1841" y="897"/>
                  </a:lnTo>
                  <a:lnTo>
                    <a:pt x="1836" y="886"/>
                  </a:lnTo>
                  <a:lnTo>
                    <a:pt x="1831" y="875"/>
                  </a:lnTo>
                  <a:lnTo>
                    <a:pt x="1813" y="850"/>
                  </a:lnTo>
                  <a:lnTo>
                    <a:pt x="1788" y="823"/>
                  </a:lnTo>
                  <a:lnTo>
                    <a:pt x="1744" y="766"/>
                  </a:lnTo>
                  <a:lnTo>
                    <a:pt x="1671" y="691"/>
                  </a:lnTo>
                  <a:lnTo>
                    <a:pt x="1536" y="580"/>
                  </a:lnTo>
                  <a:lnTo>
                    <a:pt x="1536" y="571"/>
                  </a:lnTo>
                  <a:lnTo>
                    <a:pt x="1528" y="572"/>
                  </a:lnTo>
                  <a:lnTo>
                    <a:pt x="1522" y="573"/>
                  </a:lnTo>
                  <a:lnTo>
                    <a:pt x="1516" y="572"/>
                  </a:lnTo>
                  <a:lnTo>
                    <a:pt x="1510" y="571"/>
                  </a:lnTo>
                  <a:lnTo>
                    <a:pt x="1499" y="563"/>
                  </a:lnTo>
                  <a:lnTo>
                    <a:pt x="1489" y="552"/>
                  </a:lnTo>
                  <a:lnTo>
                    <a:pt x="1508" y="449"/>
                  </a:lnTo>
                  <a:lnTo>
                    <a:pt x="1564" y="299"/>
                  </a:lnTo>
                  <a:lnTo>
                    <a:pt x="1556" y="266"/>
                  </a:lnTo>
                  <a:lnTo>
                    <a:pt x="1554" y="243"/>
                  </a:lnTo>
                  <a:lnTo>
                    <a:pt x="1555" y="239"/>
                  </a:lnTo>
                  <a:lnTo>
                    <a:pt x="1557" y="228"/>
                  </a:lnTo>
                  <a:lnTo>
                    <a:pt x="1559" y="212"/>
                  </a:lnTo>
                  <a:lnTo>
                    <a:pt x="1559" y="211"/>
                  </a:lnTo>
                  <a:lnTo>
                    <a:pt x="1559" y="203"/>
                  </a:lnTo>
                  <a:lnTo>
                    <a:pt x="1554" y="177"/>
                  </a:lnTo>
                  <a:lnTo>
                    <a:pt x="1480" y="103"/>
                  </a:lnTo>
                  <a:lnTo>
                    <a:pt x="1423" y="27"/>
                  </a:lnTo>
                  <a:lnTo>
                    <a:pt x="1418" y="23"/>
                  </a:lnTo>
                  <a:lnTo>
                    <a:pt x="1406" y="15"/>
                  </a:lnTo>
                  <a:lnTo>
                    <a:pt x="1392" y="11"/>
                  </a:lnTo>
                  <a:lnTo>
                    <a:pt x="1376" y="9"/>
                  </a:lnTo>
                  <a:lnTo>
                    <a:pt x="1367" y="9"/>
                  </a:lnTo>
                  <a:lnTo>
                    <a:pt x="1362" y="8"/>
                  </a:lnTo>
                  <a:lnTo>
                    <a:pt x="1358" y="6"/>
                  </a:lnTo>
                  <a:lnTo>
                    <a:pt x="1353" y="3"/>
                  </a:lnTo>
                  <a:lnTo>
                    <a:pt x="1349" y="0"/>
                  </a:lnTo>
                  <a:close/>
                  <a:moveTo>
                    <a:pt x="1450" y="996"/>
                  </a:moveTo>
                  <a:lnTo>
                    <a:pt x="1454" y="989"/>
                  </a:lnTo>
                  <a:lnTo>
                    <a:pt x="1461" y="983"/>
                  </a:lnTo>
                  <a:lnTo>
                    <a:pt x="1480" y="899"/>
                  </a:lnTo>
                  <a:lnTo>
                    <a:pt x="1489" y="814"/>
                  </a:lnTo>
                  <a:lnTo>
                    <a:pt x="1512" y="839"/>
                  </a:lnTo>
                  <a:lnTo>
                    <a:pt x="1539" y="876"/>
                  </a:lnTo>
                  <a:lnTo>
                    <a:pt x="1556" y="912"/>
                  </a:lnTo>
                  <a:lnTo>
                    <a:pt x="1557" y="917"/>
                  </a:lnTo>
                  <a:lnTo>
                    <a:pt x="1557" y="919"/>
                  </a:lnTo>
                  <a:lnTo>
                    <a:pt x="1559" y="923"/>
                  </a:lnTo>
                  <a:lnTo>
                    <a:pt x="1563" y="946"/>
                  </a:lnTo>
                  <a:lnTo>
                    <a:pt x="1564" y="958"/>
                  </a:lnTo>
                  <a:lnTo>
                    <a:pt x="1560" y="980"/>
                  </a:lnTo>
                  <a:lnTo>
                    <a:pt x="1558" y="990"/>
                  </a:lnTo>
                  <a:lnTo>
                    <a:pt x="1555" y="998"/>
                  </a:lnTo>
                  <a:lnTo>
                    <a:pt x="1554" y="1001"/>
                  </a:lnTo>
                  <a:lnTo>
                    <a:pt x="1549" y="1004"/>
                  </a:lnTo>
                  <a:lnTo>
                    <a:pt x="1543" y="1007"/>
                  </a:lnTo>
                  <a:lnTo>
                    <a:pt x="1483" y="1051"/>
                  </a:lnTo>
                  <a:lnTo>
                    <a:pt x="1470" y="1060"/>
                  </a:lnTo>
                  <a:lnTo>
                    <a:pt x="1456" y="1065"/>
                  </a:lnTo>
                  <a:lnTo>
                    <a:pt x="1449" y="1066"/>
                  </a:lnTo>
                  <a:lnTo>
                    <a:pt x="1442" y="1067"/>
                  </a:lnTo>
                  <a:lnTo>
                    <a:pt x="1442" y="1060"/>
                  </a:lnTo>
                  <a:lnTo>
                    <a:pt x="1444" y="1049"/>
                  </a:lnTo>
                  <a:lnTo>
                    <a:pt x="1449" y="1042"/>
                  </a:lnTo>
                  <a:lnTo>
                    <a:pt x="1456" y="1039"/>
                  </a:lnTo>
                  <a:lnTo>
                    <a:pt x="1461" y="1039"/>
                  </a:lnTo>
                  <a:lnTo>
                    <a:pt x="1454" y="1032"/>
                  </a:lnTo>
                  <a:lnTo>
                    <a:pt x="1450" y="1024"/>
                  </a:lnTo>
                  <a:lnTo>
                    <a:pt x="1447" y="1017"/>
                  </a:lnTo>
                  <a:lnTo>
                    <a:pt x="1447" y="1010"/>
                  </a:lnTo>
                  <a:lnTo>
                    <a:pt x="1447" y="1003"/>
                  </a:lnTo>
                  <a:lnTo>
                    <a:pt x="1450" y="9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5370830" y="2220595"/>
            <a:ext cx="5465445" cy="3709035"/>
          </a:xfrm>
          <a:prstGeom prst="rect">
            <a:avLst/>
          </a:prstGeom>
        </p:spPr>
        <p:txBody>
          <a:bodyPr wrap="square">
            <a:spAutoFit/>
          </a:bodyPr>
          <a:lstStyle/>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汉语姓氏中一部分姓氏以国名而取姓，英国则没有这种姓氏成因。</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中国分封制，各诸侯以周天子为核心，向天子述职。</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英国国王权利被教会、司法、贵族的权利所分散。</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endParaRPr lang="zh-CN" altLang="en-US" sz="2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369570" y="1108075"/>
            <a:ext cx="6239510" cy="829945"/>
          </a:xfrm>
          <a:prstGeom prst="rect">
            <a:avLst/>
          </a:prstGeom>
        </p:spPr>
        <p:txBody>
          <a:bodyPr wrap="square">
            <a:spAutoFit/>
          </a:bodyPr>
          <a:lstStyle/>
          <a:p>
            <a:pPr algn="ctr" eaLnBrk="1" fontAlgn="auto" hangingPunct="1">
              <a:spcBef>
                <a:spcPts val="0"/>
              </a:spcBef>
              <a:spcAft>
                <a:spcPts val="0"/>
              </a:spcAft>
              <a:defRPr/>
            </a:pPr>
            <a:r>
              <a:rPr lang="en-US" altLang="zh-CN" sz="4800" b="1" dirty="0">
                <a:solidFill>
                  <a:schemeClr val="tx1">
                    <a:lumMod val="85000"/>
                    <a:lumOff val="15000"/>
                  </a:schemeClr>
                </a:solidFill>
                <a:latin typeface="华文行楷" panose="02010800040101010101" pitchFamily="2" charset="-122"/>
                <a:ea typeface="华文行楷" panose="02010800040101010101" pitchFamily="2" charset="-122"/>
              </a:rPr>
              <a:t>3</a:t>
            </a:r>
            <a:r>
              <a:rPr lang="zh-CN" altLang="en-US" sz="4800" b="1" dirty="0">
                <a:solidFill>
                  <a:schemeClr val="tx1">
                    <a:lumMod val="85000"/>
                    <a:lumOff val="15000"/>
                  </a:schemeClr>
                </a:solidFill>
                <a:latin typeface="华文行楷" panose="02010800040101010101" pitchFamily="2" charset="-122"/>
                <a:ea typeface="华文行楷" panose="02010800040101010101" pitchFamily="2" charset="-122"/>
              </a:rPr>
              <a:t>、政治统治的差异</a:t>
            </a:r>
            <a:endParaRPr lang="zh-CN" altLang="en-US" sz="4800" b="1" dirty="0">
              <a:solidFill>
                <a:schemeClr val="tx1">
                  <a:lumMod val="85000"/>
                  <a:lumOff val="15000"/>
                </a:schemeClr>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12229" b="25698"/>
          <a:stretch>
            <a:fillRect/>
          </a:stretch>
        </p:blipFill>
        <p:spPr>
          <a:xfrm>
            <a:off x="276860" y="1839595"/>
            <a:ext cx="4927600" cy="418084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0"/>
            <a:ext cx="512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2"/>
          <p:cNvSpPr>
            <a:spLocks noChangeArrowheads="1"/>
          </p:cNvSpPr>
          <p:nvPr/>
        </p:nvSpPr>
        <p:spPr bwMode="auto">
          <a:xfrm>
            <a:off x="1019810" y="2246313"/>
            <a:ext cx="489267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英语民族习惯，婴儿在接受洗礼时，由牧师或父母亲朋为其命名，成为教名。在姓名未形成之前，人们只有名字。</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a:p>
            <a:pPr defTabSz="1216660">
              <a:lnSpc>
                <a:spcPct val="120000"/>
              </a:lnSpc>
            </a:pPr>
            <a:r>
              <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rPr>
              <a:t>中国人的心理意识中，神高高在上，不可侵犯。中国文化是以宗法制为基础的群体本位文化。</a:t>
            </a:r>
            <a:endParaRPr lang="zh-CN" altLang="en-US" sz="2800" dirty="0">
              <a:solidFill>
                <a:schemeClr val="tx1">
                  <a:lumMod val="85000"/>
                  <a:lumOff val="15000"/>
                </a:schemeClr>
              </a:solidFill>
              <a:latin typeface="华文中宋" panose="02010600040101010101" charset="-122"/>
              <a:ea typeface="华文中宋" panose="02010600040101010101" charset="-122"/>
              <a:sym typeface="Arial" panose="020B0604020202020204" pitchFamily="34" charset="0"/>
            </a:endParaRPr>
          </a:p>
        </p:txBody>
      </p:sp>
      <p:sp>
        <p:nvSpPr>
          <p:cNvPr id="8" name="文本框 5"/>
          <p:cNvSpPr txBox="1">
            <a:spLocks noChangeArrowheads="1"/>
          </p:cNvSpPr>
          <p:nvPr/>
        </p:nvSpPr>
        <p:spPr bwMode="auto">
          <a:xfrm>
            <a:off x="629285" y="1174115"/>
            <a:ext cx="5283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a:solidFill>
                  <a:schemeClr val="tx1"/>
                </a:solidFill>
                <a:latin typeface="华文行楷" panose="02010800040101010101" pitchFamily="2" charset="-122"/>
                <a:ea typeface="华文行楷" panose="02010800040101010101" pitchFamily="2" charset="-122"/>
              </a:rPr>
              <a:t>4</a:t>
            </a:r>
            <a:r>
              <a:rPr lang="zh-CN" altLang="en-US" sz="4400" b="1">
                <a:solidFill>
                  <a:schemeClr val="tx1"/>
                </a:solidFill>
                <a:latin typeface="华文行楷" panose="02010800040101010101" pitchFamily="2" charset="-122"/>
                <a:ea typeface="华文行楷" panose="02010800040101010101" pitchFamily="2" charset="-122"/>
              </a:rPr>
              <a:t>、宗教观念的差异</a:t>
            </a:r>
            <a:endParaRPr lang="zh-CN" altLang="en-US" sz="4400" b="1">
              <a:solidFill>
                <a:schemeClr val="tx1"/>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351915"/>
            <a:ext cx="10515600" cy="904875"/>
          </a:xfrm>
        </p:spPr>
        <p:txBody>
          <a:bodyPr/>
          <a:p>
            <a:r>
              <a:rPr lang="en-US" altLang="zh-CN" sz="4000" b="1">
                <a:latin typeface="华文行楷" panose="02010800040101010101" pitchFamily="2" charset="-122"/>
                <a:ea typeface="华文行楷" panose="02010800040101010101" pitchFamily="2" charset="-122"/>
              </a:rPr>
              <a:t>5</a:t>
            </a:r>
            <a:r>
              <a:rPr lang="zh-CN" altLang="en-US" sz="4000" b="1">
                <a:latin typeface="华文行楷" panose="02010800040101010101" pitchFamily="2" charset="-122"/>
                <a:ea typeface="华文行楷" panose="02010800040101010101" pitchFamily="2" charset="-122"/>
              </a:rPr>
              <a:t>、思想文化的差异</a:t>
            </a:r>
            <a:endParaRPr lang="zh-CN" altLang="en-US" sz="4000" b="1">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838200" y="2496185"/>
            <a:ext cx="10515600" cy="4351338"/>
          </a:xfrm>
        </p:spPr>
        <p:txBody>
          <a:bodyPr/>
          <a:p>
            <a:r>
              <a:rPr lang="zh-CN" altLang="en-US"/>
              <a:t>汉语姓氏中，姓氏来源有两种与皇权的统治有关。一是赐姓，二是改姓。</a:t>
            </a:r>
            <a:endParaRPr lang="zh-CN" altLang="en-US"/>
          </a:p>
          <a:p>
            <a:r>
              <a:rPr lang="zh-CN" altLang="en-US"/>
              <a:t>在英语姓氏中不曾出现过被赐姓或改姓的情况。</a:t>
            </a:r>
            <a:endParaRPr lang="zh-CN" altLang="en-US"/>
          </a:p>
        </p:txBody>
      </p:sp>
      <p:sp>
        <p:nvSpPr>
          <p:cNvPr id="4" name="文本框 3"/>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pic>
        <p:nvPicPr>
          <p:cNvPr id="5" name="图片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51720"/>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4120"/>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187325" y="2372995"/>
            <a:ext cx="3652520" cy="3894455"/>
          </a:xfrm>
          <a:prstGeom prst="rect">
            <a:avLst/>
          </a:prstGeom>
        </p:spPr>
        <p:txBody>
          <a:bodyPr wrap="square">
            <a:spAutoFit/>
          </a:bodyPr>
          <a:lstStyle/>
          <a:p>
            <a:pPr defTabSz="1216660">
              <a:lnSpc>
                <a:spcPct val="120000"/>
              </a:lnSpc>
            </a:pPr>
            <a:r>
              <a:rPr lang="zh-CN" altLang="en-US" sz="2400">
                <a:latin typeface="华文中宋" panose="02010600040101010101" charset="-122"/>
                <a:ea typeface="华文中宋" panose="02010600040101010101" charset="-122"/>
                <a:sym typeface="+mn-ea"/>
              </a:rPr>
              <a:t>中国自古拥有强烈的家族观念。在重视家族观念方面的一个重要体现，就是为记录家族的传承制定了家谱，为纪念祖先制定了祠堂，以表对先祖的敬畏。家谱成为我国研究姓氏学的重要资料。</a:t>
            </a:r>
            <a:endParaRPr lang="zh-CN" altLang="en-US" sz="2400" dirty="0">
              <a:solidFill>
                <a:schemeClr val="tx1">
                  <a:lumMod val="85000"/>
                  <a:lumOff val="15000"/>
                </a:schemeClr>
              </a:solidFill>
              <a:latin typeface="华文中宋" panose="02010600040101010101" charset="-122"/>
              <a:ea typeface="华文中宋" panose="02010600040101010101" charset="-122"/>
              <a:sym typeface="+mn-ea"/>
            </a:endParaRPr>
          </a:p>
          <a:p>
            <a:pPr defTabSz="1216660">
              <a:lnSpc>
                <a:spcPct val="120000"/>
              </a:lnSpc>
            </a:pP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4345305" y="2460625"/>
            <a:ext cx="3074670" cy="3007995"/>
          </a:xfrm>
          <a:prstGeom prst="rect">
            <a:avLst/>
          </a:prstGeom>
        </p:spPr>
        <p:txBody>
          <a:bodyPr wrap="square">
            <a:spAutoFit/>
          </a:bodyPr>
          <a:lstStyle/>
          <a:p>
            <a:pPr defTabSz="1216660">
              <a:lnSpc>
                <a:spcPct val="120000"/>
              </a:lnSpc>
            </a:pPr>
            <a:r>
              <a:rPr lang="zh-CN" altLang="en-US" sz="2400">
                <a:latin typeface="华文中宋" panose="02010600040101010101" charset="-122"/>
                <a:ea typeface="华文中宋" panose="02010600040101010101" charset="-122"/>
                <a:sym typeface="+mn-ea"/>
              </a:rPr>
              <a:t>在英国的姓氏中，也会注重家族的传承，但并没有出现家谱一类的记录。英语称谓只是简单的</a:t>
            </a:r>
            <a:r>
              <a:rPr lang="en-US" altLang="zh-CN" sz="2400">
                <a:latin typeface="华文中宋" panose="02010600040101010101" charset="-122"/>
                <a:ea typeface="华文中宋" panose="02010600040101010101" charset="-122"/>
                <a:sym typeface="+mn-ea"/>
              </a:rPr>
              <a:t>“brother\sister”</a:t>
            </a:r>
            <a:r>
              <a:rPr lang="zh-CN" altLang="en-US" sz="2400">
                <a:latin typeface="华文中宋" panose="02010600040101010101" charset="-122"/>
                <a:ea typeface="华文中宋" panose="02010600040101010101" charset="-122"/>
                <a:sym typeface="+mn-ea"/>
              </a:rPr>
              <a:t>。</a:t>
            </a:r>
            <a:endParaRPr lang="zh-CN" altLang="en-US" sz="2400" dirty="0">
              <a:solidFill>
                <a:schemeClr val="tx1">
                  <a:lumMod val="85000"/>
                  <a:lumOff val="15000"/>
                </a:schemeClr>
              </a:solidFill>
              <a:latin typeface="华文中宋" panose="02010600040101010101" charset="-122"/>
              <a:ea typeface="华文中宋" panose="02010600040101010101" charset="-122"/>
              <a:sym typeface="+mn-ea"/>
            </a:endParaRPr>
          </a:p>
          <a:p>
            <a:pPr defTabSz="1216660">
              <a:lnSpc>
                <a:spcPct val="120000"/>
              </a:lnSpc>
            </a:pP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7925920" y="2460600"/>
            <a:ext cx="2740856" cy="3007995"/>
          </a:xfrm>
          <a:prstGeom prst="rect">
            <a:avLst/>
          </a:prstGeom>
        </p:spPr>
        <p:txBody>
          <a:bodyPr wrap="square">
            <a:spAutoFit/>
          </a:bodyPr>
          <a:lstStyle/>
          <a:p>
            <a:pPr defTabSz="1216660">
              <a:lnSpc>
                <a:spcPct val="120000"/>
              </a:lnSpc>
            </a:pPr>
            <a:r>
              <a:rPr lang="zh-CN" altLang="en-US" sz="2400" dirty="0">
                <a:solidFill>
                  <a:schemeClr val="tx1">
                    <a:lumMod val="85000"/>
                    <a:lumOff val="15000"/>
                  </a:schemeClr>
                </a:solidFill>
                <a:latin typeface="华文中宋" panose="02010600040101010101" charset="-122"/>
                <a:ea typeface="华文中宋" panose="02010600040101010101" charset="-122"/>
              </a:rPr>
              <a:t>中国人更看重亲属关系，有一套严格的伦理等级制度，自古便看重家族关系，同时反映在制定家谱上。</a:t>
            </a:r>
            <a:endParaRPr lang="zh-CN" altLang="en-US" sz="2400" dirty="0">
              <a:solidFill>
                <a:schemeClr val="tx1">
                  <a:lumMod val="85000"/>
                  <a:lumOff val="15000"/>
                </a:schemeClr>
              </a:solidFill>
              <a:latin typeface="华文中宋" panose="02010600040101010101" charset="-122"/>
              <a:ea typeface="华文中宋" panose="02010600040101010101" charset="-122"/>
            </a:endParaRPr>
          </a:p>
          <a:p>
            <a:pPr defTabSz="1216660">
              <a:lnSpc>
                <a:spcPct val="120000"/>
              </a:lnSpc>
            </a:pP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735330" y="203835"/>
            <a:ext cx="7041515" cy="706755"/>
          </a:xfrm>
          <a:prstGeom prst="rect">
            <a:avLst/>
          </a:prstGeom>
          <a:noFill/>
        </p:spPr>
        <p:txBody>
          <a:bodyPr wrap="square" rtlCol="0">
            <a:spAutoFit/>
          </a:bodyPr>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rPr>
              <a:t>汉英姓氏来源体现的文化异同</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sym typeface="+mn-ea"/>
            </a:endParaRPr>
          </a:p>
        </p:txBody>
      </p:sp>
      <p:sp>
        <p:nvSpPr>
          <p:cNvPr id="3" name="标题 2"/>
          <p:cNvSpPr>
            <a:spLocks noGrp="1"/>
          </p:cNvSpPr>
          <p:nvPr>
            <p:ph type="title"/>
          </p:nvPr>
        </p:nvSpPr>
        <p:spPr>
          <a:xfrm>
            <a:off x="393065" y="1176020"/>
            <a:ext cx="10515600" cy="931545"/>
          </a:xfrm>
        </p:spPr>
        <p:txBody>
          <a:bodyPr/>
          <a:p>
            <a:r>
              <a:rPr lang="en-US" altLang="zh-CN" b="1">
                <a:latin typeface="华文行楷" panose="02010800040101010101" pitchFamily="2" charset="-122"/>
                <a:ea typeface="华文行楷" panose="02010800040101010101" pitchFamily="2" charset="-122"/>
              </a:rPr>
              <a:t>6</a:t>
            </a:r>
            <a:r>
              <a:rPr lang="zh-CN" altLang="en-US" b="1">
                <a:latin typeface="华文行楷" panose="02010800040101010101" pitchFamily="2" charset="-122"/>
                <a:ea typeface="华文行楷" panose="02010800040101010101" pitchFamily="2" charset="-122"/>
              </a:rPr>
              <a:t>、家族观念的差异</a:t>
            </a:r>
            <a:endParaRPr lang="zh-CN" altLang="en-US" b="1">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3"/>
          <a:stretch>
            <a:fillRect/>
          </a:stretch>
        </p:blipFill>
        <p:spPr>
          <a:xfrm>
            <a:off x="5645785" y="1308735"/>
            <a:ext cx="1085850" cy="666750"/>
          </a:xfrm>
          <a:prstGeom prst="rect">
            <a:avLst/>
          </a:prstGeom>
        </p:spPr>
      </p:pic>
      <p:pic>
        <p:nvPicPr>
          <p:cNvPr id="49" name="Picture 256" descr="梅花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9975" y="-222885"/>
            <a:ext cx="4845685" cy="2491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sp>
        <p:nvSpPr>
          <p:cNvPr id="4" name="TextBox 2"/>
          <p:cNvSpPr txBox="1"/>
          <p:nvPr/>
        </p:nvSpPr>
        <p:spPr>
          <a:xfrm>
            <a:off x="3884295" y="2875280"/>
            <a:ext cx="4058285" cy="1106805"/>
          </a:xfrm>
          <a:prstGeom prst="rect">
            <a:avLst/>
          </a:prstGeom>
          <a:noFill/>
        </p:spPr>
        <p:txBody>
          <a:bodyPr wrap="square">
            <a:spAutoFit/>
          </a:bodyPr>
          <a:lstStyle/>
          <a:p>
            <a:pPr eaLnBrk="1" fontAlgn="auto" hangingPunct="1">
              <a:spcBef>
                <a:spcPts val="0"/>
              </a:spcBef>
              <a:spcAft>
                <a:spcPts val="0"/>
              </a:spcAft>
              <a:defRPr/>
            </a:pPr>
            <a:r>
              <a:rPr lang="zh-CN" altLang="en-US" sz="6600" dirty="0">
                <a:solidFill>
                  <a:schemeClr val="tx1">
                    <a:lumMod val="75000"/>
                    <a:lumOff val="25000"/>
                  </a:schemeClr>
                </a:solidFill>
                <a:latin typeface="隶书" panose="02010509060101010101" charset="-122"/>
                <a:ea typeface="隶书" panose="02010509060101010101" charset="-122"/>
              </a:rPr>
              <a:t>游戏环节</a:t>
            </a:r>
            <a:endParaRPr lang="zh-CN" altLang="en-US" sz="6600" dirty="0">
              <a:solidFill>
                <a:schemeClr val="tx1">
                  <a:lumMod val="75000"/>
                  <a:lumOff val="25000"/>
                </a:schemeClr>
              </a:solidFill>
              <a:latin typeface="隶书" panose="02010509060101010101" charset="-122"/>
              <a:ea typeface="隶书" panose="02010509060101010101" charset="-122"/>
            </a:endParaRPr>
          </a:p>
        </p:txBody>
      </p:sp>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601" y="2988945"/>
              <a:ext cx="126090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面条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39878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小品第一人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配角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陈</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r>
              <a:rPr lang="zh-CN" altLang="en-US" sz="4800">
                <a:latin typeface="华文行楷" panose="02010800040101010101" pitchFamily="2" charset="-122"/>
                <a:ea typeface="华文行楷" panose="02010800040101010101" pitchFamily="2" charset="-122"/>
              </a:rPr>
              <a:t>陈佩斯</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626969" y="3005193"/>
              <a:ext cx="1519555" cy="460375"/>
            </a:xfrm>
            <a:prstGeom prst="rect">
              <a:avLst/>
            </a:prstGeom>
            <a:noFill/>
          </p:spPr>
          <p:txBody>
            <a:bodyPr wrap="square"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出身名门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359" y="2941058"/>
              <a:ext cx="1892300"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入木三分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594584" y="2988683"/>
              <a:ext cx="158051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东床快婿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王羲之</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830207"/>
            <a:chOff x="5435199" y="2988683"/>
            <a:chExt cx="2655132" cy="830207"/>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601" y="2988945"/>
              <a:ext cx="1260905" cy="82994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海棠花</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黄埔军校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长安街</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周</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周恩来</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sp>
        <p:nvSpPr>
          <p:cNvPr id="4" name="TextBox 2"/>
          <p:cNvSpPr txBox="1"/>
          <p:nvPr/>
        </p:nvSpPr>
        <p:spPr>
          <a:xfrm>
            <a:off x="3590123" y="3076158"/>
            <a:ext cx="3265488" cy="706755"/>
          </a:xfrm>
          <a:prstGeom prst="rect">
            <a:avLst/>
          </a:prstGeom>
          <a:noFill/>
        </p:spPr>
        <p:txBody>
          <a:bodyPr>
            <a:spAutoFit/>
          </a:bodyPr>
          <a:lstStyle/>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rPr>
              <a:t>中华姓氏渊源</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5" name="流程图: 联系 4"/>
          <p:cNvSpPr/>
          <p:nvPr/>
        </p:nvSpPr>
        <p:spPr>
          <a:xfrm>
            <a:off x="2962426" y="3298090"/>
            <a:ext cx="231775" cy="231775"/>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201" y="1877278"/>
            <a:ext cx="32067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56" descr="梅花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 y="-134165"/>
            <a:ext cx="5286375" cy="271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601" y="2988945"/>
              <a:ext cx="126090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建筑</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有魅力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625699" y="2988683"/>
              <a:ext cx="144335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四月天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林</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林徽因</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601" y="2988945"/>
              <a:ext cx="126090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北京</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锦衣卫</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清廉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于</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756410"/>
          </a:xfrm>
          <a:prstGeom prst="rect">
            <a:avLst/>
          </a:prstGeom>
          <a:noFill/>
        </p:spPr>
        <p:txBody>
          <a:bodyPr vert="eaVert" wrap="none" rtlCol="0">
            <a:spAutoFit/>
          </a:bodyPr>
          <a:p>
            <a:pPr algn="l"/>
            <a:r>
              <a:rPr lang="en-US" altLang="zh-CN" sz="4800">
                <a:latin typeface="华文行楷" panose="02010800040101010101" pitchFamily="2" charset="-122"/>
                <a:ea typeface="华文行楷" panose="02010800040101010101" pitchFamily="2" charset="-122"/>
              </a:rPr>
              <a:t> </a:t>
            </a:r>
            <a:r>
              <a:rPr lang="zh-CN" altLang="en-US" sz="4800">
                <a:latin typeface="华文行楷" panose="02010800040101010101" pitchFamily="2" charset="-122"/>
                <a:ea typeface="华文行楷" panose="02010800040101010101" pitchFamily="2" charset="-122"/>
              </a:rPr>
              <a:t>于  谦</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601" y="2988945"/>
              <a:ext cx="126090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竹子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江 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435199" y="2988683"/>
              <a:ext cx="171704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平定叛乱</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王阳明</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248895" y="1650857"/>
            <a:ext cx="2761812" cy="669361"/>
            <a:chOff x="5328519" y="2988683"/>
            <a:chExt cx="276181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328519" y="2988683"/>
              <a:ext cx="181800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幕后英雄</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韩 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道 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60782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张  良</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8"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355575" y="1650857"/>
            <a:ext cx="2655132" cy="669361"/>
            <a:chOff x="5435199" y="2988683"/>
            <a:chExt cx="2655132" cy="669361"/>
          </a:xfrm>
        </p:grpSpPr>
        <p:pic>
          <p:nvPicPr>
            <p:cNvPr id="17" name="图片 16"/>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8" name="文本框 17"/>
            <p:cNvSpPr txBox="1"/>
            <p:nvPr/>
          </p:nvSpPr>
          <p:spPr>
            <a:xfrm>
              <a:off x="5435834" y="2988683"/>
              <a:ext cx="1351915" cy="460375"/>
            </a:xfrm>
            <a:prstGeom prst="rect">
              <a:avLst/>
            </a:prstGeom>
            <a:noFill/>
          </p:spPr>
          <p:txBody>
            <a:bodyPr wrap="square" rtlCol="0">
              <a:spAutoFit/>
            </a:bodyPr>
            <a:p>
              <a:r>
                <a:rPr lang="en-US" altLang="zh-CN" sz="16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鱼 钩</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0275" y="2393172"/>
            <a:ext cx="2655132" cy="669361"/>
            <a:chOff x="5485999" y="2941058"/>
            <a:chExt cx="2655132" cy="669361"/>
          </a:xfrm>
        </p:grpSpPr>
        <p:pic>
          <p:nvPicPr>
            <p:cNvPr id="3" name="图片 2"/>
            <p:cNvPicPr>
              <a:picLocks noChangeAspect="1"/>
            </p:cNvPicPr>
            <p:nvPr/>
          </p:nvPicPr>
          <p:blipFill rotWithShape="1">
            <a:blip r:embed="rId3" cstate="email"/>
            <a:srcRect/>
            <a:stretch>
              <a:fillRect/>
            </a:stretch>
          </p:blipFill>
          <p:spPr>
            <a:xfrm>
              <a:off x="5485999" y="2941058"/>
              <a:ext cx="2655132" cy="669361"/>
            </a:xfrm>
            <a:prstGeom prst="rect">
              <a:avLst/>
            </a:prstGeom>
          </p:spPr>
        </p:pic>
        <p:sp>
          <p:nvSpPr>
            <p:cNvPr id="7" name="文本框 6"/>
            <p:cNvSpPr txBox="1"/>
            <p:nvPr/>
          </p:nvSpPr>
          <p:spPr>
            <a:xfrm>
              <a:off x="5699994" y="2941058"/>
              <a:ext cx="1892300" cy="460375"/>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占 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16075" y="3172317"/>
            <a:ext cx="2655132" cy="669361"/>
            <a:chOff x="5435199" y="2988683"/>
            <a:chExt cx="2655132" cy="669361"/>
          </a:xfrm>
        </p:grpSpPr>
        <p:pic>
          <p:nvPicPr>
            <p:cNvPr id="11" name="图片 10"/>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2" name="文本框 11"/>
            <p:cNvSpPr txBox="1"/>
            <p:nvPr/>
          </p:nvSpPr>
          <p:spPr>
            <a:xfrm>
              <a:off x="5564739" y="2988683"/>
              <a:ext cx="150431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sz="2400" b="1" dirty="0">
                  <a:solidFill>
                    <a:schemeClr val="bg1"/>
                  </a:solidFill>
                  <a:latin typeface="微软雅黑" panose="020B0503020204020204" pitchFamily="34" charset="-122"/>
                  <a:ea typeface="微软雅黑" panose="020B0503020204020204" pitchFamily="34" charset="-122"/>
                </a:rPr>
                <a:t>运筹帷幄</a:t>
              </a:r>
              <a:endParaRPr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61870" y="3927967"/>
            <a:ext cx="2655132" cy="669361"/>
            <a:chOff x="5435199" y="2988683"/>
            <a:chExt cx="2655132" cy="669361"/>
          </a:xfrm>
        </p:grpSpPr>
        <p:pic>
          <p:nvPicPr>
            <p:cNvPr id="14" name="图片 13"/>
            <p:cNvPicPr>
              <a:picLocks noChangeAspect="1"/>
            </p:cNvPicPr>
            <p:nvPr/>
          </p:nvPicPr>
          <p:blipFill rotWithShape="1">
            <a:blip r:embed="rId3" cstate="email"/>
            <a:srcRect/>
            <a:stretch>
              <a:fillRect/>
            </a:stretch>
          </p:blipFill>
          <p:spPr>
            <a:xfrm>
              <a:off x="5435199" y="2988683"/>
              <a:ext cx="2655132" cy="669361"/>
            </a:xfrm>
            <a:prstGeom prst="rect">
              <a:avLst/>
            </a:prstGeom>
          </p:spPr>
        </p:pic>
        <p:sp>
          <p:nvSpPr>
            <p:cNvPr id="15" name="文本框 14"/>
            <p:cNvSpPr txBox="1"/>
            <p:nvPr/>
          </p:nvSpPr>
          <p:spPr>
            <a:xfrm>
              <a:off x="5686426" y="2988945"/>
              <a:ext cx="1260905" cy="46037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2"/>
          <p:cNvGrpSpPr/>
          <p:nvPr/>
        </p:nvGrpSpPr>
        <p:grpSpPr bwMode="auto">
          <a:xfrm>
            <a:off x="6116672" y="840413"/>
            <a:ext cx="3009900" cy="2792413"/>
            <a:chOff x="4626840" y="2720141"/>
            <a:chExt cx="3011342" cy="2792747"/>
          </a:xfrm>
        </p:grpSpPr>
        <p:pic>
          <p:nvPicPr>
            <p:cNvPr id="2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168017">
              <a:off x="4626840" y="2720141"/>
              <a:ext cx="3011342" cy="279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p:nvPr/>
          </p:nvSpPr>
          <p:spPr>
            <a:xfrm>
              <a:off x="5517855" y="3393322"/>
              <a:ext cx="1505671" cy="768442"/>
            </a:xfrm>
            <a:prstGeom prst="rect">
              <a:avLst/>
            </a:prstGeom>
            <a:noFill/>
          </p:spPr>
          <p:txBody>
            <a:bodyPr>
              <a:spAutoFit/>
            </a:bodyPr>
            <a:p>
              <a:pPr eaLnBrk="1" fontAlgn="auto" hangingPunct="1">
                <a:spcBef>
                  <a:spcPts val="0"/>
                </a:spcBef>
                <a:spcAft>
                  <a:spcPts val="0"/>
                </a:spcAft>
                <a:defRPr/>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160895" y="1276350"/>
            <a:ext cx="921385" cy="1920240"/>
          </a:xfrm>
          <a:prstGeom prst="rect">
            <a:avLst/>
          </a:prstGeom>
          <a:noFill/>
        </p:spPr>
        <p:txBody>
          <a:bodyPr vert="eaVert" wrap="none" rtlCol="0">
            <a:spAutoFit/>
          </a:bodyPr>
          <a:p>
            <a:pPr algn="l"/>
            <a:r>
              <a:rPr lang="zh-CN" altLang="en-US" sz="4800">
                <a:latin typeface="华文行楷" panose="02010800040101010101" pitchFamily="2" charset="-122"/>
                <a:ea typeface="华文行楷" panose="02010800040101010101" pitchFamily="2" charset="-122"/>
              </a:rPr>
              <a:t>姜子牙</a:t>
            </a:r>
            <a:endParaRPr lang="zh-CN" altLang="en-US" sz="4800">
              <a:latin typeface="华文行楷" panose="02010800040101010101" pitchFamily="2" charset="-122"/>
              <a:ea typeface="华文行楷" panose="0201080004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1555" y="2681605"/>
            <a:ext cx="6285865" cy="1106805"/>
          </a:xfrm>
          <a:prstGeom prst="rect">
            <a:avLst/>
          </a:prstGeom>
        </p:spPr>
        <p:txBody>
          <a:bodyPr wrap="square">
            <a:spAutoFit/>
          </a:bodyPr>
          <a:lstStyle/>
          <a:p>
            <a:pPr algn="dist">
              <a:defRPr/>
            </a:pPr>
            <a:r>
              <a:rPr lang="en-US" altLang="zh-CN" sz="6600" b="1" dirty="0" smtClean="0">
                <a:ln w="17780" cmpd="sng">
                  <a:noFill/>
                  <a:prstDash val="solid"/>
                  <a:miter lim="800000"/>
                </a:ln>
                <a:solidFill>
                  <a:schemeClr val="tx1">
                    <a:lumMod val="85000"/>
                    <a:lumOff val="15000"/>
                  </a:schemeClr>
                </a:solidFill>
                <a:latin typeface="方正舒体" panose="02010601030101010101" pitchFamily="2" charset="-122"/>
                <a:ea typeface="方正舒体" panose="02010601030101010101" pitchFamily="2" charset="-122"/>
              </a:rPr>
              <a:t>  </a:t>
            </a:r>
            <a:r>
              <a:rPr lang="en-US" altLang="zh-CN" sz="6600" b="1" dirty="0" smtClean="0">
                <a:ln w="17780" cmpd="sng">
                  <a:noFill/>
                  <a:prstDash val="solid"/>
                  <a:miter lim="800000"/>
                </a:ln>
                <a:solidFill>
                  <a:schemeClr val="tx1">
                    <a:lumMod val="85000"/>
                    <a:lumOff val="15000"/>
                  </a:schemeClr>
                </a:solidFill>
                <a:latin typeface="隶书" panose="02010509060101010101" charset="-122"/>
                <a:ea typeface="隶书" panose="02010509060101010101" charset="-122"/>
              </a:rPr>
              <a:t> </a:t>
            </a:r>
            <a:r>
              <a:rPr lang="zh-CN" altLang="en-US" sz="6600" b="1" dirty="0" smtClean="0">
                <a:ln w="17780" cmpd="sng">
                  <a:noFill/>
                  <a:prstDash val="solid"/>
                  <a:miter lim="800000"/>
                </a:ln>
                <a:solidFill>
                  <a:schemeClr val="tx1">
                    <a:lumMod val="85000"/>
                    <a:lumOff val="15000"/>
                  </a:schemeClr>
                </a:solidFill>
                <a:latin typeface="隶书" panose="02010509060101010101" charset="-122"/>
                <a:ea typeface="隶书" panose="02010509060101010101" charset="-122"/>
              </a:rPr>
              <a:t>感谢聆听</a:t>
            </a:r>
            <a:endParaRPr lang="zh-CN" altLang="en-US" sz="6600" b="1" dirty="0" smtClean="0">
              <a:ln w="17780" cmpd="sng">
                <a:noFill/>
                <a:prstDash val="solid"/>
                <a:miter lim="800000"/>
              </a:ln>
              <a:solidFill>
                <a:schemeClr val="tx1">
                  <a:lumMod val="85000"/>
                  <a:lumOff val="15000"/>
                </a:schemeClr>
              </a:solidFill>
              <a:latin typeface="隶书" panose="02010509060101010101" charset="-122"/>
              <a:ea typeface="隶书" panose="02010509060101010101" charset="-122"/>
            </a:endParaRPr>
          </a:p>
        </p:txBody>
      </p:sp>
      <p:sp>
        <p:nvSpPr>
          <p:cNvPr id="5" name="文本框 15"/>
          <p:cNvSpPr txBox="1">
            <a:spLocks noChangeArrowheads="1"/>
          </p:cNvSpPr>
          <p:nvPr/>
        </p:nvSpPr>
        <p:spPr bwMode="auto">
          <a:xfrm>
            <a:off x="3084713" y="3672174"/>
            <a:ext cx="254778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b="1" dirty="0">
              <a:solidFill>
                <a:schemeClr val="tx1">
                  <a:lumMod val="85000"/>
                  <a:lumOff val="15000"/>
                </a:schemeClr>
              </a:solidFill>
              <a:latin typeface="方正舒体" panose="02010601030101010101" pitchFamily="2" charset="-122"/>
              <a:ea typeface="方正舒体" panose="02010601030101010101" pitchFamily="2" charset="-122"/>
            </a:endParaRPr>
          </a:p>
        </p:txBody>
      </p:sp>
      <p:grpSp>
        <p:nvGrpSpPr>
          <p:cNvPr id="17" name="组合 16"/>
          <p:cNvGrpSpPr/>
          <p:nvPr/>
        </p:nvGrpSpPr>
        <p:grpSpPr>
          <a:xfrm>
            <a:off x="10190675" y="409721"/>
            <a:ext cx="1275778" cy="1740368"/>
            <a:chOff x="10518775" y="412750"/>
            <a:chExt cx="1098550" cy="1498600"/>
          </a:xfrm>
          <a:solidFill>
            <a:srgbClr val="4D453F"/>
          </a:solidFill>
        </p:grpSpPr>
        <p:sp>
          <p:nvSpPr>
            <p:cNvPr id="14" name="Freeform 6"/>
            <p:cNvSpPr>
              <a:spLocks noEditPoints="1"/>
            </p:cNvSpPr>
            <p:nvPr/>
          </p:nvSpPr>
          <p:spPr bwMode="auto">
            <a:xfrm>
              <a:off x="10518775" y="1335088"/>
              <a:ext cx="561975" cy="576262"/>
            </a:xfrm>
            <a:custGeom>
              <a:avLst/>
              <a:gdLst>
                <a:gd name="T0" fmla="*/ 790 w 1031"/>
                <a:gd name="T1" fmla="*/ 254 h 1060"/>
                <a:gd name="T2" fmla="*/ 807 w 1031"/>
                <a:gd name="T3" fmla="*/ 227 h 1060"/>
                <a:gd name="T4" fmla="*/ 741 w 1031"/>
                <a:gd name="T5" fmla="*/ 166 h 1060"/>
                <a:gd name="T6" fmla="*/ 926 w 1031"/>
                <a:gd name="T7" fmla="*/ 37 h 1060"/>
                <a:gd name="T8" fmla="*/ 777 w 1031"/>
                <a:gd name="T9" fmla="*/ 2 h 1060"/>
                <a:gd name="T10" fmla="*/ 717 w 1031"/>
                <a:gd name="T11" fmla="*/ 16 h 1060"/>
                <a:gd name="T12" fmla="*/ 576 w 1031"/>
                <a:gd name="T13" fmla="*/ 34 h 1060"/>
                <a:gd name="T14" fmla="*/ 521 w 1031"/>
                <a:gd name="T15" fmla="*/ 43 h 1060"/>
                <a:gd name="T16" fmla="*/ 475 w 1031"/>
                <a:gd name="T17" fmla="*/ 56 h 1060"/>
                <a:gd name="T18" fmla="*/ 395 w 1031"/>
                <a:gd name="T19" fmla="*/ 69 h 1060"/>
                <a:gd name="T20" fmla="*/ 355 w 1031"/>
                <a:gd name="T21" fmla="*/ 21 h 1060"/>
                <a:gd name="T22" fmla="*/ 352 w 1031"/>
                <a:gd name="T23" fmla="*/ 138 h 1060"/>
                <a:gd name="T24" fmla="*/ 366 w 1031"/>
                <a:gd name="T25" fmla="*/ 183 h 1060"/>
                <a:gd name="T26" fmla="*/ 269 w 1031"/>
                <a:gd name="T27" fmla="*/ 308 h 1060"/>
                <a:gd name="T28" fmla="*/ 107 w 1031"/>
                <a:gd name="T29" fmla="*/ 246 h 1060"/>
                <a:gd name="T30" fmla="*/ 27 w 1031"/>
                <a:gd name="T31" fmla="*/ 255 h 1060"/>
                <a:gd name="T32" fmla="*/ 56 w 1031"/>
                <a:gd name="T33" fmla="*/ 327 h 1060"/>
                <a:gd name="T34" fmla="*/ 8 w 1031"/>
                <a:gd name="T35" fmla="*/ 783 h 1060"/>
                <a:gd name="T36" fmla="*/ 38 w 1031"/>
                <a:gd name="T37" fmla="*/ 824 h 1060"/>
                <a:gd name="T38" fmla="*/ 127 w 1031"/>
                <a:gd name="T39" fmla="*/ 783 h 1060"/>
                <a:gd name="T40" fmla="*/ 164 w 1031"/>
                <a:gd name="T41" fmla="*/ 364 h 1060"/>
                <a:gd name="T42" fmla="*/ 315 w 1031"/>
                <a:gd name="T43" fmla="*/ 354 h 1060"/>
                <a:gd name="T44" fmla="*/ 418 w 1031"/>
                <a:gd name="T45" fmla="*/ 382 h 1060"/>
                <a:gd name="T46" fmla="*/ 339 w 1031"/>
                <a:gd name="T47" fmla="*/ 467 h 1060"/>
                <a:gd name="T48" fmla="*/ 373 w 1031"/>
                <a:gd name="T49" fmla="*/ 539 h 1060"/>
                <a:gd name="T50" fmla="*/ 304 w 1031"/>
                <a:gd name="T51" fmla="*/ 619 h 1060"/>
                <a:gd name="T52" fmla="*/ 224 w 1031"/>
                <a:gd name="T53" fmla="*/ 710 h 1060"/>
                <a:gd name="T54" fmla="*/ 361 w 1031"/>
                <a:gd name="T55" fmla="*/ 680 h 1060"/>
                <a:gd name="T56" fmla="*/ 597 w 1031"/>
                <a:gd name="T57" fmla="*/ 599 h 1060"/>
                <a:gd name="T58" fmla="*/ 521 w 1031"/>
                <a:gd name="T59" fmla="*/ 725 h 1060"/>
                <a:gd name="T60" fmla="*/ 628 w 1031"/>
                <a:gd name="T61" fmla="*/ 648 h 1060"/>
                <a:gd name="T62" fmla="*/ 681 w 1031"/>
                <a:gd name="T63" fmla="*/ 709 h 1060"/>
                <a:gd name="T64" fmla="*/ 647 w 1031"/>
                <a:gd name="T65" fmla="*/ 730 h 1060"/>
                <a:gd name="T66" fmla="*/ 480 w 1031"/>
                <a:gd name="T67" fmla="*/ 793 h 1060"/>
                <a:gd name="T68" fmla="*/ 287 w 1031"/>
                <a:gd name="T69" fmla="*/ 836 h 1060"/>
                <a:gd name="T70" fmla="*/ 244 w 1031"/>
                <a:gd name="T71" fmla="*/ 870 h 1060"/>
                <a:gd name="T72" fmla="*/ 353 w 1031"/>
                <a:gd name="T73" fmla="*/ 852 h 1060"/>
                <a:gd name="T74" fmla="*/ 671 w 1031"/>
                <a:gd name="T75" fmla="*/ 808 h 1060"/>
                <a:gd name="T76" fmla="*/ 740 w 1031"/>
                <a:gd name="T77" fmla="*/ 812 h 1060"/>
                <a:gd name="T78" fmla="*/ 717 w 1031"/>
                <a:gd name="T79" fmla="*/ 647 h 1060"/>
                <a:gd name="T80" fmla="*/ 727 w 1031"/>
                <a:gd name="T81" fmla="*/ 482 h 1060"/>
                <a:gd name="T82" fmla="*/ 767 w 1031"/>
                <a:gd name="T83" fmla="*/ 380 h 1060"/>
                <a:gd name="T84" fmla="*/ 689 w 1031"/>
                <a:gd name="T85" fmla="*/ 321 h 1060"/>
                <a:gd name="T86" fmla="*/ 715 w 1031"/>
                <a:gd name="T87" fmla="*/ 388 h 1060"/>
                <a:gd name="T88" fmla="*/ 657 w 1031"/>
                <a:gd name="T89" fmla="*/ 525 h 1060"/>
                <a:gd name="T90" fmla="*/ 548 w 1031"/>
                <a:gd name="T91" fmla="*/ 348 h 1060"/>
                <a:gd name="T92" fmla="*/ 518 w 1031"/>
                <a:gd name="T93" fmla="*/ 216 h 1060"/>
                <a:gd name="T94" fmla="*/ 439 w 1031"/>
                <a:gd name="T95" fmla="*/ 117 h 1060"/>
                <a:gd name="T96" fmla="*/ 648 w 1031"/>
                <a:gd name="T97" fmla="*/ 79 h 1060"/>
                <a:gd name="T98" fmla="*/ 882 w 1031"/>
                <a:gd name="T99" fmla="*/ 95 h 1060"/>
                <a:gd name="T100" fmla="*/ 908 w 1031"/>
                <a:gd name="T101" fmla="*/ 594 h 1060"/>
                <a:gd name="T102" fmla="*/ 904 w 1031"/>
                <a:gd name="T103" fmla="*/ 654 h 1060"/>
                <a:gd name="T104" fmla="*/ 926 w 1031"/>
                <a:gd name="T105" fmla="*/ 916 h 1060"/>
                <a:gd name="T106" fmla="*/ 1011 w 1031"/>
                <a:gd name="T107" fmla="*/ 1054 h 1060"/>
                <a:gd name="T108" fmla="*/ 1025 w 1031"/>
                <a:gd name="T109" fmla="*/ 803 h 1060"/>
                <a:gd name="T110" fmla="*/ 1021 w 1031"/>
                <a:gd name="T111" fmla="*/ 570 h 1060"/>
                <a:gd name="T112" fmla="*/ 1009 w 1031"/>
                <a:gd name="T113" fmla="*/ 380 h 1060"/>
                <a:gd name="T114" fmla="*/ 1007 w 1031"/>
                <a:gd name="T115" fmla="*/ 337 h 1060"/>
                <a:gd name="T116" fmla="*/ 585 w 1031"/>
                <a:gd name="T117" fmla="*/ 502 h 1060"/>
                <a:gd name="T118" fmla="*/ 491 w 1031"/>
                <a:gd name="T119" fmla="*/ 446 h 1060"/>
                <a:gd name="T120" fmla="*/ 369 w 1031"/>
                <a:gd name="T121" fmla="*/ 466 h 1060"/>
                <a:gd name="T122" fmla="*/ 489 w 1031"/>
                <a:gd name="T123" fmla="*/ 35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1" h="1060">
                  <a:moveTo>
                    <a:pt x="677" y="158"/>
                  </a:moveTo>
                  <a:lnTo>
                    <a:pt x="681" y="167"/>
                  </a:lnTo>
                  <a:lnTo>
                    <a:pt x="704" y="199"/>
                  </a:lnTo>
                  <a:lnTo>
                    <a:pt x="741" y="238"/>
                  </a:lnTo>
                  <a:lnTo>
                    <a:pt x="752" y="247"/>
                  </a:lnTo>
                  <a:lnTo>
                    <a:pt x="757" y="250"/>
                  </a:lnTo>
                  <a:lnTo>
                    <a:pt x="769" y="254"/>
                  </a:lnTo>
                  <a:lnTo>
                    <a:pt x="783" y="256"/>
                  </a:lnTo>
                  <a:lnTo>
                    <a:pt x="784" y="256"/>
                  </a:lnTo>
                  <a:lnTo>
                    <a:pt x="786" y="256"/>
                  </a:lnTo>
                  <a:lnTo>
                    <a:pt x="787" y="255"/>
                  </a:lnTo>
                  <a:lnTo>
                    <a:pt x="789" y="255"/>
                  </a:lnTo>
                  <a:lnTo>
                    <a:pt x="790" y="254"/>
                  </a:lnTo>
                  <a:lnTo>
                    <a:pt x="791" y="254"/>
                  </a:lnTo>
                  <a:lnTo>
                    <a:pt x="794" y="253"/>
                  </a:lnTo>
                  <a:lnTo>
                    <a:pt x="795" y="251"/>
                  </a:lnTo>
                  <a:lnTo>
                    <a:pt x="795" y="250"/>
                  </a:lnTo>
                  <a:lnTo>
                    <a:pt x="796" y="249"/>
                  </a:lnTo>
                  <a:lnTo>
                    <a:pt x="797" y="247"/>
                  </a:lnTo>
                  <a:lnTo>
                    <a:pt x="797" y="246"/>
                  </a:lnTo>
                  <a:lnTo>
                    <a:pt x="797" y="244"/>
                  </a:lnTo>
                  <a:lnTo>
                    <a:pt x="798" y="244"/>
                  </a:lnTo>
                  <a:lnTo>
                    <a:pt x="798" y="242"/>
                  </a:lnTo>
                  <a:lnTo>
                    <a:pt x="799" y="239"/>
                  </a:lnTo>
                  <a:lnTo>
                    <a:pt x="801" y="235"/>
                  </a:lnTo>
                  <a:lnTo>
                    <a:pt x="807" y="227"/>
                  </a:lnTo>
                  <a:lnTo>
                    <a:pt x="789" y="190"/>
                  </a:lnTo>
                  <a:lnTo>
                    <a:pt x="784" y="183"/>
                  </a:lnTo>
                  <a:lnTo>
                    <a:pt x="780" y="178"/>
                  </a:lnTo>
                  <a:lnTo>
                    <a:pt x="775" y="174"/>
                  </a:lnTo>
                  <a:lnTo>
                    <a:pt x="771" y="172"/>
                  </a:lnTo>
                  <a:lnTo>
                    <a:pt x="768" y="172"/>
                  </a:lnTo>
                  <a:lnTo>
                    <a:pt x="766" y="173"/>
                  </a:lnTo>
                  <a:lnTo>
                    <a:pt x="763" y="173"/>
                  </a:lnTo>
                  <a:lnTo>
                    <a:pt x="761" y="172"/>
                  </a:lnTo>
                  <a:lnTo>
                    <a:pt x="758" y="172"/>
                  </a:lnTo>
                  <a:lnTo>
                    <a:pt x="754" y="169"/>
                  </a:lnTo>
                  <a:lnTo>
                    <a:pt x="752" y="167"/>
                  </a:lnTo>
                  <a:lnTo>
                    <a:pt x="741" y="166"/>
                  </a:lnTo>
                  <a:lnTo>
                    <a:pt x="736" y="164"/>
                  </a:lnTo>
                  <a:lnTo>
                    <a:pt x="736" y="164"/>
                  </a:lnTo>
                  <a:lnTo>
                    <a:pt x="735" y="164"/>
                  </a:lnTo>
                  <a:lnTo>
                    <a:pt x="728" y="162"/>
                  </a:lnTo>
                  <a:lnTo>
                    <a:pt x="726" y="161"/>
                  </a:lnTo>
                  <a:lnTo>
                    <a:pt x="721" y="159"/>
                  </a:lnTo>
                  <a:lnTo>
                    <a:pt x="716" y="159"/>
                  </a:lnTo>
                  <a:lnTo>
                    <a:pt x="677" y="157"/>
                  </a:lnTo>
                  <a:lnTo>
                    <a:pt x="677" y="158"/>
                  </a:lnTo>
                  <a:close/>
                  <a:moveTo>
                    <a:pt x="1003" y="94"/>
                  </a:moveTo>
                  <a:lnTo>
                    <a:pt x="966" y="64"/>
                  </a:lnTo>
                  <a:lnTo>
                    <a:pt x="928" y="37"/>
                  </a:lnTo>
                  <a:lnTo>
                    <a:pt x="926" y="37"/>
                  </a:lnTo>
                  <a:lnTo>
                    <a:pt x="924" y="37"/>
                  </a:lnTo>
                  <a:lnTo>
                    <a:pt x="923" y="37"/>
                  </a:lnTo>
                  <a:lnTo>
                    <a:pt x="918" y="34"/>
                  </a:lnTo>
                  <a:lnTo>
                    <a:pt x="905" y="25"/>
                  </a:lnTo>
                  <a:lnTo>
                    <a:pt x="898" y="21"/>
                  </a:lnTo>
                  <a:lnTo>
                    <a:pt x="891" y="19"/>
                  </a:lnTo>
                  <a:lnTo>
                    <a:pt x="887" y="18"/>
                  </a:lnTo>
                  <a:lnTo>
                    <a:pt x="880" y="18"/>
                  </a:lnTo>
                  <a:lnTo>
                    <a:pt x="877" y="20"/>
                  </a:lnTo>
                  <a:lnTo>
                    <a:pt x="779" y="0"/>
                  </a:lnTo>
                  <a:lnTo>
                    <a:pt x="778" y="1"/>
                  </a:lnTo>
                  <a:lnTo>
                    <a:pt x="778" y="2"/>
                  </a:lnTo>
                  <a:lnTo>
                    <a:pt x="777" y="2"/>
                  </a:lnTo>
                  <a:lnTo>
                    <a:pt x="777" y="3"/>
                  </a:lnTo>
                  <a:lnTo>
                    <a:pt x="776" y="4"/>
                  </a:lnTo>
                  <a:lnTo>
                    <a:pt x="773" y="5"/>
                  </a:lnTo>
                  <a:lnTo>
                    <a:pt x="771" y="6"/>
                  </a:lnTo>
                  <a:lnTo>
                    <a:pt x="769" y="7"/>
                  </a:lnTo>
                  <a:lnTo>
                    <a:pt x="757" y="8"/>
                  </a:lnTo>
                  <a:lnTo>
                    <a:pt x="753" y="8"/>
                  </a:lnTo>
                  <a:lnTo>
                    <a:pt x="749" y="8"/>
                  </a:lnTo>
                  <a:lnTo>
                    <a:pt x="741" y="8"/>
                  </a:lnTo>
                  <a:lnTo>
                    <a:pt x="738" y="11"/>
                  </a:lnTo>
                  <a:lnTo>
                    <a:pt x="733" y="14"/>
                  </a:lnTo>
                  <a:lnTo>
                    <a:pt x="728" y="15"/>
                  </a:lnTo>
                  <a:lnTo>
                    <a:pt x="717" y="16"/>
                  </a:lnTo>
                  <a:lnTo>
                    <a:pt x="707" y="17"/>
                  </a:lnTo>
                  <a:lnTo>
                    <a:pt x="703" y="19"/>
                  </a:lnTo>
                  <a:lnTo>
                    <a:pt x="627" y="22"/>
                  </a:lnTo>
                  <a:lnTo>
                    <a:pt x="618" y="30"/>
                  </a:lnTo>
                  <a:lnTo>
                    <a:pt x="594" y="29"/>
                  </a:lnTo>
                  <a:lnTo>
                    <a:pt x="589" y="32"/>
                  </a:lnTo>
                  <a:lnTo>
                    <a:pt x="588" y="33"/>
                  </a:lnTo>
                  <a:lnTo>
                    <a:pt x="587" y="33"/>
                  </a:lnTo>
                  <a:lnTo>
                    <a:pt x="587" y="33"/>
                  </a:lnTo>
                  <a:lnTo>
                    <a:pt x="586" y="33"/>
                  </a:lnTo>
                  <a:lnTo>
                    <a:pt x="584" y="34"/>
                  </a:lnTo>
                  <a:lnTo>
                    <a:pt x="577" y="34"/>
                  </a:lnTo>
                  <a:lnTo>
                    <a:pt x="576" y="34"/>
                  </a:lnTo>
                  <a:lnTo>
                    <a:pt x="574" y="34"/>
                  </a:lnTo>
                  <a:lnTo>
                    <a:pt x="571" y="33"/>
                  </a:lnTo>
                  <a:lnTo>
                    <a:pt x="569" y="34"/>
                  </a:lnTo>
                  <a:lnTo>
                    <a:pt x="565" y="36"/>
                  </a:lnTo>
                  <a:lnTo>
                    <a:pt x="563" y="37"/>
                  </a:lnTo>
                  <a:lnTo>
                    <a:pt x="556" y="40"/>
                  </a:lnTo>
                  <a:lnTo>
                    <a:pt x="546" y="42"/>
                  </a:lnTo>
                  <a:lnTo>
                    <a:pt x="541" y="43"/>
                  </a:lnTo>
                  <a:lnTo>
                    <a:pt x="539" y="43"/>
                  </a:lnTo>
                  <a:lnTo>
                    <a:pt x="533" y="45"/>
                  </a:lnTo>
                  <a:lnTo>
                    <a:pt x="528" y="44"/>
                  </a:lnTo>
                  <a:lnTo>
                    <a:pt x="524" y="44"/>
                  </a:lnTo>
                  <a:lnTo>
                    <a:pt x="521" y="43"/>
                  </a:lnTo>
                  <a:lnTo>
                    <a:pt x="510" y="43"/>
                  </a:lnTo>
                  <a:lnTo>
                    <a:pt x="506" y="44"/>
                  </a:lnTo>
                  <a:lnTo>
                    <a:pt x="502" y="45"/>
                  </a:lnTo>
                  <a:lnTo>
                    <a:pt x="499" y="46"/>
                  </a:lnTo>
                  <a:lnTo>
                    <a:pt x="496" y="49"/>
                  </a:lnTo>
                  <a:lnTo>
                    <a:pt x="495" y="52"/>
                  </a:lnTo>
                  <a:lnTo>
                    <a:pt x="492" y="51"/>
                  </a:lnTo>
                  <a:lnTo>
                    <a:pt x="490" y="50"/>
                  </a:lnTo>
                  <a:lnTo>
                    <a:pt x="485" y="51"/>
                  </a:lnTo>
                  <a:lnTo>
                    <a:pt x="483" y="51"/>
                  </a:lnTo>
                  <a:lnTo>
                    <a:pt x="481" y="52"/>
                  </a:lnTo>
                  <a:lnTo>
                    <a:pt x="476" y="56"/>
                  </a:lnTo>
                  <a:lnTo>
                    <a:pt x="475" y="56"/>
                  </a:lnTo>
                  <a:lnTo>
                    <a:pt x="473" y="57"/>
                  </a:lnTo>
                  <a:lnTo>
                    <a:pt x="471" y="57"/>
                  </a:lnTo>
                  <a:lnTo>
                    <a:pt x="469" y="56"/>
                  </a:lnTo>
                  <a:lnTo>
                    <a:pt x="466" y="56"/>
                  </a:lnTo>
                  <a:lnTo>
                    <a:pt x="458" y="51"/>
                  </a:lnTo>
                  <a:lnTo>
                    <a:pt x="410" y="58"/>
                  </a:lnTo>
                  <a:lnTo>
                    <a:pt x="409" y="61"/>
                  </a:lnTo>
                  <a:lnTo>
                    <a:pt x="407" y="62"/>
                  </a:lnTo>
                  <a:lnTo>
                    <a:pt x="407" y="63"/>
                  </a:lnTo>
                  <a:lnTo>
                    <a:pt x="402" y="66"/>
                  </a:lnTo>
                  <a:lnTo>
                    <a:pt x="399" y="67"/>
                  </a:lnTo>
                  <a:lnTo>
                    <a:pt x="397" y="68"/>
                  </a:lnTo>
                  <a:lnTo>
                    <a:pt x="395" y="69"/>
                  </a:lnTo>
                  <a:lnTo>
                    <a:pt x="391" y="69"/>
                  </a:lnTo>
                  <a:lnTo>
                    <a:pt x="389" y="70"/>
                  </a:lnTo>
                  <a:lnTo>
                    <a:pt x="388" y="70"/>
                  </a:lnTo>
                  <a:lnTo>
                    <a:pt x="379" y="70"/>
                  </a:lnTo>
                  <a:lnTo>
                    <a:pt x="378" y="70"/>
                  </a:lnTo>
                  <a:lnTo>
                    <a:pt x="376" y="70"/>
                  </a:lnTo>
                  <a:lnTo>
                    <a:pt x="372" y="70"/>
                  </a:lnTo>
                  <a:lnTo>
                    <a:pt x="371" y="69"/>
                  </a:lnTo>
                  <a:lnTo>
                    <a:pt x="367" y="69"/>
                  </a:lnTo>
                  <a:lnTo>
                    <a:pt x="340" y="65"/>
                  </a:lnTo>
                  <a:lnTo>
                    <a:pt x="359" y="23"/>
                  </a:lnTo>
                  <a:lnTo>
                    <a:pt x="357" y="22"/>
                  </a:lnTo>
                  <a:lnTo>
                    <a:pt x="355" y="21"/>
                  </a:lnTo>
                  <a:lnTo>
                    <a:pt x="352" y="22"/>
                  </a:lnTo>
                  <a:lnTo>
                    <a:pt x="350" y="23"/>
                  </a:lnTo>
                  <a:lnTo>
                    <a:pt x="302" y="47"/>
                  </a:lnTo>
                  <a:lnTo>
                    <a:pt x="250" y="79"/>
                  </a:lnTo>
                  <a:lnTo>
                    <a:pt x="249" y="134"/>
                  </a:lnTo>
                  <a:lnTo>
                    <a:pt x="253" y="137"/>
                  </a:lnTo>
                  <a:lnTo>
                    <a:pt x="270" y="150"/>
                  </a:lnTo>
                  <a:lnTo>
                    <a:pt x="277" y="154"/>
                  </a:lnTo>
                  <a:lnTo>
                    <a:pt x="281" y="155"/>
                  </a:lnTo>
                  <a:lnTo>
                    <a:pt x="338" y="140"/>
                  </a:lnTo>
                  <a:lnTo>
                    <a:pt x="341" y="139"/>
                  </a:lnTo>
                  <a:lnTo>
                    <a:pt x="345" y="138"/>
                  </a:lnTo>
                  <a:lnTo>
                    <a:pt x="352" y="138"/>
                  </a:lnTo>
                  <a:lnTo>
                    <a:pt x="354" y="138"/>
                  </a:lnTo>
                  <a:lnTo>
                    <a:pt x="356" y="138"/>
                  </a:lnTo>
                  <a:lnTo>
                    <a:pt x="358" y="139"/>
                  </a:lnTo>
                  <a:lnTo>
                    <a:pt x="359" y="140"/>
                  </a:lnTo>
                  <a:lnTo>
                    <a:pt x="360" y="141"/>
                  </a:lnTo>
                  <a:lnTo>
                    <a:pt x="361" y="143"/>
                  </a:lnTo>
                  <a:lnTo>
                    <a:pt x="362" y="144"/>
                  </a:lnTo>
                  <a:lnTo>
                    <a:pt x="362" y="146"/>
                  </a:lnTo>
                  <a:lnTo>
                    <a:pt x="362" y="148"/>
                  </a:lnTo>
                  <a:lnTo>
                    <a:pt x="361" y="153"/>
                  </a:lnTo>
                  <a:lnTo>
                    <a:pt x="362" y="171"/>
                  </a:lnTo>
                  <a:lnTo>
                    <a:pt x="364" y="180"/>
                  </a:lnTo>
                  <a:lnTo>
                    <a:pt x="366" y="183"/>
                  </a:lnTo>
                  <a:lnTo>
                    <a:pt x="368" y="185"/>
                  </a:lnTo>
                  <a:lnTo>
                    <a:pt x="370" y="187"/>
                  </a:lnTo>
                  <a:lnTo>
                    <a:pt x="373" y="266"/>
                  </a:lnTo>
                  <a:lnTo>
                    <a:pt x="370" y="270"/>
                  </a:lnTo>
                  <a:lnTo>
                    <a:pt x="366" y="273"/>
                  </a:lnTo>
                  <a:lnTo>
                    <a:pt x="361" y="274"/>
                  </a:lnTo>
                  <a:lnTo>
                    <a:pt x="350" y="275"/>
                  </a:lnTo>
                  <a:lnTo>
                    <a:pt x="345" y="276"/>
                  </a:lnTo>
                  <a:lnTo>
                    <a:pt x="340" y="279"/>
                  </a:lnTo>
                  <a:lnTo>
                    <a:pt x="335" y="282"/>
                  </a:lnTo>
                  <a:lnTo>
                    <a:pt x="283" y="306"/>
                  </a:lnTo>
                  <a:lnTo>
                    <a:pt x="274" y="307"/>
                  </a:lnTo>
                  <a:lnTo>
                    <a:pt x="269" y="308"/>
                  </a:lnTo>
                  <a:lnTo>
                    <a:pt x="263" y="310"/>
                  </a:lnTo>
                  <a:lnTo>
                    <a:pt x="261" y="311"/>
                  </a:lnTo>
                  <a:lnTo>
                    <a:pt x="260" y="312"/>
                  </a:lnTo>
                  <a:lnTo>
                    <a:pt x="259" y="312"/>
                  </a:lnTo>
                  <a:lnTo>
                    <a:pt x="257" y="313"/>
                  </a:lnTo>
                  <a:lnTo>
                    <a:pt x="245" y="314"/>
                  </a:lnTo>
                  <a:lnTo>
                    <a:pt x="219" y="324"/>
                  </a:lnTo>
                  <a:lnTo>
                    <a:pt x="194" y="329"/>
                  </a:lnTo>
                  <a:lnTo>
                    <a:pt x="182" y="328"/>
                  </a:lnTo>
                  <a:lnTo>
                    <a:pt x="164" y="326"/>
                  </a:lnTo>
                  <a:lnTo>
                    <a:pt x="146" y="319"/>
                  </a:lnTo>
                  <a:lnTo>
                    <a:pt x="115" y="252"/>
                  </a:lnTo>
                  <a:lnTo>
                    <a:pt x="107" y="246"/>
                  </a:lnTo>
                  <a:lnTo>
                    <a:pt x="97" y="240"/>
                  </a:lnTo>
                  <a:lnTo>
                    <a:pt x="94" y="239"/>
                  </a:lnTo>
                  <a:lnTo>
                    <a:pt x="87" y="238"/>
                  </a:lnTo>
                  <a:lnTo>
                    <a:pt x="49" y="225"/>
                  </a:lnTo>
                  <a:lnTo>
                    <a:pt x="2" y="220"/>
                  </a:lnTo>
                  <a:lnTo>
                    <a:pt x="0" y="223"/>
                  </a:lnTo>
                  <a:lnTo>
                    <a:pt x="0" y="226"/>
                  </a:lnTo>
                  <a:lnTo>
                    <a:pt x="0" y="229"/>
                  </a:lnTo>
                  <a:lnTo>
                    <a:pt x="2" y="233"/>
                  </a:lnTo>
                  <a:lnTo>
                    <a:pt x="5" y="237"/>
                  </a:lnTo>
                  <a:lnTo>
                    <a:pt x="14" y="245"/>
                  </a:lnTo>
                  <a:lnTo>
                    <a:pt x="24" y="252"/>
                  </a:lnTo>
                  <a:lnTo>
                    <a:pt x="27" y="255"/>
                  </a:lnTo>
                  <a:lnTo>
                    <a:pt x="29" y="258"/>
                  </a:lnTo>
                  <a:lnTo>
                    <a:pt x="30" y="260"/>
                  </a:lnTo>
                  <a:lnTo>
                    <a:pt x="30" y="262"/>
                  </a:lnTo>
                  <a:lnTo>
                    <a:pt x="36" y="270"/>
                  </a:lnTo>
                  <a:lnTo>
                    <a:pt x="39" y="272"/>
                  </a:lnTo>
                  <a:lnTo>
                    <a:pt x="43" y="274"/>
                  </a:lnTo>
                  <a:lnTo>
                    <a:pt x="46" y="275"/>
                  </a:lnTo>
                  <a:lnTo>
                    <a:pt x="48" y="275"/>
                  </a:lnTo>
                  <a:lnTo>
                    <a:pt x="48" y="279"/>
                  </a:lnTo>
                  <a:lnTo>
                    <a:pt x="49" y="289"/>
                  </a:lnTo>
                  <a:lnTo>
                    <a:pt x="54" y="311"/>
                  </a:lnTo>
                  <a:lnTo>
                    <a:pt x="57" y="317"/>
                  </a:lnTo>
                  <a:lnTo>
                    <a:pt x="56" y="327"/>
                  </a:lnTo>
                  <a:lnTo>
                    <a:pt x="56" y="328"/>
                  </a:lnTo>
                  <a:lnTo>
                    <a:pt x="55" y="350"/>
                  </a:lnTo>
                  <a:lnTo>
                    <a:pt x="53" y="357"/>
                  </a:lnTo>
                  <a:lnTo>
                    <a:pt x="53" y="358"/>
                  </a:lnTo>
                  <a:lnTo>
                    <a:pt x="52" y="361"/>
                  </a:lnTo>
                  <a:lnTo>
                    <a:pt x="52" y="362"/>
                  </a:lnTo>
                  <a:lnTo>
                    <a:pt x="51" y="363"/>
                  </a:lnTo>
                  <a:lnTo>
                    <a:pt x="50" y="451"/>
                  </a:lnTo>
                  <a:lnTo>
                    <a:pt x="45" y="459"/>
                  </a:lnTo>
                  <a:lnTo>
                    <a:pt x="32" y="651"/>
                  </a:lnTo>
                  <a:lnTo>
                    <a:pt x="12" y="710"/>
                  </a:lnTo>
                  <a:lnTo>
                    <a:pt x="7" y="748"/>
                  </a:lnTo>
                  <a:lnTo>
                    <a:pt x="8" y="783"/>
                  </a:lnTo>
                  <a:lnTo>
                    <a:pt x="10" y="792"/>
                  </a:lnTo>
                  <a:lnTo>
                    <a:pt x="13" y="799"/>
                  </a:lnTo>
                  <a:lnTo>
                    <a:pt x="15" y="802"/>
                  </a:lnTo>
                  <a:lnTo>
                    <a:pt x="20" y="802"/>
                  </a:lnTo>
                  <a:lnTo>
                    <a:pt x="27" y="804"/>
                  </a:lnTo>
                  <a:lnTo>
                    <a:pt x="30" y="805"/>
                  </a:lnTo>
                  <a:lnTo>
                    <a:pt x="31" y="807"/>
                  </a:lnTo>
                  <a:lnTo>
                    <a:pt x="31" y="809"/>
                  </a:lnTo>
                  <a:lnTo>
                    <a:pt x="30" y="812"/>
                  </a:lnTo>
                  <a:lnTo>
                    <a:pt x="29" y="815"/>
                  </a:lnTo>
                  <a:lnTo>
                    <a:pt x="30" y="817"/>
                  </a:lnTo>
                  <a:lnTo>
                    <a:pt x="33" y="820"/>
                  </a:lnTo>
                  <a:lnTo>
                    <a:pt x="38" y="824"/>
                  </a:lnTo>
                  <a:lnTo>
                    <a:pt x="54" y="833"/>
                  </a:lnTo>
                  <a:lnTo>
                    <a:pt x="75" y="840"/>
                  </a:lnTo>
                  <a:lnTo>
                    <a:pt x="103" y="846"/>
                  </a:lnTo>
                  <a:lnTo>
                    <a:pt x="111" y="833"/>
                  </a:lnTo>
                  <a:lnTo>
                    <a:pt x="117" y="821"/>
                  </a:lnTo>
                  <a:lnTo>
                    <a:pt x="119" y="808"/>
                  </a:lnTo>
                  <a:lnTo>
                    <a:pt x="118" y="796"/>
                  </a:lnTo>
                  <a:lnTo>
                    <a:pt x="125" y="790"/>
                  </a:lnTo>
                  <a:lnTo>
                    <a:pt x="127" y="788"/>
                  </a:lnTo>
                  <a:lnTo>
                    <a:pt x="128" y="786"/>
                  </a:lnTo>
                  <a:lnTo>
                    <a:pt x="128" y="785"/>
                  </a:lnTo>
                  <a:lnTo>
                    <a:pt x="128" y="784"/>
                  </a:lnTo>
                  <a:lnTo>
                    <a:pt x="127" y="783"/>
                  </a:lnTo>
                  <a:lnTo>
                    <a:pt x="125" y="782"/>
                  </a:lnTo>
                  <a:lnTo>
                    <a:pt x="122" y="780"/>
                  </a:lnTo>
                  <a:lnTo>
                    <a:pt x="119" y="779"/>
                  </a:lnTo>
                  <a:lnTo>
                    <a:pt x="122" y="620"/>
                  </a:lnTo>
                  <a:lnTo>
                    <a:pt x="129" y="605"/>
                  </a:lnTo>
                  <a:lnTo>
                    <a:pt x="132" y="595"/>
                  </a:lnTo>
                  <a:lnTo>
                    <a:pt x="132" y="593"/>
                  </a:lnTo>
                  <a:lnTo>
                    <a:pt x="133" y="588"/>
                  </a:lnTo>
                  <a:lnTo>
                    <a:pt x="135" y="581"/>
                  </a:lnTo>
                  <a:lnTo>
                    <a:pt x="142" y="570"/>
                  </a:lnTo>
                  <a:lnTo>
                    <a:pt x="150" y="362"/>
                  </a:lnTo>
                  <a:lnTo>
                    <a:pt x="157" y="362"/>
                  </a:lnTo>
                  <a:lnTo>
                    <a:pt x="164" y="364"/>
                  </a:lnTo>
                  <a:lnTo>
                    <a:pt x="171" y="366"/>
                  </a:lnTo>
                  <a:lnTo>
                    <a:pt x="178" y="370"/>
                  </a:lnTo>
                  <a:lnTo>
                    <a:pt x="194" y="383"/>
                  </a:lnTo>
                  <a:lnTo>
                    <a:pt x="201" y="387"/>
                  </a:lnTo>
                  <a:lnTo>
                    <a:pt x="201" y="387"/>
                  </a:lnTo>
                  <a:lnTo>
                    <a:pt x="202" y="387"/>
                  </a:lnTo>
                  <a:lnTo>
                    <a:pt x="203" y="387"/>
                  </a:lnTo>
                  <a:lnTo>
                    <a:pt x="206" y="388"/>
                  </a:lnTo>
                  <a:lnTo>
                    <a:pt x="225" y="388"/>
                  </a:lnTo>
                  <a:lnTo>
                    <a:pt x="276" y="374"/>
                  </a:lnTo>
                  <a:lnTo>
                    <a:pt x="300" y="364"/>
                  </a:lnTo>
                  <a:lnTo>
                    <a:pt x="308" y="359"/>
                  </a:lnTo>
                  <a:lnTo>
                    <a:pt x="315" y="354"/>
                  </a:lnTo>
                  <a:lnTo>
                    <a:pt x="320" y="349"/>
                  </a:lnTo>
                  <a:lnTo>
                    <a:pt x="401" y="317"/>
                  </a:lnTo>
                  <a:lnTo>
                    <a:pt x="402" y="318"/>
                  </a:lnTo>
                  <a:lnTo>
                    <a:pt x="412" y="325"/>
                  </a:lnTo>
                  <a:lnTo>
                    <a:pt x="438" y="348"/>
                  </a:lnTo>
                  <a:lnTo>
                    <a:pt x="435" y="353"/>
                  </a:lnTo>
                  <a:lnTo>
                    <a:pt x="435" y="355"/>
                  </a:lnTo>
                  <a:lnTo>
                    <a:pt x="431" y="363"/>
                  </a:lnTo>
                  <a:lnTo>
                    <a:pt x="428" y="368"/>
                  </a:lnTo>
                  <a:lnTo>
                    <a:pt x="427" y="370"/>
                  </a:lnTo>
                  <a:lnTo>
                    <a:pt x="423" y="377"/>
                  </a:lnTo>
                  <a:lnTo>
                    <a:pt x="419" y="381"/>
                  </a:lnTo>
                  <a:lnTo>
                    <a:pt x="418" y="382"/>
                  </a:lnTo>
                  <a:lnTo>
                    <a:pt x="416" y="384"/>
                  </a:lnTo>
                  <a:lnTo>
                    <a:pt x="412" y="388"/>
                  </a:lnTo>
                  <a:lnTo>
                    <a:pt x="407" y="391"/>
                  </a:lnTo>
                  <a:lnTo>
                    <a:pt x="406" y="392"/>
                  </a:lnTo>
                  <a:lnTo>
                    <a:pt x="399" y="397"/>
                  </a:lnTo>
                  <a:lnTo>
                    <a:pt x="390" y="417"/>
                  </a:lnTo>
                  <a:lnTo>
                    <a:pt x="377" y="435"/>
                  </a:lnTo>
                  <a:lnTo>
                    <a:pt x="361" y="452"/>
                  </a:lnTo>
                  <a:lnTo>
                    <a:pt x="354" y="457"/>
                  </a:lnTo>
                  <a:lnTo>
                    <a:pt x="351" y="459"/>
                  </a:lnTo>
                  <a:lnTo>
                    <a:pt x="342" y="466"/>
                  </a:lnTo>
                  <a:lnTo>
                    <a:pt x="341" y="467"/>
                  </a:lnTo>
                  <a:lnTo>
                    <a:pt x="339" y="467"/>
                  </a:lnTo>
                  <a:lnTo>
                    <a:pt x="333" y="471"/>
                  </a:lnTo>
                  <a:lnTo>
                    <a:pt x="321" y="480"/>
                  </a:lnTo>
                  <a:lnTo>
                    <a:pt x="318" y="483"/>
                  </a:lnTo>
                  <a:lnTo>
                    <a:pt x="260" y="527"/>
                  </a:lnTo>
                  <a:lnTo>
                    <a:pt x="217" y="572"/>
                  </a:lnTo>
                  <a:lnTo>
                    <a:pt x="226" y="610"/>
                  </a:lnTo>
                  <a:lnTo>
                    <a:pt x="343" y="543"/>
                  </a:lnTo>
                  <a:lnTo>
                    <a:pt x="348" y="542"/>
                  </a:lnTo>
                  <a:lnTo>
                    <a:pt x="351" y="540"/>
                  </a:lnTo>
                  <a:lnTo>
                    <a:pt x="358" y="538"/>
                  </a:lnTo>
                  <a:lnTo>
                    <a:pt x="364" y="538"/>
                  </a:lnTo>
                  <a:lnTo>
                    <a:pt x="370" y="538"/>
                  </a:lnTo>
                  <a:lnTo>
                    <a:pt x="373" y="539"/>
                  </a:lnTo>
                  <a:lnTo>
                    <a:pt x="375" y="541"/>
                  </a:lnTo>
                  <a:lnTo>
                    <a:pt x="376" y="544"/>
                  </a:lnTo>
                  <a:lnTo>
                    <a:pt x="377" y="551"/>
                  </a:lnTo>
                  <a:lnTo>
                    <a:pt x="349" y="580"/>
                  </a:lnTo>
                  <a:lnTo>
                    <a:pt x="315" y="608"/>
                  </a:lnTo>
                  <a:lnTo>
                    <a:pt x="315" y="610"/>
                  </a:lnTo>
                  <a:lnTo>
                    <a:pt x="314" y="612"/>
                  </a:lnTo>
                  <a:lnTo>
                    <a:pt x="314" y="612"/>
                  </a:lnTo>
                  <a:lnTo>
                    <a:pt x="311" y="615"/>
                  </a:lnTo>
                  <a:lnTo>
                    <a:pt x="307" y="618"/>
                  </a:lnTo>
                  <a:lnTo>
                    <a:pt x="305" y="618"/>
                  </a:lnTo>
                  <a:lnTo>
                    <a:pt x="304" y="618"/>
                  </a:lnTo>
                  <a:lnTo>
                    <a:pt x="304" y="619"/>
                  </a:lnTo>
                  <a:lnTo>
                    <a:pt x="304" y="619"/>
                  </a:lnTo>
                  <a:lnTo>
                    <a:pt x="301" y="620"/>
                  </a:lnTo>
                  <a:lnTo>
                    <a:pt x="298" y="622"/>
                  </a:lnTo>
                  <a:lnTo>
                    <a:pt x="297" y="625"/>
                  </a:lnTo>
                  <a:lnTo>
                    <a:pt x="296" y="629"/>
                  </a:lnTo>
                  <a:lnTo>
                    <a:pt x="296" y="633"/>
                  </a:lnTo>
                  <a:lnTo>
                    <a:pt x="272" y="641"/>
                  </a:lnTo>
                  <a:lnTo>
                    <a:pt x="266" y="648"/>
                  </a:lnTo>
                  <a:lnTo>
                    <a:pt x="252" y="661"/>
                  </a:lnTo>
                  <a:lnTo>
                    <a:pt x="231" y="675"/>
                  </a:lnTo>
                  <a:lnTo>
                    <a:pt x="229" y="678"/>
                  </a:lnTo>
                  <a:lnTo>
                    <a:pt x="227" y="682"/>
                  </a:lnTo>
                  <a:lnTo>
                    <a:pt x="224" y="710"/>
                  </a:lnTo>
                  <a:lnTo>
                    <a:pt x="223" y="727"/>
                  </a:lnTo>
                  <a:lnTo>
                    <a:pt x="247" y="728"/>
                  </a:lnTo>
                  <a:lnTo>
                    <a:pt x="337" y="692"/>
                  </a:lnTo>
                  <a:lnTo>
                    <a:pt x="337" y="688"/>
                  </a:lnTo>
                  <a:lnTo>
                    <a:pt x="338" y="685"/>
                  </a:lnTo>
                  <a:lnTo>
                    <a:pt x="340" y="683"/>
                  </a:lnTo>
                  <a:lnTo>
                    <a:pt x="341" y="682"/>
                  </a:lnTo>
                  <a:lnTo>
                    <a:pt x="343" y="681"/>
                  </a:lnTo>
                  <a:lnTo>
                    <a:pt x="344" y="680"/>
                  </a:lnTo>
                  <a:lnTo>
                    <a:pt x="346" y="680"/>
                  </a:lnTo>
                  <a:lnTo>
                    <a:pt x="352" y="679"/>
                  </a:lnTo>
                  <a:lnTo>
                    <a:pt x="357" y="680"/>
                  </a:lnTo>
                  <a:lnTo>
                    <a:pt x="361" y="680"/>
                  </a:lnTo>
                  <a:lnTo>
                    <a:pt x="370" y="675"/>
                  </a:lnTo>
                  <a:lnTo>
                    <a:pt x="382" y="670"/>
                  </a:lnTo>
                  <a:lnTo>
                    <a:pt x="390" y="669"/>
                  </a:lnTo>
                  <a:lnTo>
                    <a:pt x="394" y="669"/>
                  </a:lnTo>
                  <a:lnTo>
                    <a:pt x="396" y="667"/>
                  </a:lnTo>
                  <a:lnTo>
                    <a:pt x="399" y="666"/>
                  </a:lnTo>
                  <a:lnTo>
                    <a:pt x="422" y="653"/>
                  </a:lnTo>
                  <a:lnTo>
                    <a:pt x="489" y="625"/>
                  </a:lnTo>
                  <a:lnTo>
                    <a:pt x="501" y="626"/>
                  </a:lnTo>
                  <a:lnTo>
                    <a:pt x="515" y="624"/>
                  </a:lnTo>
                  <a:lnTo>
                    <a:pt x="530" y="620"/>
                  </a:lnTo>
                  <a:lnTo>
                    <a:pt x="582" y="601"/>
                  </a:lnTo>
                  <a:lnTo>
                    <a:pt x="597" y="599"/>
                  </a:lnTo>
                  <a:lnTo>
                    <a:pt x="602" y="599"/>
                  </a:lnTo>
                  <a:lnTo>
                    <a:pt x="604" y="601"/>
                  </a:lnTo>
                  <a:lnTo>
                    <a:pt x="605" y="603"/>
                  </a:lnTo>
                  <a:lnTo>
                    <a:pt x="605" y="608"/>
                  </a:lnTo>
                  <a:lnTo>
                    <a:pt x="603" y="613"/>
                  </a:lnTo>
                  <a:lnTo>
                    <a:pt x="594" y="623"/>
                  </a:lnTo>
                  <a:lnTo>
                    <a:pt x="584" y="636"/>
                  </a:lnTo>
                  <a:lnTo>
                    <a:pt x="583" y="642"/>
                  </a:lnTo>
                  <a:lnTo>
                    <a:pt x="582" y="644"/>
                  </a:lnTo>
                  <a:lnTo>
                    <a:pt x="515" y="710"/>
                  </a:lnTo>
                  <a:lnTo>
                    <a:pt x="517" y="717"/>
                  </a:lnTo>
                  <a:lnTo>
                    <a:pt x="519" y="723"/>
                  </a:lnTo>
                  <a:lnTo>
                    <a:pt x="521" y="725"/>
                  </a:lnTo>
                  <a:lnTo>
                    <a:pt x="522" y="726"/>
                  </a:lnTo>
                  <a:lnTo>
                    <a:pt x="523" y="726"/>
                  </a:lnTo>
                  <a:lnTo>
                    <a:pt x="525" y="726"/>
                  </a:lnTo>
                  <a:lnTo>
                    <a:pt x="527" y="725"/>
                  </a:lnTo>
                  <a:lnTo>
                    <a:pt x="529" y="722"/>
                  </a:lnTo>
                  <a:lnTo>
                    <a:pt x="534" y="717"/>
                  </a:lnTo>
                  <a:lnTo>
                    <a:pt x="540" y="712"/>
                  </a:lnTo>
                  <a:lnTo>
                    <a:pt x="549" y="706"/>
                  </a:lnTo>
                  <a:lnTo>
                    <a:pt x="552" y="705"/>
                  </a:lnTo>
                  <a:lnTo>
                    <a:pt x="555" y="705"/>
                  </a:lnTo>
                  <a:lnTo>
                    <a:pt x="558" y="706"/>
                  </a:lnTo>
                  <a:lnTo>
                    <a:pt x="625" y="649"/>
                  </a:lnTo>
                  <a:lnTo>
                    <a:pt x="628" y="648"/>
                  </a:lnTo>
                  <a:lnTo>
                    <a:pt x="635" y="646"/>
                  </a:lnTo>
                  <a:lnTo>
                    <a:pt x="640" y="645"/>
                  </a:lnTo>
                  <a:lnTo>
                    <a:pt x="646" y="645"/>
                  </a:lnTo>
                  <a:lnTo>
                    <a:pt x="650" y="646"/>
                  </a:lnTo>
                  <a:lnTo>
                    <a:pt x="654" y="648"/>
                  </a:lnTo>
                  <a:lnTo>
                    <a:pt x="656" y="650"/>
                  </a:lnTo>
                  <a:lnTo>
                    <a:pt x="658" y="652"/>
                  </a:lnTo>
                  <a:lnTo>
                    <a:pt x="663" y="659"/>
                  </a:lnTo>
                  <a:lnTo>
                    <a:pt x="680" y="697"/>
                  </a:lnTo>
                  <a:lnTo>
                    <a:pt x="679" y="699"/>
                  </a:lnTo>
                  <a:lnTo>
                    <a:pt x="679" y="701"/>
                  </a:lnTo>
                  <a:lnTo>
                    <a:pt x="679" y="705"/>
                  </a:lnTo>
                  <a:lnTo>
                    <a:pt x="681" y="709"/>
                  </a:lnTo>
                  <a:lnTo>
                    <a:pt x="685" y="714"/>
                  </a:lnTo>
                  <a:lnTo>
                    <a:pt x="688" y="723"/>
                  </a:lnTo>
                  <a:lnTo>
                    <a:pt x="689" y="735"/>
                  </a:lnTo>
                  <a:lnTo>
                    <a:pt x="686" y="738"/>
                  </a:lnTo>
                  <a:lnTo>
                    <a:pt x="684" y="739"/>
                  </a:lnTo>
                  <a:lnTo>
                    <a:pt x="684" y="739"/>
                  </a:lnTo>
                  <a:lnTo>
                    <a:pt x="682" y="740"/>
                  </a:lnTo>
                  <a:lnTo>
                    <a:pt x="677" y="740"/>
                  </a:lnTo>
                  <a:lnTo>
                    <a:pt x="670" y="738"/>
                  </a:lnTo>
                  <a:lnTo>
                    <a:pt x="669" y="737"/>
                  </a:lnTo>
                  <a:lnTo>
                    <a:pt x="667" y="736"/>
                  </a:lnTo>
                  <a:lnTo>
                    <a:pt x="658" y="733"/>
                  </a:lnTo>
                  <a:lnTo>
                    <a:pt x="647" y="730"/>
                  </a:lnTo>
                  <a:lnTo>
                    <a:pt x="643" y="731"/>
                  </a:lnTo>
                  <a:lnTo>
                    <a:pt x="638" y="736"/>
                  </a:lnTo>
                  <a:lnTo>
                    <a:pt x="637" y="739"/>
                  </a:lnTo>
                  <a:lnTo>
                    <a:pt x="636" y="741"/>
                  </a:lnTo>
                  <a:lnTo>
                    <a:pt x="636" y="744"/>
                  </a:lnTo>
                  <a:lnTo>
                    <a:pt x="636" y="747"/>
                  </a:lnTo>
                  <a:lnTo>
                    <a:pt x="637" y="750"/>
                  </a:lnTo>
                  <a:lnTo>
                    <a:pt x="552" y="773"/>
                  </a:lnTo>
                  <a:lnTo>
                    <a:pt x="500" y="793"/>
                  </a:lnTo>
                  <a:lnTo>
                    <a:pt x="498" y="792"/>
                  </a:lnTo>
                  <a:lnTo>
                    <a:pt x="492" y="791"/>
                  </a:lnTo>
                  <a:lnTo>
                    <a:pt x="488" y="792"/>
                  </a:lnTo>
                  <a:lnTo>
                    <a:pt x="480" y="793"/>
                  </a:lnTo>
                  <a:lnTo>
                    <a:pt x="473" y="796"/>
                  </a:lnTo>
                  <a:lnTo>
                    <a:pt x="467" y="800"/>
                  </a:lnTo>
                  <a:lnTo>
                    <a:pt x="457" y="805"/>
                  </a:lnTo>
                  <a:lnTo>
                    <a:pt x="448" y="807"/>
                  </a:lnTo>
                  <a:lnTo>
                    <a:pt x="438" y="807"/>
                  </a:lnTo>
                  <a:lnTo>
                    <a:pt x="433" y="805"/>
                  </a:lnTo>
                  <a:lnTo>
                    <a:pt x="429" y="804"/>
                  </a:lnTo>
                  <a:lnTo>
                    <a:pt x="381" y="819"/>
                  </a:lnTo>
                  <a:lnTo>
                    <a:pt x="311" y="834"/>
                  </a:lnTo>
                  <a:lnTo>
                    <a:pt x="308" y="833"/>
                  </a:lnTo>
                  <a:lnTo>
                    <a:pt x="302" y="832"/>
                  </a:lnTo>
                  <a:lnTo>
                    <a:pt x="295" y="833"/>
                  </a:lnTo>
                  <a:lnTo>
                    <a:pt x="287" y="836"/>
                  </a:lnTo>
                  <a:lnTo>
                    <a:pt x="275" y="841"/>
                  </a:lnTo>
                  <a:lnTo>
                    <a:pt x="268" y="842"/>
                  </a:lnTo>
                  <a:lnTo>
                    <a:pt x="261" y="842"/>
                  </a:lnTo>
                  <a:lnTo>
                    <a:pt x="254" y="841"/>
                  </a:lnTo>
                  <a:lnTo>
                    <a:pt x="216" y="849"/>
                  </a:lnTo>
                  <a:lnTo>
                    <a:pt x="211" y="849"/>
                  </a:lnTo>
                  <a:lnTo>
                    <a:pt x="207" y="849"/>
                  </a:lnTo>
                  <a:lnTo>
                    <a:pt x="204" y="850"/>
                  </a:lnTo>
                  <a:lnTo>
                    <a:pt x="198" y="854"/>
                  </a:lnTo>
                  <a:lnTo>
                    <a:pt x="194" y="861"/>
                  </a:lnTo>
                  <a:lnTo>
                    <a:pt x="192" y="865"/>
                  </a:lnTo>
                  <a:lnTo>
                    <a:pt x="228" y="867"/>
                  </a:lnTo>
                  <a:lnTo>
                    <a:pt x="244" y="870"/>
                  </a:lnTo>
                  <a:lnTo>
                    <a:pt x="246" y="873"/>
                  </a:lnTo>
                  <a:lnTo>
                    <a:pt x="249" y="875"/>
                  </a:lnTo>
                  <a:lnTo>
                    <a:pt x="252" y="876"/>
                  </a:lnTo>
                  <a:lnTo>
                    <a:pt x="256" y="877"/>
                  </a:lnTo>
                  <a:lnTo>
                    <a:pt x="263" y="877"/>
                  </a:lnTo>
                  <a:lnTo>
                    <a:pt x="272" y="875"/>
                  </a:lnTo>
                  <a:lnTo>
                    <a:pt x="279" y="871"/>
                  </a:lnTo>
                  <a:lnTo>
                    <a:pt x="285" y="868"/>
                  </a:lnTo>
                  <a:lnTo>
                    <a:pt x="294" y="866"/>
                  </a:lnTo>
                  <a:lnTo>
                    <a:pt x="298" y="866"/>
                  </a:lnTo>
                  <a:lnTo>
                    <a:pt x="303" y="867"/>
                  </a:lnTo>
                  <a:lnTo>
                    <a:pt x="305" y="868"/>
                  </a:lnTo>
                  <a:lnTo>
                    <a:pt x="353" y="852"/>
                  </a:lnTo>
                  <a:lnTo>
                    <a:pt x="428" y="845"/>
                  </a:lnTo>
                  <a:lnTo>
                    <a:pt x="429" y="844"/>
                  </a:lnTo>
                  <a:lnTo>
                    <a:pt x="433" y="843"/>
                  </a:lnTo>
                  <a:lnTo>
                    <a:pt x="435" y="842"/>
                  </a:lnTo>
                  <a:lnTo>
                    <a:pt x="439" y="841"/>
                  </a:lnTo>
                  <a:lnTo>
                    <a:pt x="530" y="821"/>
                  </a:lnTo>
                  <a:lnTo>
                    <a:pt x="561" y="819"/>
                  </a:lnTo>
                  <a:lnTo>
                    <a:pt x="598" y="808"/>
                  </a:lnTo>
                  <a:lnTo>
                    <a:pt x="618" y="808"/>
                  </a:lnTo>
                  <a:lnTo>
                    <a:pt x="620" y="808"/>
                  </a:lnTo>
                  <a:lnTo>
                    <a:pt x="664" y="808"/>
                  </a:lnTo>
                  <a:lnTo>
                    <a:pt x="669" y="808"/>
                  </a:lnTo>
                  <a:lnTo>
                    <a:pt x="671" y="808"/>
                  </a:lnTo>
                  <a:lnTo>
                    <a:pt x="675" y="808"/>
                  </a:lnTo>
                  <a:lnTo>
                    <a:pt x="679" y="807"/>
                  </a:lnTo>
                  <a:lnTo>
                    <a:pt x="679" y="807"/>
                  </a:lnTo>
                  <a:lnTo>
                    <a:pt x="683" y="807"/>
                  </a:lnTo>
                  <a:lnTo>
                    <a:pt x="689" y="806"/>
                  </a:lnTo>
                  <a:lnTo>
                    <a:pt x="691" y="806"/>
                  </a:lnTo>
                  <a:lnTo>
                    <a:pt x="691" y="806"/>
                  </a:lnTo>
                  <a:lnTo>
                    <a:pt x="693" y="806"/>
                  </a:lnTo>
                  <a:lnTo>
                    <a:pt x="707" y="811"/>
                  </a:lnTo>
                  <a:lnTo>
                    <a:pt x="724" y="813"/>
                  </a:lnTo>
                  <a:lnTo>
                    <a:pt x="738" y="812"/>
                  </a:lnTo>
                  <a:lnTo>
                    <a:pt x="739" y="812"/>
                  </a:lnTo>
                  <a:lnTo>
                    <a:pt x="740" y="812"/>
                  </a:lnTo>
                  <a:lnTo>
                    <a:pt x="744" y="810"/>
                  </a:lnTo>
                  <a:lnTo>
                    <a:pt x="750" y="807"/>
                  </a:lnTo>
                  <a:lnTo>
                    <a:pt x="754" y="804"/>
                  </a:lnTo>
                  <a:lnTo>
                    <a:pt x="759" y="799"/>
                  </a:lnTo>
                  <a:lnTo>
                    <a:pt x="760" y="753"/>
                  </a:lnTo>
                  <a:lnTo>
                    <a:pt x="746" y="703"/>
                  </a:lnTo>
                  <a:lnTo>
                    <a:pt x="719" y="660"/>
                  </a:lnTo>
                  <a:lnTo>
                    <a:pt x="719" y="659"/>
                  </a:lnTo>
                  <a:lnTo>
                    <a:pt x="719" y="657"/>
                  </a:lnTo>
                  <a:lnTo>
                    <a:pt x="717" y="652"/>
                  </a:lnTo>
                  <a:lnTo>
                    <a:pt x="717" y="651"/>
                  </a:lnTo>
                  <a:lnTo>
                    <a:pt x="717" y="648"/>
                  </a:lnTo>
                  <a:lnTo>
                    <a:pt x="717" y="647"/>
                  </a:lnTo>
                  <a:lnTo>
                    <a:pt x="712" y="634"/>
                  </a:lnTo>
                  <a:lnTo>
                    <a:pt x="712" y="633"/>
                  </a:lnTo>
                  <a:lnTo>
                    <a:pt x="712" y="632"/>
                  </a:lnTo>
                  <a:lnTo>
                    <a:pt x="710" y="626"/>
                  </a:lnTo>
                  <a:lnTo>
                    <a:pt x="702" y="619"/>
                  </a:lnTo>
                  <a:lnTo>
                    <a:pt x="691" y="605"/>
                  </a:lnTo>
                  <a:lnTo>
                    <a:pt x="684" y="591"/>
                  </a:lnTo>
                  <a:lnTo>
                    <a:pt x="682" y="584"/>
                  </a:lnTo>
                  <a:lnTo>
                    <a:pt x="682" y="577"/>
                  </a:lnTo>
                  <a:lnTo>
                    <a:pt x="683" y="571"/>
                  </a:lnTo>
                  <a:lnTo>
                    <a:pt x="693" y="547"/>
                  </a:lnTo>
                  <a:lnTo>
                    <a:pt x="712" y="518"/>
                  </a:lnTo>
                  <a:lnTo>
                    <a:pt x="727" y="482"/>
                  </a:lnTo>
                  <a:lnTo>
                    <a:pt x="730" y="478"/>
                  </a:lnTo>
                  <a:lnTo>
                    <a:pt x="732" y="476"/>
                  </a:lnTo>
                  <a:lnTo>
                    <a:pt x="733" y="472"/>
                  </a:lnTo>
                  <a:lnTo>
                    <a:pt x="735" y="463"/>
                  </a:lnTo>
                  <a:lnTo>
                    <a:pt x="738" y="457"/>
                  </a:lnTo>
                  <a:lnTo>
                    <a:pt x="739" y="455"/>
                  </a:lnTo>
                  <a:lnTo>
                    <a:pt x="739" y="453"/>
                  </a:lnTo>
                  <a:lnTo>
                    <a:pt x="737" y="443"/>
                  </a:lnTo>
                  <a:lnTo>
                    <a:pt x="767" y="385"/>
                  </a:lnTo>
                  <a:lnTo>
                    <a:pt x="767" y="384"/>
                  </a:lnTo>
                  <a:lnTo>
                    <a:pt x="767" y="383"/>
                  </a:lnTo>
                  <a:lnTo>
                    <a:pt x="767" y="382"/>
                  </a:lnTo>
                  <a:lnTo>
                    <a:pt x="767" y="380"/>
                  </a:lnTo>
                  <a:lnTo>
                    <a:pt x="767" y="379"/>
                  </a:lnTo>
                  <a:lnTo>
                    <a:pt x="766" y="372"/>
                  </a:lnTo>
                  <a:lnTo>
                    <a:pt x="764" y="368"/>
                  </a:lnTo>
                  <a:lnTo>
                    <a:pt x="763" y="368"/>
                  </a:lnTo>
                  <a:lnTo>
                    <a:pt x="762" y="364"/>
                  </a:lnTo>
                  <a:lnTo>
                    <a:pt x="755" y="355"/>
                  </a:lnTo>
                  <a:lnTo>
                    <a:pt x="734" y="334"/>
                  </a:lnTo>
                  <a:lnTo>
                    <a:pt x="702" y="308"/>
                  </a:lnTo>
                  <a:lnTo>
                    <a:pt x="698" y="309"/>
                  </a:lnTo>
                  <a:lnTo>
                    <a:pt x="694" y="311"/>
                  </a:lnTo>
                  <a:lnTo>
                    <a:pt x="691" y="312"/>
                  </a:lnTo>
                  <a:lnTo>
                    <a:pt x="689" y="318"/>
                  </a:lnTo>
                  <a:lnTo>
                    <a:pt x="689" y="321"/>
                  </a:lnTo>
                  <a:lnTo>
                    <a:pt x="690" y="325"/>
                  </a:lnTo>
                  <a:lnTo>
                    <a:pt x="692" y="329"/>
                  </a:lnTo>
                  <a:lnTo>
                    <a:pt x="701" y="358"/>
                  </a:lnTo>
                  <a:lnTo>
                    <a:pt x="703" y="359"/>
                  </a:lnTo>
                  <a:lnTo>
                    <a:pt x="705" y="361"/>
                  </a:lnTo>
                  <a:lnTo>
                    <a:pt x="706" y="362"/>
                  </a:lnTo>
                  <a:lnTo>
                    <a:pt x="707" y="365"/>
                  </a:lnTo>
                  <a:lnTo>
                    <a:pt x="707" y="369"/>
                  </a:lnTo>
                  <a:lnTo>
                    <a:pt x="705" y="375"/>
                  </a:lnTo>
                  <a:lnTo>
                    <a:pt x="706" y="378"/>
                  </a:lnTo>
                  <a:lnTo>
                    <a:pt x="706" y="379"/>
                  </a:lnTo>
                  <a:lnTo>
                    <a:pt x="711" y="384"/>
                  </a:lnTo>
                  <a:lnTo>
                    <a:pt x="715" y="388"/>
                  </a:lnTo>
                  <a:lnTo>
                    <a:pt x="700" y="425"/>
                  </a:lnTo>
                  <a:lnTo>
                    <a:pt x="694" y="463"/>
                  </a:lnTo>
                  <a:lnTo>
                    <a:pt x="684" y="500"/>
                  </a:lnTo>
                  <a:lnTo>
                    <a:pt x="680" y="502"/>
                  </a:lnTo>
                  <a:lnTo>
                    <a:pt x="677" y="504"/>
                  </a:lnTo>
                  <a:lnTo>
                    <a:pt x="672" y="511"/>
                  </a:lnTo>
                  <a:lnTo>
                    <a:pt x="670" y="517"/>
                  </a:lnTo>
                  <a:lnTo>
                    <a:pt x="667" y="521"/>
                  </a:lnTo>
                  <a:lnTo>
                    <a:pt x="665" y="522"/>
                  </a:lnTo>
                  <a:lnTo>
                    <a:pt x="664" y="523"/>
                  </a:lnTo>
                  <a:lnTo>
                    <a:pt x="662" y="525"/>
                  </a:lnTo>
                  <a:lnTo>
                    <a:pt x="660" y="525"/>
                  </a:lnTo>
                  <a:lnTo>
                    <a:pt x="657" y="525"/>
                  </a:lnTo>
                  <a:lnTo>
                    <a:pt x="654" y="525"/>
                  </a:lnTo>
                  <a:lnTo>
                    <a:pt x="651" y="524"/>
                  </a:lnTo>
                  <a:lnTo>
                    <a:pt x="638" y="508"/>
                  </a:lnTo>
                  <a:lnTo>
                    <a:pt x="617" y="476"/>
                  </a:lnTo>
                  <a:lnTo>
                    <a:pt x="615" y="471"/>
                  </a:lnTo>
                  <a:lnTo>
                    <a:pt x="614" y="466"/>
                  </a:lnTo>
                  <a:lnTo>
                    <a:pt x="614" y="465"/>
                  </a:lnTo>
                  <a:lnTo>
                    <a:pt x="551" y="355"/>
                  </a:lnTo>
                  <a:lnTo>
                    <a:pt x="550" y="353"/>
                  </a:lnTo>
                  <a:lnTo>
                    <a:pt x="550" y="352"/>
                  </a:lnTo>
                  <a:lnTo>
                    <a:pt x="549" y="350"/>
                  </a:lnTo>
                  <a:lnTo>
                    <a:pt x="549" y="350"/>
                  </a:lnTo>
                  <a:lnTo>
                    <a:pt x="548" y="348"/>
                  </a:lnTo>
                  <a:lnTo>
                    <a:pt x="541" y="338"/>
                  </a:lnTo>
                  <a:lnTo>
                    <a:pt x="540" y="336"/>
                  </a:lnTo>
                  <a:lnTo>
                    <a:pt x="538" y="332"/>
                  </a:lnTo>
                  <a:lnTo>
                    <a:pt x="538" y="330"/>
                  </a:lnTo>
                  <a:lnTo>
                    <a:pt x="537" y="316"/>
                  </a:lnTo>
                  <a:lnTo>
                    <a:pt x="538" y="315"/>
                  </a:lnTo>
                  <a:lnTo>
                    <a:pt x="548" y="304"/>
                  </a:lnTo>
                  <a:lnTo>
                    <a:pt x="550" y="302"/>
                  </a:lnTo>
                  <a:lnTo>
                    <a:pt x="619" y="243"/>
                  </a:lnTo>
                  <a:lnTo>
                    <a:pt x="619" y="214"/>
                  </a:lnTo>
                  <a:lnTo>
                    <a:pt x="575" y="208"/>
                  </a:lnTo>
                  <a:lnTo>
                    <a:pt x="545" y="210"/>
                  </a:lnTo>
                  <a:lnTo>
                    <a:pt x="518" y="216"/>
                  </a:lnTo>
                  <a:lnTo>
                    <a:pt x="506" y="221"/>
                  </a:lnTo>
                  <a:lnTo>
                    <a:pt x="501" y="224"/>
                  </a:lnTo>
                  <a:lnTo>
                    <a:pt x="492" y="226"/>
                  </a:lnTo>
                  <a:lnTo>
                    <a:pt x="488" y="226"/>
                  </a:lnTo>
                  <a:lnTo>
                    <a:pt x="484" y="225"/>
                  </a:lnTo>
                  <a:lnTo>
                    <a:pt x="481" y="224"/>
                  </a:lnTo>
                  <a:lnTo>
                    <a:pt x="478" y="221"/>
                  </a:lnTo>
                  <a:lnTo>
                    <a:pt x="475" y="218"/>
                  </a:lnTo>
                  <a:lnTo>
                    <a:pt x="473" y="215"/>
                  </a:lnTo>
                  <a:lnTo>
                    <a:pt x="450" y="185"/>
                  </a:lnTo>
                  <a:lnTo>
                    <a:pt x="428" y="126"/>
                  </a:lnTo>
                  <a:lnTo>
                    <a:pt x="436" y="120"/>
                  </a:lnTo>
                  <a:lnTo>
                    <a:pt x="439" y="117"/>
                  </a:lnTo>
                  <a:lnTo>
                    <a:pt x="441" y="115"/>
                  </a:lnTo>
                  <a:lnTo>
                    <a:pt x="442" y="113"/>
                  </a:lnTo>
                  <a:lnTo>
                    <a:pt x="443" y="111"/>
                  </a:lnTo>
                  <a:lnTo>
                    <a:pt x="444" y="110"/>
                  </a:lnTo>
                  <a:lnTo>
                    <a:pt x="447" y="109"/>
                  </a:lnTo>
                  <a:lnTo>
                    <a:pt x="452" y="109"/>
                  </a:lnTo>
                  <a:lnTo>
                    <a:pt x="490" y="98"/>
                  </a:lnTo>
                  <a:lnTo>
                    <a:pt x="592" y="77"/>
                  </a:lnTo>
                  <a:lnTo>
                    <a:pt x="608" y="76"/>
                  </a:lnTo>
                  <a:lnTo>
                    <a:pt x="623" y="76"/>
                  </a:lnTo>
                  <a:lnTo>
                    <a:pt x="638" y="78"/>
                  </a:lnTo>
                  <a:lnTo>
                    <a:pt x="645" y="81"/>
                  </a:lnTo>
                  <a:lnTo>
                    <a:pt x="648" y="79"/>
                  </a:lnTo>
                  <a:lnTo>
                    <a:pt x="653" y="75"/>
                  </a:lnTo>
                  <a:lnTo>
                    <a:pt x="660" y="74"/>
                  </a:lnTo>
                  <a:lnTo>
                    <a:pt x="669" y="73"/>
                  </a:lnTo>
                  <a:lnTo>
                    <a:pt x="674" y="73"/>
                  </a:lnTo>
                  <a:lnTo>
                    <a:pt x="684" y="71"/>
                  </a:lnTo>
                  <a:lnTo>
                    <a:pt x="697" y="65"/>
                  </a:lnTo>
                  <a:lnTo>
                    <a:pt x="857" y="69"/>
                  </a:lnTo>
                  <a:lnTo>
                    <a:pt x="865" y="73"/>
                  </a:lnTo>
                  <a:lnTo>
                    <a:pt x="871" y="78"/>
                  </a:lnTo>
                  <a:lnTo>
                    <a:pt x="876" y="82"/>
                  </a:lnTo>
                  <a:lnTo>
                    <a:pt x="879" y="87"/>
                  </a:lnTo>
                  <a:lnTo>
                    <a:pt x="882" y="91"/>
                  </a:lnTo>
                  <a:lnTo>
                    <a:pt x="882" y="95"/>
                  </a:lnTo>
                  <a:lnTo>
                    <a:pt x="882" y="99"/>
                  </a:lnTo>
                  <a:lnTo>
                    <a:pt x="880" y="103"/>
                  </a:lnTo>
                  <a:lnTo>
                    <a:pt x="889" y="145"/>
                  </a:lnTo>
                  <a:lnTo>
                    <a:pt x="892" y="187"/>
                  </a:lnTo>
                  <a:lnTo>
                    <a:pt x="892" y="459"/>
                  </a:lnTo>
                  <a:lnTo>
                    <a:pt x="901" y="464"/>
                  </a:lnTo>
                  <a:lnTo>
                    <a:pt x="899" y="573"/>
                  </a:lnTo>
                  <a:lnTo>
                    <a:pt x="901" y="574"/>
                  </a:lnTo>
                  <a:lnTo>
                    <a:pt x="903" y="575"/>
                  </a:lnTo>
                  <a:lnTo>
                    <a:pt x="905" y="577"/>
                  </a:lnTo>
                  <a:lnTo>
                    <a:pt x="906" y="580"/>
                  </a:lnTo>
                  <a:lnTo>
                    <a:pt x="908" y="586"/>
                  </a:lnTo>
                  <a:lnTo>
                    <a:pt x="908" y="594"/>
                  </a:lnTo>
                  <a:lnTo>
                    <a:pt x="907" y="596"/>
                  </a:lnTo>
                  <a:lnTo>
                    <a:pt x="907" y="598"/>
                  </a:lnTo>
                  <a:lnTo>
                    <a:pt x="907" y="603"/>
                  </a:lnTo>
                  <a:lnTo>
                    <a:pt x="908" y="606"/>
                  </a:lnTo>
                  <a:lnTo>
                    <a:pt x="911" y="611"/>
                  </a:lnTo>
                  <a:lnTo>
                    <a:pt x="913" y="615"/>
                  </a:lnTo>
                  <a:lnTo>
                    <a:pt x="910" y="621"/>
                  </a:lnTo>
                  <a:lnTo>
                    <a:pt x="903" y="631"/>
                  </a:lnTo>
                  <a:lnTo>
                    <a:pt x="902" y="634"/>
                  </a:lnTo>
                  <a:lnTo>
                    <a:pt x="902" y="637"/>
                  </a:lnTo>
                  <a:lnTo>
                    <a:pt x="901" y="647"/>
                  </a:lnTo>
                  <a:lnTo>
                    <a:pt x="902" y="649"/>
                  </a:lnTo>
                  <a:lnTo>
                    <a:pt x="904" y="654"/>
                  </a:lnTo>
                  <a:lnTo>
                    <a:pt x="905" y="656"/>
                  </a:lnTo>
                  <a:lnTo>
                    <a:pt x="907" y="658"/>
                  </a:lnTo>
                  <a:lnTo>
                    <a:pt x="908" y="659"/>
                  </a:lnTo>
                  <a:lnTo>
                    <a:pt x="912" y="661"/>
                  </a:lnTo>
                  <a:lnTo>
                    <a:pt x="913" y="857"/>
                  </a:lnTo>
                  <a:lnTo>
                    <a:pt x="915" y="862"/>
                  </a:lnTo>
                  <a:lnTo>
                    <a:pt x="915" y="863"/>
                  </a:lnTo>
                  <a:lnTo>
                    <a:pt x="920" y="875"/>
                  </a:lnTo>
                  <a:lnTo>
                    <a:pt x="922" y="884"/>
                  </a:lnTo>
                  <a:lnTo>
                    <a:pt x="921" y="886"/>
                  </a:lnTo>
                  <a:lnTo>
                    <a:pt x="922" y="887"/>
                  </a:lnTo>
                  <a:lnTo>
                    <a:pt x="923" y="900"/>
                  </a:lnTo>
                  <a:lnTo>
                    <a:pt x="926" y="916"/>
                  </a:lnTo>
                  <a:lnTo>
                    <a:pt x="897" y="949"/>
                  </a:lnTo>
                  <a:lnTo>
                    <a:pt x="888" y="945"/>
                  </a:lnTo>
                  <a:lnTo>
                    <a:pt x="878" y="949"/>
                  </a:lnTo>
                  <a:lnTo>
                    <a:pt x="793" y="951"/>
                  </a:lnTo>
                  <a:lnTo>
                    <a:pt x="808" y="955"/>
                  </a:lnTo>
                  <a:lnTo>
                    <a:pt x="896" y="991"/>
                  </a:lnTo>
                  <a:lnTo>
                    <a:pt x="994" y="1060"/>
                  </a:lnTo>
                  <a:lnTo>
                    <a:pt x="998" y="1060"/>
                  </a:lnTo>
                  <a:lnTo>
                    <a:pt x="1002" y="1059"/>
                  </a:lnTo>
                  <a:lnTo>
                    <a:pt x="1002" y="1059"/>
                  </a:lnTo>
                  <a:lnTo>
                    <a:pt x="1007" y="1056"/>
                  </a:lnTo>
                  <a:lnTo>
                    <a:pt x="1009" y="1055"/>
                  </a:lnTo>
                  <a:lnTo>
                    <a:pt x="1011" y="1054"/>
                  </a:lnTo>
                  <a:lnTo>
                    <a:pt x="1015" y="1049"/>
                  </a:lnTo>
                  <a:lnTo>
                    <a:pt x="1016" y="1048"/>
                  </a:lnTo>
                  <a:lnTo>
                    <a:pt x="1019" y="1044"/>
                  </a:lnTo>
                  <a:lnTo>
                    <a:pt x="1027" y="1032"/>
                  </a:lnTo>
                  <a:lnTo>
                    <a:pt x="1031" y="831"/>
                  </a:lnTo>
                  <a:lnTo>
                    <a:pt x="1030" y="830"/>
                  </a:lnTo>
                  <a:lnTo>
                    <a:pt x="1029" y="828"/>
                  </a:lnTo>
                  <a:lnTo>
                    <a:pt x="1028" y="826"/>
                  </a:lnTo>
                  <a:lnTo>
                    <a:pt x="1027" y="820"/>
                  </a:lnTo>
                  <a:lnTo>
                    <a:pt x="1027" y="810"/>
                  </a:lnTo>
                  <a:lnTo>
                    <a:pt x="1026" y="805"/>
                  </a:lnTo>
                  <a:lnTo>
                    <a:pt x="1025" y="804"/>
                  </a:lnTo>
                  <a:lnTo>
                    <a:pt x="1025" y="803"/>
                  </a:lnTo>
                  <a:lnTo>
                    <a:pt x="1025" y="803"/>
                  </a:lnTo>
                  <a:lnTo>
                    <a:pt x="1024" y="800"/>
                  </a:lnTo>
                  <a:lnTo>
                    <a:pt x="1018" y="789"/>
                  </a:lnTo>
                  <a:lnTo>
                    <a:pt x="1021" y="592"/>
                  </a:lnTo>
                  <a:lnTo>
                    <a:pt x="1018" y="588"/>
                  </a:lnTo>
                  <a:lnTo>
                    <a:pt x="1016" y="584"/>
                  </a:lnTo>
                  <a:lnTo>
                    <a:pt x="1015" y="581"/>
                  </a:lnTo>
                  <a:lnTo>
                    <a:pt x="1014" y="579"/>
                  </a:lnTo>
                  <a:lnTo>
                    <a:pt x="1015" y="576"/>
                  </a:lnTo>
                  <a:lnTo>
                    <a:pt x="1016" y="574"/>
                  </a:lnTo>
                  <a:lnTo>
                    <a:pt x="1018" y="572"/>
                  </a:lnTo>
                  <a:lnTo>
                    <a:pt x="1022" y="571"/>
                  </a:lnTo>
                  <a:lnTo>
                    <a:pt x="1021" y="570"/>
                  </a:lnTo>
                  <a:lnTo>
                    <a:pt x="1019" y="568"/>
                  </a:lnTo>
                  <a:lnTo>
                    <a:pt x="1019" y="566"/>
                  </a:lnTo>
                  <a:lnTo>
                    <a:pt x="1018" y="564"/>
                  </a:lnTo>
                  <a:lnTo>
                    <a:pt x="1017" y="554"/>
                  </a:lnTo>
                  <a:lnTo>
                    <a:pt x="1018" y="550"/>
                  </a:lnTo>
                  <a:lnTo>
                    <a:pt x="1019" y="545"/>
                  </a:lnTo>
                  <a:lnTo>
                    <a:pt x="1019" y="540"/>
                  </a:lnTo>
                  <a:lnTo>
                    <a:pt x="1013" y="525"/>
                  </a:lnTo>
                  <a:lnTo>
                    <a:pt x="1016" y="391"/>
                  </a:lnTo>
                  <a:lnTo>
                    <a:pt x="1013" y="388"/>
                  </a:lnTo>
                  <a:lnTo>
                    <a:pt x="1011" y="385"/>
                  </a:lnTo>
                  <a:lnTo>
                    <a:pt x="1009" y="383"/>
                  </a:lnTo>
                  <a:lnTo>
                    <a:pt x="1009" y="380"/>
                  </a:lnTo>
                  <a:lnTo>
                    <a:pt x="1009" y="378"/>
                  </a:lnTo>
                  <a:lnTo>
                    <a:pt x="1011" y="377"/>
                  </a:lnTo>
                  <a:lnTo>
                    <a:pt x="1013" y="375"/>
                  </a:lnTo>
                  <a:lnTo>
                    <a:pt x="1016" y="374"/>
                  </a:lnTo>
                  <a:lnTo>
                    <a:pt x="1016" y="372"/>
                  </a:lnTo>
                  <a:lnTo>
                    <a:pt x="1014" y="366"/>
                  </a:lnTo>
                  <a:lnTo>
                    <a:pt x="1009" y="359"/>
                  </a:lnTo>
                  <a:lnTo>
                    <a:pt x="1007" y="358"/>
                  </a:lnTo>
                  <a:lnTo>
                    <a:pt x="1017" y="349"/>
                  </a:lnTo>
                  <a:lnTo>
                    <a:pt x="1016" y="348"/>
                  </a:lnTo>
                  <a:lnTo>
                    <a:pt x="1014" y="344"/>
                  </a:lnTo>
                  <a:lnTo>
                    <a:pt x="1010" y="338"/>
                  </a:lnTo>
                  <a:lnTo>
                    <a:pt x="1007" y="337"/>
                  </a:lnTo>
                  <a:lnTo>
                    <a:pt x="1009" y="240"/>
                  </a:lnTo>
                  <a:lnTo>
                    <a:pt x="1005" y="236"/>
                  </a:lnTo>
                  <a:lnTo>
                    <a:pt x="1003" y="94"/>
                  </a:lnTo>
                  <a:close/>
                  <a:moveTo>
                    <a:pt x="512" y="413"/>
                  </a:moveTo>
                  <a:lnTo>
                    <a:pt x="515" y="418"/>
                  </a:lnTo>
                  <a:lnTo>
                    <a:pt x="549" y="463"/>
                  </a:lnTo>
                  <a:lnTo>
                    <a:pt x="552" y="463"/>
                  </a:lnTo>
                  <a:lnTo>
                    <a:pt x="558" y="465"/>
                  </a:lnTo>
                  <a:lnTo>
                    <a:pt x="562" y="468"/>
                  </a:lnTo>
                  <a:lnTo>
                    <a:pt x="566" y="473"/>
                  </a:lnTo>
                  <a:lnTo>
                    <a:pt x="573" y="490"/>
                  </a:lnTo>
                  <a:lnTo>
                    <a:pt x="581" y="499"/>
                  </a:lnTo>
                  <a:lnTo>
                    <a:pt x="585" y="502"/>
                  </a:lnTo>
                  <a:lnTo>
                    <a:pt x="584" y="544"/>
                  </a:lnTo>
                  <a:lnTo>
                    <a:pt x="495" y="571"/>
                  </a:lnTo>
                  <a:lnTo>
                    <a:pt x="400" y="610"/>
                  </a:lnTo>
                  <a:lnTo>
                    <a:pt x="397" y="606"/>
                  </a:lnTo>
                  <a:lnTo>
                    <a:pt x="396" y="600"/>
                  </a:lnTo>
                  <a:lnTo>
                    <a:pt x="395" y="598"/>
                  </a:lnTo>
                  <a:lnTo>
                    <a:pt x="443" y="540"/>
                  </a:lnTo>
                  <a:lnTo>
                    <a:pt x="511" y="471"/>
                  </a:lnTo>
                  <a:lnTo>
                    <a:pt x="503" y="455"/>
                  </a:lnTo>
                  <a:lnTo>
                    <a:pt x="500" y="452"/>
                  </a:lnTo>
                  <a:lnTo>
                    <a:pt x="497" y="449"/>
                  </a:lnTo>
                  <a:lnTo>
                    <a:pt x="494" y="447"/>
                  </a:lnTo>
                  <a:lnTo>
                    <a:pt x="491" y="446"/>
                  </a:lnTo>
                  <a:lnTo>
                    <a:pt x="487" y="445"/>
                  </a:lnTo>
                  <a:lnTo>
                    <a:pt x="469" y="445"/>
                  </a:lnTo>
                  <a:lnTo>
                    <a:pt x="459" y="449"/>
                  </a:lnTo>
                  <a:lnTo>
                    <a:pt x="456" y="449"/>
                  </a:lnTo>
                  <a:lnTo>
                    <a:pt x="450" y="449"/>
                  </a:lnTo>
                  <a:lnTo>
                    <a:pt x="447" y="449"/>
                  </a:lnTo>
                  <a:lnTo>
                    <a:pt x="445" y="448"/>
                  </a:lnTo>
                  <a:lnTo>
                    <a:pt x="417" y="468"/>
                  </a:lnTo>
                  <a:lnTo>
                    <a:pt x="360" y="492"/>
                  </a:lnTo>
                  <a:lnTo>
                    <a:pt x="359" y="489"/>
                  </a:lnTo>
                  <a:lnTo>
                    <a:pt x="359" y="481"/>
                  </a:lnTo>
                  <a:lnTo>
                    <a:pt x="361" y="476"/>
                  </a:lnTo>
                  <a:lnTo>
                    <a:pt x="369" y="466"/>
                  </a:lnTo>
                  <a:lnTo>
                    <a:pt x="374" y="461"/>
                  </a:lnTo>
                  <a:lnTo>
                    <a:pt x="403" y="441"/>
                  </a:lnTo>
                  <a:lnTo>
                    <a:pt x="450" y="394"/>
                  </a:lnTo>
                  <a:lnTo>
                    <a:pt x="458" y="389"/>
                  </a:lnTo>
                  <a:lnTo>
                    <a:pt x="467" y="385"/>
                  </a:lnTo>
                  <a:lnTo>
                    <a:pt x="478" y="385"/>
                  </a:lnTo>
                  <a:lnTo>
                    <a:pt x="484" y="386"/>
                  </a:lnTo>
                  <a:lnTo>
                    <a:pt x="482" y="379"/>
                  </a:lnTo>
                  <a:lnTo>
                    <a:pt x="481" y="368"/>
                  </a:lnTo>
                  <a:lnTo>
                    <a:pt x="483" y="363"/>
                  </a:lnTo>
                  <a:lnTo>
                    <a:pt x="485" y="359"/>
                  </a:lnTo>
                  <a:lnTo>
                    <a:pt x="487" y="358"/>
                  </a:lnTo>
                  <a:lnTo>
                    <a:pt x="489" y="357"/>
                  </a:lnTo>
                  <a:lnTo>
                    <a:pt x="493" y="354"/>
                  </a:lnTo>
                  <a:lnTo>
                    <a:pt x="499" y="353"/>
                  </a:lnTo>
                  <a:lnTo>
                    <a:pt x="512" y="375"/>
                  </a:lnTo>
                  <a:lnTo>
                    <a:pt x="512"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7"/>
            <p:cNvSpPr>
              <a:spLocks noEditPoints="1"/>
            </p:cNvSpPr>
            <p:nvPr/>
          </p:nvSpPr>
          <p:spPr bwMode="auto">
            <a:xfrm>
              <a:off x="10598150" y="412750"/>
              <a:ext cx="1019175" cy="1395412"/>
            </a:xfrm>
            <a:custGeom>
              <a:avLst/>
              <a:gdLst>
                <a:gd name="T0" fmla="*/ 1285 w 1868"/>
                <a:gd name="T1" fmla="*/ 67 h 2567"/>
                <a:gd name="T2" fmla="*/ 1317 w 1868"/>
                <a:gd name="T3" fmla="*/ 200 h 2567"/>
                <a:gd name="T4" fmla="*/ 1301 w 1868"/>
                <a:gd name="T5" fmla="*/ 208 h 2567"/>
                <a:gd name="T6" fmla="*/ 1268 w 1868"/>
                <a:gd name="T7" fmla="*/ 234 h 2567"/>
                <a:gd name="T8" fmla="*/ 1283 w 1868"/>
                <a:gd name="T9" fmla="*/ 402 h 2567"/>
                <a:gd name="T10" fmla="*/ 356 w 1868"/>
                <a:gd name="T11" fmla="*/ 561 h 2567"/>
                <a:gd name="T12" fmla="*/ 122 w 1868"/>
                <a:gd name="T13" fmla="*/ 655 h 2567"/>
                <a:gd name="T14" fmla="*/ 75 w 1868"/>
                <a:gd name="T15" fmla="*/ 660 h 2567"/>
                <a:gd name="T16" fmla="*/ 14 w 1868"/>
                <a:gd name="T17" fmla="*/ 666 h 2567"/>
                <a:gd name="T18" fmla="*/ 29 w 1868"/>
                <a:gd name="T19" fmla="*/ 823 h 2567"/>
                <a:gd name="T20" fmla="*/ 59 w 1868"/>
                <a:gd name="T21" fmla="*/ 863 h 2567"/>
                <a:gd name="T22" fmla="*/ 121 w 1868"/>
                <a:gd name="T23" fmla="*/ 866 h 2567"/>
                <a:gd name="T24" fmla="*/ 319 w 1868"/>
                <a:gd name="T25" fmla="*/ 964 h 2567"/>
                <a:gd name="T26" fmla="*/ 455 w 1868"/>
                <a:gd name="T27" fmla="*/ 974 h 2567"/>
                <a:gd name="T28" fmla="*/ 494 w 1868"/>
                <a:gd name="T29" fmla="*/ 950 h 2567"/>
                <a:gd name="T30" fmla="*/ 621 w 1868"/>
                <a:gd name="T31" fmla="*/ 840 h 2567"/>
                <a:gd name="T32" fmla="*/ 659 w 1868"/>
                <a:gd name="T33" fmla="*/ 812 h 2567"/>
                <a:gd name="T34" fmla="*/ 861 w 1868"/>
                <a:gd name="T35" fmla="*/ 684 h 2567"/>
                <a:gd name="T36" fmla="*/ 913 w 1868"/>
                <a:gd name="T37" fmla="*/ 685 h 2567"/>
                <a:gd name="T38" fmla="*/ 1238 w 1868"/>
                <a:gd name="T39" fmla="*/ 669 h 2567"/>
                <a:gd name="T40" fmla="*/ 1251 w 1868"/>
                <a:gd name="T41" fmla="*/ 758 h 2567"/>
                <a:gd name="T42" fmla="*/ 1236 w 1868"/>
                <a:gd name="T43" fmla="*/ 823 h 2567"/>
                <a:gd name="T44" fmla="*/ 993 w 1868"/>
                <a:gd name="T45" fmla="*/ 1253 h 2567"/>
                <a:gd name="T46" fmla="*/ 1065 w 1868"/>
                <a:gd name="T47" fmla="*/ 1100 h 2567"/>
                <a:gd name="T48" fmla="*/ 1088 w 1868"/>
                <a:gd name="T49" fmla="*/ 993 h 2567"/>
                <a:gd name="T50" fmla="*/ 1107 w 1868"/>
                <a:gd name="T51" fmla="*/ 916 h 2567"/>
                <a:gd name="T52" fmla="*/ 778 w 1868"/>
                <a:gd name="T53" fmla="*/ 1198 h 2567"/>
                <a:gd name="T54" fmla="*/ 572 w 1868"/>
                <a:gd name="T55" fmla="*/ 1410 h 2567"/>
                <a:gd name="T56" fmla="*/ 669 w 1868"/>
                <a:gd name="T57" fmla="*/ 1514 h 2567"/>
                <a:gd name="T58" fmla="*/ 778 w 1868"/>
                <a:gd name="T59" fmla="*/ 1628 h 2567"/>
                <a:gd name="T60" fmla="*/ 1025 w 1868"/>
                <a:gd name="T61" fmla="*/ 1395 h 2567"/>
                <a:gd name="T62" fmla="*/ 1231 w 1868"/>
                <a:gd name="T63" fmla="*/ 1371 h 2567"/>
                <a:gd name="T64" fmla="*/ 1255 w 1868"/>
                <a:gd name="T65" fmla="*/ 1947 h 2567"/>
                <a:gd name="T66" fmla="*/ 1274 w 1868"/>
                <a:gd name="T67" fmla="*/ 2209 h 2567"/>
                <a:gd name="T68" fmla="*/ 1240 w 1868"/>
                <a:gd name="T69" fmla="*/ 2438 h 2567"/>
                <a:gd name="T70" fmla="*/ 1113 w 1868"/>
                <a:gd name="T71" fmla="*/ 2566 h 2567"/>
                <a:gd name="T72" fmla="*/ 1137 w 1868"/>
                <a:gd name="T73" fmla="*/ 2561 h 2567"/>
                <a:gd name="T74" fmla="*/ 1240 w 1868"/>
                <a:gd name="T75" fmla="*/ 2540 h 2567"/>
                <a:gd name="T76" fmla="*/ 1365 w 1868"/>
                <a:gd name="T77" fmla="*/ 2293 h 2567"/>
                <a:gd name="T78" fmla="*/ 1415 w 1868"/>
                <a:gd name="T79" fmla="*/ 1312 h 2567"/>
                <a:gd name="T80" fmla="*/ 1498 w 1868"/>
                <a:gd name="T81" fmla="*/ 1264 h 2567"/>
                <a:gd name="T82" fmla="*/ 1582 w 1868"/>
                <a:gd name="T83" fmla="*/ 1236 h 2567"/>
                <a:gd name="T84" fmla="*/ 1615 w 1868"/>
                <a:gd name="T85" fmla="*/ 1250 h 2567"/>
                <a:gd name="T86" fmla="*/ 1835 w 1868"/>
                <a:gd name="T87" fmla="*/ 1151 h 2567"/>
                <a:gd name="T88" fmla="*/ 1850 w 1868"/>
                <a:gd name="T89" fmla="*/ 1019 h 2567"/>
                <a:gd name="T90" fmla="*/ 1853 w 1868"/>
                <a:gd name="T91" fmla="*/ 957 h 2567"/>
                <a:gd name="T92" fmla="*/ 1844 w 1868"/>
                <a:gd name="T93" fmla="*/ 911 h 2567"/>
                <a:gd name="T94" fmla="*/ 1671 w 1868"/>
                <a:gd name="T95" fmla="*/ 691 h 2567"/>
                <a:gd name="T96" fmla="*/ 1489 w 1868"/>
                <a:gd name="T97" fmla="*/ 552 h 2567"/>
                <a:gd name="T98" fmla="*/ 1559 w 1868"/>
                <a:gd name="T99" fmla="*/ 211 h 2567"/>
                <a:gd name="T100" fmla="*/ 1376 w 1868"/>
                <a:gd name="T101" fmla="*/ 9 h 2567"/>
                <a:gd name="T102" fmla="*/ 1461 w 1868"/>
                <a:gd name="T103" fmla="*/ 983 h 2567"/>
                <a:gd name="T104" fmla="*/ 1559 w 1868"/>
                <a:gd name="T105" fmla="*/ 923 h 2567"/>
                <a:gd name="T106" fmla="*/ 1543 w 1868"/>
                <a:gd name="T107" fmla="*/ 1007 h 2567"/>
                <a:gd name="T108" fmla="*/ 1449 w 1868"/>
                <a:gd name="T109" fmla="*/ 1042 h 2567"/>
                <a:gd name="T110" fmla="*/ 1450 w 1868"/>
                <a:gd name="T111" fmla="*/ 996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8" h="2567">
                  <a:moveTo>
                    <a:pt x="1349" y="0"/>
                  </a:moveTo>
                  <a:lnTo>
                    <a:pt x="1312" y="13"/>
                  </a:lnTo>
                  <a:lnTo>
                    <a:pt x="1296" y="22"/>
                  </a:lnTo>
                  <a:lnTo>
                    <a:pt x="1286" y="32"/>
                  </a:lnTo>
                  <a:lnTo>
                    <a:pt x="1283" y="37"/>
                  </a:lnTo>
                  <a:lnTo>
                    <a:pt x="1292" y="47"/>
                  </a:lnTo>
                  <a:lnTo>
                    <a:pt x="1290" y="51"/>
                  </a:lnTo>
                  <a:lnTo>
                    <a:pt x="1285" y="67"/>
                  </a:lnTo>
                  <a:lnTo>
                    <a:pt x="1283" y="93"/>
                  </a:lnTo>
                  <a:lnTo>
                    <a:pt x="1292" y="140"/>
                  </a:lnTo>
                  <a:lnTo>
                    <a:pt x="1306" y="162"/>
                  </a:lnTo>
                  <a:lnTo>
                    <a:pt x="1315" y="173"/>
                  </a:lnTo>
                  <a:lnTo>
                    <a:pt x="1318" y="180"/>
                  </a:lnTo>
                  <a:lnTo>
                    <a:pt x="1319" y="187"/>
                  </a:lnTo>
                  <a:lnTo>
                    <a:pt x="1320" y="196"/>
                  </a:lnTo>
                  <a:lnTo>
                    <a:pt x="1317" y="200"/>
                  </a:lnTo>
                  <a:lnTo>
                    <a:pt x="1316" y="200"/>
                  </a:lnTo>
                  <a:lnTo>
                    <a:pt x="1315" y="203"/>
                  </a:lnTo>
                  <a:lnTo>
                    <a:pt x="1311" y="206"/>
                  </a:lnTo>
                  <a:lnTo>
                    <a:pt x="1310" y="206"/>
                  </a:lnTo>
                  <a:lnTo>
                    <a:pt x="1310" y="207"/>
                  </a:lnTo>
                  <a:lnTo>
                    <a:pt x="1309" y="208"/>
                  </a:lnTo>
                  <a:lnTo>
                    <a:pt x="1304" y="208"/>
                  </a:lnTo>
                  <a:lnTo>
                    <a:pt x="1301" y="208"/>
                  </a:lnTo>
                  <a:lnTo>
                    <a:pt x="1292" y="206"/>
                  </a:lnTo>
                  <a:lnTo>
                    <a:pt x="1286" y="206"/>
                  </a:lnTo>
                  <a:lnTo>
                    <a:pt x="1273" y="211"/>
                  </a:lnTo>
                  <a:lnTo>
                    <a:pt x="1264" y="215"/>
                  </a:lnTo>
                  <a:lnTo>
                    <a:pt x="1262" y="220"/>
                  </a:lnTo>
                  <a:lnTo>
                    <a:pt x="1263" y="224"/>
                  </a:lnTo>
                  <a:lnTo>
                    <a:pt x="1264" y="228"/>
                  </a:lnTo>
                  <a:lnTo>
                    <a:pt x="1268" y="234"/>
                  </a:lnTo>
                  <a:lnTo>
                    <a:pt x="1281" y="243"/>
                  </a:lnTo>
                  <a:lnTo>
                    <a:pt x="1302" y="253"/>
                  </a:lnTo>
                  <a:lnTo>
                    <a:pt x="1299" y="261"/>
                  </a:lnTo>
                  <a:lnTo>
                    <a:pt x="1297" y="279"/>
                  </a:lnTo>
                  <a:lnTo>
                    <a:pt x="1297" y="295"/>
                  </a:lnTo>
                  <a:lnTo>
                    <a:pt x="1299" y="310"/>
                  </a:lnTo>
                  <a:lnTo>
                    <a:pt x="1302" y="318"/>
                  </a:lnTo>
                  <a:lnTo>
                    <a:pt x="1283" y="402"/>
                  </a:lnTo>
                  <a:lnTo>
                    <a:pt x="1255" y="477"/>
                  </a:lnTo>
                  <a:lnTo>
                    <a:pt x="1124" y="477"/>
                  </a:lnTo>
                  <a:lnTo>
                    <a:pt x="984" y="458"/>
                  </a:lnTo>
                  <a:lnTo>
                    <a:pt x="825" y="477"/>
                  </a:lnTo>
                  <a:lnTo>
                    <a:pt x="590" y="515"/>
                  </a:lnTo>
                  <a:lnTo>
                    <a:pt x="553" y="515"/>
                  </a:lnTo>
                  <a:lnTo>
                    <a:pt x="543" y="524"/>
                  </a:lnTo>
                  <a:lnTo>
                    <a:pt x="356" y="561"/>
                  </a:lnTo>
                  <a:lnTo>
                    <a:pt x="197" y="646"/>
                  </a:lnTo>
                  <a:lnTo>
                    <a:pt x="192" y="643"/>
                  </a:lnTo>
                  <a:lnTo>
                    <a:pt x="180" y="642"/>
                  </a:lnTo>
                  <a:lnTo>
                    <a:pt x="165" y="644"/>
                  </a:lnTo>
                  <a:lnTo>
                    <a:pt x="149" y="650"/>
                  </a:lnTo>
                  <a:lnTo>
                    <a:pt x="141" y="655"/>
                  </a:lnTo>
                  <a:lnTo>
                    <a:pt x="132" y="664"/>
                  </a:lnTo>
                  <a:lnTo>
                    <a:pt x="122" y="655"/>
                  </a:lnTo>
                  <a:lnTo>
                    <a:pt x="117" y="655"/>
                  </a:lnTo>
                  <a:lnTo>
                    <a:pt x="115" y="657"/>
                  </a:lnTo>
                  <a:lnTo>
                    <a:pt x="113" y="660"/>
                  </a:lnTo>
                  <a:lnTo>
                    <a:pt x="112" y="664"/>
                  </a:lnTo>
                  <a:lnTo>
                    <a:pt x="94" y="655"/>
                  </a:lnTo>
                  <a:lnTo>
                    <a:pt x="94" y="664"/>
                  </a:lnTo>
                  <a:lnTo>
                    <a:pt x="89" y="664"/>
                  </a:lnTo>
                  <a:lnTo>
                    <a:pt x="75" y="660"/>
                  </a:lnTo>
                  <a:lnTo>
                    <a:pt x="57" y="646"/>
                  </a:lnTo>
                  <a:lnTo>
                    <a:pt x="47" y="652"/>
                  </a:lnTo>
                  <a:lnTo>
                    <a:pt x="38" y="655"/>
                  </a:lnTo>
                  <a:lnTo>
                    <a:pt x="33" y="653"/>
                  </a:lnTo>
                  <a:lnTo>
                    <a:pt x="29" y="654"/>
                  </a:lnTo>
                  <a:lnTo>
                    <a:pt x="24" y="655"/>
                  </a:lnTo>
                  <a:lnTo>
                    <a:pt x="17" y="661"/>
                  </a:lnTo>
                  <a:lnTo>
                    <a:pt x="14" y="666"/>
                  </a:lnTo>
                  <a:lnTo>
                    <a:pt x="11" y="671"/>
                  </a:lnTo>
                  <a:lnTo>
                    <a:pt x="6" y="685"/>
                  </a:lnTo>
                  <a:lnTo>
                    <a:pt x="1" y="726"/>
                  </a:lnTo>
                  <a:lnTo>
                    <a:pt x="0" y="767"/>
                  </a:lnTo>
                  <a:lnTo>
                    <a:pt x="4" y="772"/>
                  </a:lnTo>
                  <a:lnTo>
                    <a:pt x="16" y="790"/>
                  </a:lnTo>
                  <a:lnTo>
                    <a:pt x="20" y="797"/>
                  </a:lnTo>
                  <a:lnTo>
                    <a:pt x="29" y="823"/>
                  </a:lnTo>
                  <a:lnTo>
                    <a:pt x="30" y="834"/>
                  </a:lnTo>
                  <a:lnTo>
                    <a:pt x="33" y="845"/>
                  </a:lnTo>
                  <a:lnTo>
                    <a:pt x="42" y="863"/>
                  </a:lnTo>
                  <a:lnTo>
                    <a:pt x="47" y="870"/>
                  </a:lnTo>
                  <a:lnTo>
                    <a:pt x="49" y="866"/>
                  </a:lnTo>
                  <a:lnTo>
                    <a:pt x="52" y="864"/>
                  </a:lnTo>
                  <a:lnTo>
                    <a:pt x="55" y="863"/>
                  </a:lnTo>
                  <a:lnTo>
                    <a:pt x="59" y="863"/>
                  </a:lnTo>
                  <a:lnTo>
                    <a:pt x="62" y="864"/>
                  </a:lnTo>
                  <a:lnTo>
                    <a:pt x="66" y="868"/>
                  </a:lnTo>
                  <a:lnTo>
                    <a:pt x="70" y="873"/>
                  </a:lnTo>
                  <a:lnTo>
                    <a:pt x="75" y="880"/>
                  </a:lnTo>
                  <a:lnTo>
                    <a:pt x="83" y="873"/>
                  </a:lnTo>
                  <a:lnTo>
                    <a:pt x="93" y="869"/>
                  </a:lnTo>
                  <a:lnTo>
                    <a:pt x="103" y="866"/>
                  </a:lnTo>
                  <a:lnTo>
                    <a:pt x="121" y="866"/>
                  </a:lnTo>
                  <a:lnTo>
                    <a:pt x="131" y="869"/>
                  </a:lnTo>
                  <a:lnTo>
                    <a:pt x="141" y="873"/>
                  </a:lnTo>
                  <a:lnTo>
                    <a:pt x="150" y="880"/>
                  </a:lnTo>
                  <a:lnTo>
                    <a:pt x="216" y="908"/>
                  </a:lnTo>
                  <a:lnTo>
                    <a:pt x="246" y="936"/>
                  </a:lnTo>
                  <a:lnTo>
                    <a:pt x="247" y="936"/>
                  </a:lnTo>
                  <a:lnTo>
                    <a:pt x="263" y="946"/>
                  </a:lnTo>
                  <a:lnTo>
                    <a:pt x="319" y="964"/>
                  </a:lnTo>
                  <a:lnTo>
                    <a:pt x="340" y="968"/>
                  </a:lnTo>
                  <a:lnTo>
                    <a:pt x="349" y="969"/>
                  </a:lnTo>
                  <a:lnTo>
                    <a:pt x="384" y="964"/>
                  </a:lnTo>
                  <a:lnTo>
                    <a:pt x="411" y="973"/>
                  </a:lnTo>
                  <a:lnTo>
                    <a:pt x="420" y="976"/>
                  </a:lnTo>
                  <a:lnTo>
                    <a:pt x="436" y="977"/>
                  </a:lnTo>
                  <a:lnTo>
                    <a:pt x="452" y="976"/>
                  </a:lnTo>
                  <a:lnTo>
                    <a:pt x="455" y="974"/>
                  </a:lnTo>
                  <a:lnTo>
                    <a:pt x="459" y="973"/>
                  </a:lnTo>
                  <a:lnTo>
                    <a:pt x="466" y="970"/>
                  </a:lnTo>
                  <a:lnTo>
                    <a:pt x="471" y="967"/>
                  </a:lnTo>
                  <a:lnTo>
                    <a:pt x="473" y="966"/>
                  </a:lnTo>
                  <a:lnTo>
                    <a:pt x="481" y="962"/>
                  </a:lnTo>
                  <a:lnTo>
                    <a:pt x="490" y="953"/>
                  </a:lnTo>
                  <a:lnTo>
                    <a:pt x="491" y="952"/>
                  </a:lnTo>
                  <a:lnTo>
                    <a:pt x="494" y="950"/>
                  </a:lnTo>
                  <a:lnTo>
                    <a:pt x="495" y="947"/>
                  </a:lnTo>
                  <a:lnTo>
                    <a:pt x="496" y="946"/>
                  </a:lnTo>
                  <a:lnTo>
                    <a:pt x="506" y="936"/>
                  </a:lnTo>
                  <a:lnTo>
                    <a:pt x="599" y="843"/>
                  </a:lnTo>
                  <a:lnTo>
                    <a:pt x="614" y="842"/>
                  </a:lnTo>
                  <a:lnTo>
                    <a:pt x="617" y="840"/>
                  </a:lnTo>
                  <a:lnTo>
                    <a:pt x="618" y="840"/>
                  </a:lnTo>
                  <a:lnTo>
                    <a:pt x="621" y="840"/>
                  </a:lnTo>
                  <a:lnTo>
                    <a:pt x="628" y="839"/>
                  </a:lnTo>
                  <a:lnTo>
                    <a:pt x="639" y="834"/>
                  </a:lnTo>
                  <a:lnTo>
                    <a:pt x="646" y="829"/>
                  </a:lnTo>
                  <a:lnTo>
                    <a:pt x="649" y="828"/>
                  </a:lnTo>
                  <a:lnTo>
                    <a:pt x="655" y="820"/>
                  </a:lnTo>
                  <a:lnTo>
                    <a:pt x="656" y="817"/>
                  </a:lnTo>
                  <a:lnTo>
                    <a:pt x="658" y="815"/>
                  </a:lnTo>
                  <a:lnTo>
                    <a:pt x="659" y="812"/>
                  </a:lnTo>
                  <a:lnTo>
                    <a:pt x="661" y="810"/>
                  </a:lnTo>
                  <a:lnTo>
                    <a:pt x="661" y="807"/>
                  </a:lnTo>
                  <a:lnTo>
                    <a:pt x="662" y="804"/>
                  </a:lnTo>
                  <a:lnTo>
                    <a:pt x="663" y="801"/>
                  </a:lnTo>
                  <a:lnTo>
                    <a:pt x="664" y="799"/>
                  </a:lnTo>
                  <a:lnTo>
                    <a:pt x="665" y="786"/>
                  </a:lnTo>
                  <a:lnTo>
                    <a:pt x="675" y="795"/>
                  </a:lnTo>
                  <a:lnTo>
                    <a:pt x="861" y="684"/>
                  </a:lnTo>
                  <a:lnTo>
                    <a:pt x="878" y="687"/>
                  </a:lnTo>
                  <a:lnTo>
                    <a:pt x="882" y="687"/>
                  </a:lnTo>
                  <a:lnTo>
                    <a:pt x="886" y="687"/>
                  </a:lnTo>
                  <a:lnTo>
                    <a:pt x="890" y="687"/>
                  </a:lnTo>
                  <a:lnTo>
                    <a:pt x="894" y="688"/>
                  </a:lnTo>
                  <a:lnTo>
                    <a:pt x="907" y="687"/>
                  </a:lnTo>
                  <a:lnTo>
                    <a:pt x="910" y="685"/>
                  </a:lnTo>
                  <a:lnTo>
                    <a:pt x="913" y="685"/>
                  </a:lnTo>
                  <a:lnTo>
                    <a:pt x="918" y="684"/>
                  </a:lnTo>
                  <a:lnTo>
                    <a:pt x="984" y="674"/>
                  </a:lnTo>
                  <a:lnTo>
                    <a:pt x="1077" y="674"/>
                  </a:lnTo>
                  <a:lnTo>
                    <a:pt x="1171" y="664"/>
                  </a:lnTo>
                  <a:lnTo>
                    <a:pt x="1178" y="663"/>
                  </a:lnTo>
                  <a:lnTo>
                    <a:pt x="1186" y="662"/>
                  </a:lnTo>
                  <a:lnTo>
                    <a:pt x="1218" y="663"/>
                  </a:lnTo>
                  <a:lnTo>
                    <a:pt x="1238" y="669"/>
                  </a:lnTo>
                  <a:lnTo>
                    <a:pt x="1245" y="673"/>
                  </a:lnTo>
                  <a:lnTo>
                    <a:pt x="1249" y="676"/>
                  </a:lnTo>
                  <a:lnTo>
                    <a:pt x="1255" y="684"/>
                  </a:lnTo>
                  <a:lnTo>
                    <a:pt x="1259" y="705"/>
                  </a:lnTo>
                  <a:lnTo>
                    <a:pt x="1259" y="714"/>
                  </a:lnTo>
                  <a:lnTo>
                    <a:pt x="1255" y="749"/>
                  </a:lnTo>
                  <a:lnTo>
                    <a:pt x="1252" y="753"/>
                  </a:lnTo>
                  <a:lnTo>
                    <a:pt x="1251" y="758"/>
                  </a:lnTo>
                  <a:lnTo>
                    <a:pt x="1250" y="769"/>
                  </a:lnTo>
                  <a:lnTo>
                    <a:pt x="1252" y="788"/>
                  </a:lnTo>
                  <a:lnTo>
                    <a:pt x="1255" y="795"/>
                  </a:lnTo>
                  <a:lnTo>
                    <a:pt x="1249" y="797"/>
                  </a:lnTo>
                  <a:lnTo>
                    <a:pt x="1247" y="799"/>
                  </a:lnTo>
                  <a:lnTo>
                    <a:pt x="1243" y="806"/>
                  </a:lnTo>
                  <a:lnTo>
                    <a:pt x="1240" y="811"/>
                  </a:lnTo>
                  <a:lnTo>
                    <a:pt x="1236" y="823"/>
                  </a:lnTo>
                  <a:lnTo>
                    <a:pt x="1236" y="1226"/>
                  </a:lnTo>
                  <a:lnTo>
                    <a:pt x="1096" y="1311"/>
                  </a:lnTo>
                  <a:lnTo>
                    <a:pt x="993" y="1311"/>
                  </a:lnTo>
                  <a:lnTo>
                    <a:pt x="990" y="1307"/>
                  </a:lnTo>
                  <a:lnTo>
                    <a:pt x="987" y="1298"/>
                  </a:lnTo>
                  <a:lnTo>
                    <a:pt x="986" y="1284"/>
                  </a:lnTo>
                  <a:lnTo>
                    <a:pt x="986" y="1278"/>
                  </a:lnTo>
                  <a:lnTo>
                    <a:pt x="993" y="1253"/>
                  </a:lnTo>
                  <a:lnTo>
                    <a:pt x="1011" y="1216"/>
                  </a:lnTo>
                  <a:lnTo>
                    <a:pt x="1011" y="1209"/>
                  </a:lnTo>
                  <a:lnTo>
                    <a:pt x="1014" y="1193"/>
                  </a:lnTo>
                  <a:lnTo>
                    <a:pt x="1018" y="1177"/>
                  </a:lnTo>
                  <a:lnTo>
                    <a:pt x="1025" y="1160"/>
                  </a:lnTo>
                  <a:lnTo>
                    <a:pt x="1030" y="1151"/>
                  </a:lnTo>
                  <a:lnTo>
                    <a:pt x="1058" y="1116"/>
                  </a:lnTo>
                  <a:lnTo>
                    <a:pt x="1065" y="1100"/>
                  </a:lnTo>
                  <a:lnTo>
                    <a:pt x="1067" y="1086"/>
                  </a:lnTo>
                  <a:lnTo>
                    <a:pt x="1065" y="1083"/>
                  </a:lnTo>
                  <a:lnTo>
                    <a:pt x="1064" y="1075"/>
                  </a:lnTo>
                  <a:lnTo>
                    <a:pt x="1066" y="1066"/>
                  </a:lnTo>
                  <a:lnTo>
                    <a:pt x="1072" y="1054"/>
                  </a:lnTo>
                  <a:lnTo>
                    <a:pt x="1077" y="1048"/>
                  </a:lnTo>
                  <a:lnTo>
                    <a:pt x="1077" y="1001"/>
                  </a:lnTo>
                  <a:lnTo>
                    <a:pt x="1088" y="993"/>
                  </a:lnTo>
                  <a:lnTo>
                    <a:pt x="1096" y="984"/>
                  </a:lnTo>
                  <a:lnTo>
                    <a:pt x="1102" y="975"/>
                  </a:lnTo>
                  <a:lnTo>
                    <a:pt x="1107" y="964"/>
                  </a:lnTo>
                  <a:lnTo>
                    <a:pt x="1109" y="951"/>
                  </a:lnTo>
                  <a:lnTo>
                    <a:pt x="1110" y="938"/>
                  </a:lnTo>
                  <a:lnTo>
                    <a:pt x="1108" y="923"/>
                  </a:lnTo>
                  <a:lnTo>
                    <a:pt x="1107" y="917"/>
                  </a:lnTo>
                  <a:lnTo>
                    <a:pt x="1107" y="916"/>
                  </a:lnTo>
                  <a:lnTo>
                    <a:pt x="1105" y="908"/>
                  </a:lnTo>
                  <a:lnTo>
                    <a:pt x="1115" y="899"/>
                  </a:lnTo>
                  <a:lnTo>
                    <a:pt x="1115" y="786"/>
                  </a:lnTo>
                  <a:lnTo>
                    <a:pt x="1038" y="917"/>
                  </a:lnTo>
                  <a:lnTo>
                    <a:pt x="1033" y="928"/>
                  </a:lnTo>
                  <a:lnTo>
                    <a:pt x="1030" y="934"/>
                  </a:lnTo>
                  <a:lnTo>
                    <a:pt x="1030" y="936"/>
                  </a:lnTo>
                  <a:lnTo>
                    <a:pt x="778" y="1198"/>
                  </a:lnTo>
                  <a:lnTo>
                    <a:pt x="675" y="1319"/>
                  </a:lnTo>
                  <a:lnTo>
                    <a:pt x="669" y="1322"/>
                  </a:lnTo>
                  <a:lnTo>
                    <a:pt x="658" y="1328"/>
                  </a:lnTo>
                  <a:lnTo>
                    <a:pt x="634" y="1350"/>
                  </a:lnTo>
                  <a:lnTo>
                    <a:pt x="628" y="1357"/>
                  </a:lnTo>
                  <a:lnTo>
                    <a:pt x="581" y="1395"/>
                  </a:lnTo>
                  <a:lnTo>
                    <a:pt x="575" y="1401"/>
                  </a:lnTo>
                  <a:lnTo>
                    <a:pt x="572" y="1410"/>
                  </a:lnTo>
                  <a:lnTo>
                    <a:pt x="572" y="1421"/>
                  </a:lnTo>
                  <a:lnTo>
                    <a:pt x="576" y="1432"/>
                  </a:lnTo>
                  <a:lnTo>
                    <a:pt x="582" y="1444"/>
                  </a:lnTo>
                  <a:lnTo>
                    <a:pt x="603" y="1472"/>
                  </a:lnTo>
                  <a:lnTo>
                    <a:pt x="618" y="1488"/>
                  </a:lnTo>
                  <a:lnTo>
                    <a:pt x="629" y="1491"/>
                  </a:lnTo>
                  <a:lnTo>
                    <a:pt x="650" y="1500"/>
                  </a:lnTo>
                  <a:lnTo>
                    <a:pt x="669" y="1514"/>
                  </a:lnTo>
                  <a:lnTo>
                    <a:pt x="693" y="1544"/>
                  </a:lnTo>
                  <a:lnTo>
                    <a:pt x="711" y="1569"/>
                  </a:lnTo>
                  <a:lnTo>
                    <a:pt x="730" y="1589"/>
                  </a:lnTo>
                  <a:lnTo>
                    <a:pt x="749" y="1602"/>
                  </a:lnTo>
                  <a:lnTo>
                    <a:pt x="768" y="1610"/>
                  </a:lnTo>
                  <a:lnTo>
                    <a:pt x="770" y="1616"/>
                  </a:lnTo>
                  <a:lnTo>
                    <a:pt x="774" y="1623"/>
                  </a:lnTo>
                  <a:lnTo>
                    <a:pt x="778" y="1628"/>
                  </a:lnTo>
                  <a:lnTo>
                    <a:pt x="790" y="1637"/>
                  </a:lnTo>
                  <a:lnTo>
                    <a:pt x="815" y="1647"/>
                  </a:lnTo>
                  <a:lnTo>
                    <a:pt x="881" y="1676"/>
                  </a:lnTo>
                  <a:lnTo>
                    <a:pt x="1030" y="1638"/>
                  </a:lnTo>
                  <a:lnTo>
                    <a:pt x="1011" y="1488"/>
                  </a:lnTo>
                  <a:lnTo>
                    <a:pt x="1014" y="1442"/>
                  </a:lnTo>
                  <a:lnTo>
                    <a:pt x="1018" y="1415"/>
                  </a:lnTo>
                  <a:lnTo>
                    <a:pt x="1025" y="1395"/>
                  </a:lnTo>
                  <a:lnTo>
                    <a:pt x="1032" y="1386"/>
                  </a:lnTo>
                  <a:lnTo>
                    <a:pt x="1040" y="1380"/>
                  </a:lnTo>
                  <a:lnTo>
                    <a:pt x="1049" y="1376"/>
                  </a:lnTo>
                  <a:lnTo>
                    <a:pt x="1218" y="1357"/>
                  </a:lnTo>
                  <a:lnTo>
                    <a:pt x="1221" y="1359"/>
                  </a:lnTo>
                  <a:lnTo>
                    <a:pt x="1225" y="1363"/>
                  </a:lnTo>
                  <a:lnTo>
                    <a:pt x="1228" y="1366"/>
                  </a:lnTo>
                  <a:lnTo>
                    <a:pt x="1231" y="1371"/>
                  </a:lnTo>
                  <a:lnTo>
                    <a:pt x="1234" y="1381"/>
                  </a:lnTo>
                  <a:lnTo>
                    <a:pt x="1238" y="1413"/>
                  </a:lnTo>
                  <a:lnTo>
                    <a:pt x="1241" y="1423"/>
                  </a:lnTo>
                  <a:lnTo>
                    <a:pt x="1246" y="1432"/>
                  </a:lnTo>
                  <a:lnTo>
                    <a:pt x="1241" y="1448"/>
                  </a:lnTo>
                  <a:lnTo>
                    <a:pt x="1236" y="1516"/>
                  </a:lnTo>
                  <a:lnTo>
                    <a:pt x="1255" y="1526"/>
                  </a:lnTo>
                  <a:lnTo>
                    <a:pt x="1255" y="1947"/>
                  </a:lnTo>
                  <a:lnTo>
                    <a:pt x="1274" y="2144"/>
                  </a:lnTo>
                  <a:lnTo>
                    <a:pt x="1264" y="2153"/>
                  </a:lnTo>
                  <a:lnTo>
                    <a:pt x="1268" y="2170"/>
                  </a:lnTo>
                  <a:lnTo>
                    <a:pt x="1268" y="2172"/>
                  </a:lnTo>
                  <a:lnTo>
                    <a:pt x="1271" y="2185"/>
                  </a:lnTo>
                  <a:lnTo>
                    <a:pt x="1273" y="2198"/>
                  </a:lnTo>
                  <a:lnTo>
                    <a:pt x="1273" y="2200"/>
                  </a:lnTo>
                  <a:lnTo>
                    <a:pt x="1274" y="2209"/>
                  </a:lnTo>
                  <a:lnTo>
                    <a:pt x="1274" y="2282"/>
                  </a:lnTo>
                  <a:lnTo>
                    <a:pt x="1274" y="2286"/>
                  </a:lnTo>
                  <a:lnTo>
                    <a:pt x="1275" y="2320"/>
                  </a:lnTo>
                  <a:lnTo>
                    <a:pt x="1269" y="2362"/>
                  </a:lnTo>
                  <a:lnTo>
                    <a:pt x="1258" y="2402"/>
                  </a:lnTo>
                  <a:lnTo>
                    <a:pt x="1250" y="2420"/>
                  </a:lnTo>
                  <a:lnTo>
                    <a:pt x="1247" y="2424"/>
                  </a:lnTo>
                  <a:lnTo>
                    <a:pt x="1240" y="2438"/>
                  </a:lnTo>
                  <a:lnTo>
                    <a:pt x="1216" y="2472"/>
                  </a:lnTo>
                  <a:lnTo>
                    <a:pt x="1189" y="2498"/>
                  </a:lnTo>
                  <a:lnTo>
                    <a:pt x="1186" y="2502"/>
                  </a:lnTo>
                  <a:lnTo>
                    <a:pt x="1148" y="2531"/>
                  </a:lnTo>
                  <a:lnTo>
                    <a:pt x="1105" y="2556"/>
                  </a:lnTo>
                  <a:lnTo>
                    <a:pt x="1107" y="2560"/>
                  </a:lnTo>
                  <a:lnTo>
                    <a:pt x="1111" y="2566"/>
                  </a:lnTo>
                  <a:lnTo>
                    <a:pt x="1113" y="2566"/>
                  </a:lnTo>
                  <a:lnTo>
                    <a:pt x="1114" y="2567"/>
                  </a:lnTo>
                  <a:lnTo>
                    <a:pt x="1116" y="2567"/>
                  </a:lnTo>
                  <a:lnTo>
                    <a:pt x="1118" y="2567"/>
                  </a:lnTo>
                  <a:lnTo>
                    <a:pt x="1120" y="2567"/>
                  </a:lnTo>
                  <a:lnTo>
                    <a:pt x="1124" y="2566"/>
                  </a:lnTo>
                  <a:lnTo>
                    <a:pt x="1128" y="2561"/>
                  </a:lnTo>
                  <a:lnTo>
                    <a:pt x="1133" y="2561"/>
                  </a:lnTo>
                  <a:lnTo>
                    <a:pt x="1137" y="2561"/>
                  </a:lnTo>
                  <a:lnTo>
                    <a:pt x="1143" y="2566"/>
                  </a:lnTo>
                  <a:lnTo>
                    <a:pt x="1156" y="2565"/>
                  </a:lnTo>
                  <a:lnTo>
                    <a:pt x="1195" y="2558"/>
                  </a:lnTo>
                  <a:lnTo>
                    <a:pt x="1218" y="2551"/>
                  </a:lnTo>
                  <a:lnTo>
                    <a:pt x="1230" y="2545"/>
                  </a:lnTo>
                  <a:lnTo>
                    <a:pt x="1234" y="2542"/>
                  </a:lnTo>
                  <a:lnTo>
                    <a:pt x="1236" y="2541"/>
                  </a:lnTo>
                  <a:lnTo>
                    <a:pt x="1240" y="2540"/>
                  </a:lnTo>
                  <a:lnTo>
                    <a:pt x="1260" y="2524"/>
                  </a:lnTo>
                  <a:lnTo>
                    <a:pt x="1279" y="2507"/>
                  </a:lnTo>
                  <a:lnTo>
                    <a:pt x="1303" y="2475"/>
                  </a:lnTo>
                  <a:lnTo>
                    <a:pt x="1311" y="2463"/>
                  </a:lnTo>
                  <a:lnTo>
                    <a:pt x="1322" y="2437"/>
                  </a:lnTo>
                  <a:lnTo>
                    <a:pt x="1361" y="2308"/>
                  </a:lnTo>
                  <a:lnTo>
                    <a:pt x="1362" y="2304"/>
                  </a:lnTo>
                  <a:lnTo>
                    <a:pt x="1365" y="2293"/>
                  </a:lnTo>
                  <a:lnTo>
                    <a:pt x="1366" y="2281"/>
                  </a:lnTo>
                  <a:lnTo>
                    <a:pt x="1367" y="2277"/>
                  </a:lnTo>
                  <a:lnTo>
                    <a:pt x="1372" y="2248"/>
                  </a:lnTo>
                  <a:lnTo>
                    <a:pt x="1373" y="2244"/>
                  </a:lnTo>
                  <a:lnTo>
                    <a:pt x="1384" y="2139"/>
                  </a:lnTo>
                  <a:lnTo>
                    <a:pt x="1389" y="2003"/>
                  </a:lnTo>
                  <a:lnTo>
                    <a:pt x="1386" y="1619"/>
                  </a:lnTo>
                  <a:lnTo>
                    <a:pt x="1415" y="1312"/>
                  </a:lnTo>
                  <a:lnTo>
                    <a:pt x="1418" y="1306"/>
                  </a:lnTo>
                  <a:lnTo>
                    <a:pt x="1423" y="1295"/>
                  </a:lnTo>
                  <a:lnTo>
                    <a:pt x="1430" y="1285"/>
                  </a:lnTo>
                  <a:lnTo>
                    <a:pt x="1434" y="1281"/>
                  </a:lnTo>
                  <a:lnTo>
                    <a:pt x="1451" y="1271"/>
                  </a:lnTo>
                  <a:lnTo>
                    <a:pt x="1457" y="1268"/>
                  </a:lnTo>
                  <a:lnTo>
                    <a:pt x="1480" y="1264"/>
                  </a:lnTo>
                  <a:lnTo>
                    <a:pt x="1498" y="1264"/>
                  </a:lnTo>
                  <a:lnTo>
                    <a:pt x="1534" y="1257"/>
                  </a:lnTo>
                  <a:lnTo>
                    <a:pt x="1536" y="1257"/>
                  </a:lnTo>
                  <a:lnTo>
                    <a:pt x="1538" y="1256"/>
                  </a:lnTo>
                  <a:lnTo>
                    <a:pt x="1566" y="1247"/>
                  </a:lnTo>
                  <a:lnTo>
                    <a:pt x="1569" y="1245"/>
                  </a:lnTo>
                  <a:lnTo>
                    <a:pt x="1578" y="1240"/>
                  </a:lnTo>
                  <a:lnTo>
                    <a:pt x="1581" y="1236"/>
                  </a:lnTo>
                  <a:lnTo>
                    <a:pt x="1582" y="1236"/>
                  </a:lnTo>
                  <a:lnTo>
                    <a:pt x="1588" y="1233"/>
                  </a:lnTo>
                  <a:lnTo>
                    <a:pt x="1593" y="1227"/>
                  </a:lnTo>
                  <a:lnTo>
                    <a:pt x="1595" y="1225"/>
                  </a:lnTo>
                  <a:lnTo>
                    <a:pt x="1601" y="1216"/>
                  </a:lnTo>
                  <a:lnTo>
                    <a:pt x="1605" y="1222"/>
                  </a:lnTo>
                  <a:lnTo>
                    <a:pt x="1608" y="1230"/>
                  </a:lnTo>
                  <a:lnTo>
                    <a:pt x="1611" y="1254"/>
                  </a:lnTo>
                  <a:lnTo>
                    <a:pt x="1615" y="1250"/>
                  </a:lnTo>
                  <a:lnTo>
                    <a:pt x="1620" y="1246"/>
                  </a:lnTo>
                  <a:lnTo>
                    <a:pt x="1644" y="1230"/>
                  </a:lnTo>
                  <a:lnTo>
                    <a:pt x="1679" y="1212"/>
                  </a:lnTo>
                  <a:lnTo>
                    <a:pt x="1685" y="1208"/>
                  </a:lnTo>
                  <a:lnTo>
                    <a:pt x="1732" y="1184"/>
                  </a:lnTo>
                  <a:lnTo>
                    <a:pt x="1742" y="1180"/>
                  </a:lnTo>
                  <a:lnTo>
                    <a:pt x="1826" y="1142"/>
                  </a:lnTo>
                  <a:lnTo>
                    <a:pt x="1835" y="1151"/>
                  </a:lnTo>
                  <a:lnTo>
                    <a:pt x="1845" y="1142"/>
                  </a:lnTo>
                  <a:lnTo>
                    <a:pt x="1855" y="1127"/>
                  </a:lnTo>
                  <a:lnTo>
                    <a:pt x="1862" y="1113"/>
                  </a:lnTo>
                  <a:lnTo>
                    <a:pt x="1867" y="1096"/>
                  </a:lnTo>
                  <a:lnTo>
                    <a:pt x="1868" y="1081"/>
                  </a:lnTo>
                  <a:lnTo>
                    <a:pt x="1867" y="1064"/>
                  </a:lnTo>
                  <a:lnTo>
                    <a:pt x="1862" y="1047"/>
                  </a:lnTo>
                  <a:lnTo>
                    <a:pt x="1850" y="1019"/>
                  </a:lnTo>
                  <a:lnTo>
                    <a:pt x="1845" y="1011"/>
                  </a:lnTo>
                  <a:lnTo>
                    <a:pt x="1845" y="1008"/>
                  </a:lnTo>
                  <a:lnTo>
                    <a:pt x="1849" y="999"/>
                  </a:lnTo>
                  <a:lnTo>
                    <a:pt x="1851" y="985"/>
                  </a:lnTo>
                  <a:lnTo>
                    <a:pt x="1851" y="980"/>
                  </a:lnTo>
                  <a:lnTo>
                    <a:pt x="1853" y="967"/>
                  </a:lnTo>
                  <a:lnTo>
                    <a:pt x="1853" y="959"/>
                  </a:lnTo>
                  <a:lnTo>
                    <a:pt x="1853" y="957"/>
                  </a:lnTo>
                  <a:lnTo>
                    <a:pt x="1854" y="946"/>
                  </a:lnTo>
                  <a:lnTo>
                    <a:pt x="1857" y="940"/>
                  </a:lnTo>
                  <a:lnTo>
                    <a:pt x="1857" y="937"/>
                  </a:lnTo>
                  <a:lnTo>
                    <a:pt x="1856" y="933"/>
                  </a:lnTo>
                  <a:lnTo>
                    <a:pt x="1855" y="929"/>
                  </a:lnTo>
                  <a:lnTo>
                    <a:pt x="1845" y="917"/>
                  </a:lnTo>
                  <a:lnTo>
                    <a:pt x="1844" y="911"/>
                  </a:lnTo>
                  <a:lnTo>
                    <a:pt x="1844" y="911"/>
                  </a:lnTo>
                  <a:lnTo>
                    <a:pt x="1844" y="907"/>
                  </a:lnTo>
                  <a:lnTo>
                    <a:pt x="1841" y="897"/>
                  </a:lnTo>
                  <a:lnTo>
                    <a:pt x="1836" y="886"/>
                  </a:lnTo>
                  <a:lnTo>
                    <a:pt x="1831" y="875"/>
                  </a:lnTo>
                  <a:lnTo>
                    <a:pt x="1813" y="850"/>
                  </a:lnTo>
                  <a:lnTo>
                    <a:pt x="1788" y="823"/>
                  </a:lnTo>
                  <a:lnTo>
                    <a:pt x="1744" y="766"/>
                  </a:lnTo>
                  <a:lnTo>
                    <a:pt x="1671" y="691"/>
                  </a:lnTo>
                  <a:lnTo>
                    <a:pt x="1536" y="580"/>
                  </a:lnTo>
                  <a:lnTo>
                    <a:pt x="1536" y="571"/>
                  </a:lnTo>
                  <a:lnTo>
                    <a:pt x="1528" y="572"/>
                  </a:lnTo>
                  <a:lnTo>
                    <a:pt x="1522" y="573"/>
                  </a:lnTo>
                  <a:lnTo>
                    <a:pt x="1516" y="572"/>
                  </a:lnTo>
                  <a:lnTo>
                    <a:pt x="1510" y="571"/>
                  </a:lnTo>
                  <a:lnTo>
                    <a:pt x="1499" y="563"/>
                  </a:lnTo>
                  <a:lnTo>
                    <a:pt x="1489" y="552"/>
                  </a:lnTo>
                  <a:lnTo>
                    <a:pt x="1508" y="449"/>
                  </a:lnTo>
                  <a:lnTo>
                    <a:pt x="1564" y="299"/>
                  </a:lnTo>
                  <a:lnTo>
                    <a:pt x="1556" y="266"/>
                  </a:lnTo>
                  <a:lnTo>
                    <a:pt x="1554" y="243"/>
                  </a:lnTo>
                  <a:lnTo>
                    <a:pt x="1555" y="239"/>
                  </a:lnTo>
                  <a:lnTo>
                    <a:pt x="1557" y="228"/>
                  </a:lnTo>
                  <a:lnTo>
                    <a:pt x="1559" y="212"/>
                  </a:lnTo>
                  <a:lnTo>
                    <a:pt x="1559" y="211"/>
                  </a:lnTo>
                  <a:lnTo>
                    <a:pt x="1559" y="203"/>
                  </a:lnTo>
                  <a:lnTo>
                    <a:pt x="1554" y="177"/>
                  </a:lnTo>
                  <a:lnTo>
                    <a:pt x="1480" y="103"/>
                  </a:lnTo>
                  <a:lnTo>
                    <a:pt x="1423" y="27"/>
                  </a:lnTo>
                  <a:lnTo>
                    <a:pt x="1418" y="23"/>
                  </a:lnTo>
                  <a:lnTo>
                    <a:pt x="1406" y="15"/>
                  </a:lnTo>
                  <a:lnTo>
                    <a:pt x="1392" y="11"/>
                  </a:lnTo>
                  <a:lnTo>
                    <a:pt x="1376" y="9"/>
                  </a:lnTo>
                  <a:lnTo>
                    <a:pt x="1367" y="9"/>
                  </a:lnTo>
                  <a:lnTo>
                    <a:pt x="1362" y="8"/>
                  </a:lnTo>
                  <a:lnTo>
                    <a:pt x="1358" y="6"/>
                  </a:lnTo>
                  <a:lnTo>
                    <a:pt x="1353" y="3"/>
                  </a:lnTo>
                  <a:lnTo>
                    <a:pt x="1349" y="0"/>
                  </a:lnTo>
                  <a:close/>
                  <a:moveTo>
                    <a:pt x="1450" y="996"/>
                  </a:moveTo>
                  <a:lnTo>
                    <a:pt x="1454" y="989"/>
                  </a:lnTo>
                  <a:lnTo>
                    <a:pt x="1461" y="983"/>
                  </a:lnTo>
                  <a:lnTo>
                    <a:pt x="1480" y="899"/>
                  </a:lnTo>
                  <a:lnTo>
                    <a:pt x="1489" y="814"/>
                  </a:lnTo>
                  <a:lnTo>
                    <a:pt x="1512" y="839"/>
                  </a:lnTo>
                  <a:lnTo>
                    <a:pt x="1539" y="876"/>
                  </a:lnTo>
                  <a:lnTo>
                    <a:pt x="1556" y="912"/>
                  </a:lnTo>
                  <a:lnTo>
                    <a:pt x="1557" y="917"/>
                  </a:lnTo>
                  <a:lnTo>
                    <a:pt x="1557" y="919"/>
                  </a:lnTo>
                  <a:lnTo>
                    <a:pt x="1559" y="923"/>
                  </a:lnTo>
                  <a:lnTo>
                    <a:pt x="1563" y="946"/>
                  </a:lnTo>
                  <a:lnTo>
                    <a:pt x="1564" y="958"/>
                  </a:lnTo>
                  <a:lnTo>
                    <a:pt x="1560" y="980"/>
                  </a:lnTo>
                  <a:lnTo>
                    <a:pt x="1558" y="990"/>
                  </a:lnTo>
                  <a:lnTo>
                    <a:pt x="1555" y="998"/>
                  </a:lnTo>
                  <a:lnTo>
                    <a:pt x="1554" y="1001"/>
                  </a:lnTo>
                  <a:lnTo>
                    <a:pt x="1549" y="1004"/>
                  </a:lnTo>
                  <a:lnTo>
                    <a:pt x="1543" y="1007"/>
                  </a:lnTo>
                  <a:lnTo>
                    <a:pt x="1483" y="1051"/>
                  </a:lnTo>
                  <a:lnTo>
                    <a:pt x="1470" y="1060"/>
                  </a:lnTo>
                  <a:lnTo>
                    <a:pt x="1456" y="1065"/>
                  </a:lnTo>
                  <a:lnTo>
                    <a:pt x="1449" y="1066"/>
                  </a:lnTo>
                  <a:lnTo>
                    <a:pt x="1442" y="1067"/>
                  </a:lnTo>
                  <a:lnTo>
                    <a:pt x="1442" y="1060"/>
                  </a:lnTo>
                  <a:lnTo>
                    <a:pt x="1444" y="1049"/>
                  </a:lnTo>
                  <a:lnTo>
                    <a:pt x="1449" y="1042"/>
                  </a:lnTo>
                  <a:lnTo>
                    <a:pt x="1456" y="1039"/>
                  </a:lnTo>
                  <a:lnTo>
                    <a:pt x="1461" y="1039"/>
                  </a:lnTo>
                  <a:lnTo>
                    <a:pt x="1454" y="1032"/>
                  </a:lnTo>
                  <a:lnTo>
                    <a:pt x="1450" y="1024"/>
                  </a:lnTo>
                  <a:lnTo>
                    <a:pt x="1447" y="1017"/>
                  </a:lnTo>
                  <a:lnTo>
                    <a:pt x="1447" y="1010"/>
                  </a:lnTo>
                  <a:lnTo>
                    <a:pt x="1447" y="1003"/>
                  </a:lnTo>
                  <a:lnTo>
                    <a:pt x="1450" y="9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184" y="229638"/>
            <a:ext cx="2290812" cy="368300"/>
          </a:xfrm>
          <a:prstGeom prst="rect">
            <a:avLst/>
          </a:prstGeom>
          <a:noFill/>
        </p:spPr>
        <p:txBody>
          <a:bodyPr wrap="square" rtlCol="0">
            <a:spAutoFit/>
          </a:bodyPr>
          <a:lstStyle/>
          <a:p>
            <a:pPr algn="dist"/>
            <a:r>
              <a:rPr lang="zh-CN" altLang="en-US" dirty="0" smtClean="0">
                <a:latin typeface="微软雅黑" panose="020B0503020204020204" pitchFamily="34" charset="-122"/>
                <a:ea typeface="微软雅黑" panose="020B0503020204020204" pitchFamily="34" charset="-122"/>
              </a:rPr>
              <a:t>中华姓氏渊源</a:t>
            </a:r>
            <a:endParaRPr lang="zh-CN" altLang="en-US" dirty="0" smtClean="0">
              <a:latin typeface="微软雅黑" panose="020B0503020204020204" pitchFamily="34" charset="-122"/>
              <a:ea typeface="微软雅黑" panose="020B0503020204020204" pitchFamily="34" charset="-122"/>
            </a:endParaRPr>
          </a:p>
        </p:txBody>
      </p:sp>
      <p:grpSp>
        <p:nvGrpSpPr>
          <p:cNvPr id="6" name="组合 8"/>
          <p:cNvGrpSpPr/>
          <p:nvPr/>
        </p:nvGrpSpPr>
        <p:grpSpPr bwMode="auto">
          <a:xfrm>
            <a:off x="4119563" y="1132840"/>
            <a:ext cx="3789362" cy="955675"/>
            <a:chOff x="5282799" y="2848621"/>
            <a:chExt cx="3788756" cy="955148"/>
          </a:xfrm>
        </p:grpSpPr>
        <p:pic>
          <p:nvPicPr>
            <p:cNvPr id="7"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a:spLocks noChangeArrowheads="1"/>
            </p:cNvSpPr>
            <p:nvPr/>
          </p:nvSpPr>
          <p:spPr bwMode="auto">
            <a:xfrm>
              <a:off x="5667376" y="3028950"/>
              <a:ext cx="1657350" cy="3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原始崇拜</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2" name="文本框 14"/>
          <p:cNvSpPr txBox="1">
            <a:spLocks noChangeArrowheads="1"/>
          </p:cNvSpPr>
          <p:nvPr/>
        </p:nvSpPr>
        <p:spPr bwMode="auto">
          <a:xfrm>
            <a:off x="7244080" y="4233545"/>
            <a:ext cx="1657350"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214495" y="2256790"/>
            <a:ext cx="6724015" cy="3046095"/>
          </a:xfrm>
          <a:prstGeom prst="rect">
            <a:avLst/>
          </a:prstGeom>
          <a:noFill/>
        </p:spPr>
        <p:txBody>
          <a:bodyPr wrap="square" rtlCol="0" anchor="t">
            <a:spAutoFit/>
          </a:bodyPr>
          <a:p>
            <a:r>
              <a:rPr lang="zh-CN" altLang="en-US" sz="2400">
                <a:latin typeface="华文行楷" panose="02010800040101010101" pitchFamily="2" charset="-122"/>
                <a:ea typeface="华文行楷" panose="02010800040101010101" pitchFamily="2" charset="-122"/>
              </a:rPr>
              <a:t>人们普遍认为，中国姓氏制度起源于夏朝</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夏朝之前，中国经历了从分散的部落到部落联盟的过渡</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在部落分散时期，中国处于“图腾社会”，人们的认知水平有限</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各个部落中地位最高的是各种飞禽走兽，它们被视作崇拜的对象</a:t>
            </a:r>
            <a:endParaRPr lang="zh-CN" altLang="en-US" sz="2400">
              <a:latin typeface="华文行楷" panose="02010800040101010101" pitchFamily="2" charset="-122"/>
              <a:ea typeface="华文行楷" panose="02010800040101010101" pitchFamily="2" charset="-122"/>
            </a:endParaRPr>
          </a:p>
          <a:p>
            <a:endParaRPr lang="zh-CN" altLang="en-US" sz="2400">
              <a:latin typeface="华文行楷" panose="02010800040101010101" pitchFamily="2" charset="-122"/>
              <a:ea typeface="华文行楷" panose="02010800040101010101" pitchFamily="2" charset="-122"/>
            </a:endParaRPr>
          </a:p>
        </p:txBody>
      </p:sp>
      <p:pic>
        <p:nvPicPr>
          <p:cNvPr id="14" name="图片 13" descr="20140221015956-139581325"/>
          <p:cNvPicPr>
            <a:picLocks noChangeAspect="1"/>
          </p:cNvPicPr>
          <p:nvPr/>
        </p:nvPicPr>
        <p:blipFill>
          <a:blip r:embed="rId4"/>
          <a:stretch>
            <a:fillRect/>
          </a:stretch>
        </p:blipFill>
        <p:spPr>
          <a:xfrm>
            <a:off x="92710" y="1681480"/>
            <a:ext cx="4027170" cy="404431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184" y="229638"/>
            <a:ext cx="2290812" cy="368300"/>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中华姓氏渊源</a:t>
            </a:r>
            <a:endParaRPr lang="zh-CN" altLang="en-US" dirty="0">
              <a:latin typeface="微软雅黑" panose="020B0503020204020204" pitchFamily="34" charset="-122"/>
              <a:ea typeface="微软雅黑" panose="020B0503020204020204" pitchFamily="34" charset="-122"/>
            </a:endParaRPr>
          </a:p>
        </p:txBody>
      </p:sp>
      <p:grpSp>
        <p:nvGrpSpPr>
          <p:cNvPr id="6" name="组合 8"/>
          <p:cNvGrpSpPr/>
          <p:nvPr/>
        </p:nvGrpSpPr>
        <p:grpSpPr bwMode="auto">
          <a:xfrm>
            <a:off x="561658" y="1159510"/>
            <a:ext cx="3789362" cy="955675"/>
            <a:chOff x="5282799" y="2848621"/>
            <a:chExt cx="3788756" cy="955148"/>
          </a:xfrm>
        </p:grpSpPr>
        <p:pic>
          <p:nvPicPr>
            <p:cNvPr id="7"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a:spLocks noChangeArrowheads="1"/>
            </p:cNvSpPr>
            <p:nvPr/>
          </p:nvSpPr>
          <p:spPr bwMode="auto">
            <a:xfrm>
              <a:off x="5601518" y="3028862"/>
              <a:ext cx="1787874" cy="3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部落联盟</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2" name="文本框 14"/>
          <p:cNvSpPr txBox="1">
            <a:spLocks noChangeArrowheads="1"/>
          </p:cNvSpPr>
          <p:nvPr/>
        </p:nvSpPr>
        <p:spPr bwMode="auto">
          <a:xfrm>
            <a:off x="7244080" y="4233545"/>
            <a:ext cx="1657350"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20065" y="2299335"/>
            <a:ext cx="6724015" cy="3415030"/>
          </a:xfrm>
          <a:prstGeom prst="rect">
            <a:avLst/>
          </a:prstGeom>
          <a:noFill/>
        </p:spPr>
        <p:txBody>
          <a:bodyPr wrap="square" rtlCol="0" anchor="t">
            <a:spAutoFit/>
          </a:bodyPr>
          <a:p>
            <a:r>
              <a:rPr lang="zh-CN" altLang="en-US" sz="2400">
                <a:latin typeface="华文行楷" panose="02010800040101010101" pitchFamily="2" charset="-122"/>
                <a:ea typeface="华文行楷" panose="02010800040101010101" pitchFamily="2" charset="-122"/>
              </a:rPr>
              <a:t>而后来，部落从分散走向联盟，人们的智商有了大幅度提升，开始认识到“人”是来自于父母的，它们值得自己崇拜</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各部落中地位最高的不再是飞禽走兽了，而是自己的始祖</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“图腾社会”因而被瓦解，中国开始走向“姓族社会”</a:t>
            </a:r>
            <a:endParaRPr lang="zh-CN" altLang="en-US" sz="2400">
              <a:latin typeface="华文行楷" panose="02010800040101010101" pitchFamily="2" charset="-122"/>
              <a:ea typeface="华文行楷" panose="02010800040101010101" pitchFamily="2" charset="-122"/>
            </a:endParaRPr>
          </a:p>
          <a:p>
            <a:endParaRPr lang="zh-CN" altLang="en-US" sz="2400">
              <a:latin typeface="华文行楷" panose="02010800040101010101" pitchFamily="2" charset="-122"/>
              <a:ea typeface="华文行楷" panose="02010800040101010101" pitchFamily="2" charset="-122"/>
            </a:endParaRPr>
          </a:p>
          <a:p>
            <a:endParaRPr lang="zh-CN" altLang="en-US" sz="2400">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282" y="1339570"/>
            <a:ext cx="4840843" cy="432771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184" y="229638"/>
            <a:ext cx="2290812" cy="368300"/>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中华姓氏渊源</a:t>
            </a:r>
            <a:endParaRPr lang="zh-CN" altLang="en-US" dirty="0">
              <a:latin typeface="微软雅黑" panose="020B0503020204020204" pitchFamily="34" charset="-122"/>
              <a:ea typeface="微软雅黑" panose="020B0503020204020204" pitchFamily="34" charset="-122"/>
            </a:endParaRPr>
          </a:p>
        </p:txBody>
      </p:sp>
      <p:grpSp>
        <p:nvGrpSpPr>
          <p:cNvPr id="6" name="组合 8"/>
          <p:cNvGrpSpPr/>
          <p:nvPr/>
        </p:nvGrpSpPr>
        <p:grpSpPr bwMode="auto">
          <a:xfrm>
            <a:off x="4119563" y="1132840"/>
            <a:ext cx="3789362" cy="955675"/>
            <a:chOff x="5282799" y="2848621"/>
            <a:chExt cx="3788756" cy="955148"/>
          </a:xfrm>
        </p:grpSpPr>
        <p:pic>
          <p:nvPicPr>
            <p:cNvPr id="7"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a:spLocks noChangeArrowheads="1"/>
            </p:cNvSpPr>
            <p:nvPr/>
          </p:nvSpPr>
          <p:spPr bwMode="auto">
            <a:xfrm>
              <a:off x="5667376" y="3028950"/>
              <a:ext cx="1657350" cy="3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姓族社会</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2" name="文本框 14"/>
          <p:cNvSpPr txBox="1">
            <a:spLocks noChangeArrowheads="1"/>
          </p:cNvSpPr>
          <p:nvPr/>
        </p:nvSpPr>
        <p:spPr bwMode="auto">
          <a:xfrm>
            <a:off x="7244080" y="4233545"/>
            <a:ext cx="1657350"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214495" y="2256790"/>
            <a:ext cx="6724015" cy="2306955"/>
          </a:xfrm>
          <a:prstGeom prst="rect">
            <a:avLst/>
          </a:prstGeom>
          <a:noFill/>
        </p:spPr>
        <p:txBody>
          <a:bodyPr wrap="square" rtlCol="0" anchor="t">
            <a:spAutoFit/>
          </a:bodyPr>
          <a:p>
            <a:r>
              <a:rPr lang="zh-CN" altLang="en-US" sz="2400">
                <a:latin typeface="华文行楷" panose="02010800040101010101" pitchFamily="2" charset="-122"/>
                <a:ea typeface="华文行楷" panose="02010800040101010101" pitchFamily="2" charset="-122"/>
              </a:rPr>
              <a:t>在姓族社会中，人们选择了不同的“物号”来作为自己族与其它族区分的标志，这便是最早的“姓”</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“氏”亦产生于夏，原先是“姓”的一个分支，一种辅助姓，祝融之后即有八“氏”</a:t>
            </a:r>
            <a:endParaRPr lang="zh-CN" altLang="en-US" sz="2400">
              <a:latin typeface="华文行楷" panose="02010800040101010101" pitchFamily="2" charset="-122"/>
              <a:ea typeface="华文行楷" panose="02010800040101010101" pitchFamily="2" charset="-122"/>
            </a:endParaRPr>
          </a:p>
          <a:p>
            <a:r>
              <a:rPr lang="zh-CN" altLang="en-US" sz="2400">
                <a:latin typeface="华文行楷" panose="02010800040101010101" pitchFamily="2" charset="-122"/>
                <a:ea typeface="华文行楷" panose="02010800040101010101" pitchFamily="2" charset="-122"/>
              </a:rPr>
              <a:t>总之，姓源于血缘关系，氏源于地缘关系</a:t>
            </a:r>
            <a:endParaRPr lang="zh-CN" altLang="en-US" sz="2400">
              <a:latin typeface="华文行楷" panose="02010800040101010101" pitchFamily="2" charset="-122"/>
              <a:ea typeface="华文行楷" panose="02010800040101010101" pitchFamily="2" charset="-122"/>
            </a:endParaRPr>
          </a:p>
        </p:txBody>
      </p:sp>
      <p:pic>
        <p:nvPicPr>
          <p:cNvPr id="4"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 y="910273"/>
            <a:ext cx="4999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4000"/>
          </a:stretch>
        </a:blipFill>
        <a:effectLst/>
      </p:bgPr>
    </p:bg>
    <p:spTree>
      <p:nvGrpSpPr>
        <p:cNvPr id="1" name=""/>
        <p:cNvGrpSpPr/>
        <p:nvPr/>
      </p:nvGrpSpPr>
      <p:grpSpPr>
        <a:xfrm>
          <a:off x="0" y="0"/>
          <a:ext cx="0" cy="0"/>
          <a:chOff x="0" y="0"/>
          <a:chExt cx="0" cy="0"/>
        </a:xfrm>
      </p:grpSpPr>
      <p:pic>
        <p:nvPicPr>
          <p:cNvPr id="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201" y="1878866"/>
            <a:ext cx="3206751"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p:nvSpPr>
        <p:spPr>
          <a:xfrm>
            <a:off x="3564255" y="3060700"/>
            <a:ext cx="3831590" cy="706755"/>
          </a:xfrm>
          <a:prstGeom prst="rect">
            <a:avLst/>
          </a:prstGeom>
          <a:noFill/>
        </p:spPr>
        <p:txBody>
          <a:bodyPr wrap="square">
            <a:spAutoFit/>
          </a:bodyPr>
          <a:lstStyle/>
          <a:p>
            <a:pPr eaLnBrk="1" fontAlgn="auto" hangingPunct="1">
              <a:spcBef>
                <a:spcPts val="0"/>
              </a:spcBef>
              <a:spcAft>
                <a:spcPts val="0"/>
              </a:spcAft>
              <a:defRPr/>
            </a:pPr>
            <a:r>
              <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rPr>
              <a:t>姓氏的演变过程</a:t>
            </a:r>
            <a:endParaRPr lang="zh-CN" altLang="en-US" sz="4000" b="1" dirty="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5" name="流程图: 联系 4"/>
          <p:cNvSpPr/>
          <p:nvPr/>
        </p:nvSpPr>
        <p:spPr>
          <a:xfrm>
            <a:off x="2962426" y="3298090"/>
            <a:ext cx="231775" cy="231775"/>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89" y="4950678"/>
            <a:ext cx="19319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56" descr="梅花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0" y="-134165"/>
            <a:ext cx="5286375" cy="271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29184" y="229638"/>
            <a:ext cx="2290812" cy="368300"/>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姓氏的演变过程</a:t>
            </a:r>
            <a:endParaRPr lang="zh-CN" altLang="en-US" dirty="0">
              <a:latin typeface="微软雅黑" panose="020B0503020204020204" pitchFamily="34" charset="-122"/>
              <a:ea typeface="微软雅黑" panose="020B0503020204020204" pitchFamily="34" charset="-122"/>
            </a:endParaRPr>
          </a:p>
        </p:txBody>
      </p:sp>
      <p:pic>
        <p:nvPicPr>
          <p:cNvPr id="4"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419725"/>
            <a:ext cx="38639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482850"/>
            <a:ext cx="17462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2482850"/>
            <a:ext cx="17462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3"/>
          <p:cNvGrpSpPr/>
          <p:nvPr/>
        </p:nvGrpSpPr>
        <p:grpSpPr bwMode="auto">
          <a:xfrm>
            <a:off x="1200150" y="1668463"/>
            <a:ext cx="1901825" cy="1951037"/>
            <a:chOff x="1199456" y="1668522"/>
            <a:chExt cx="1902604" cy="1951687"/>
          </a:xfrm>
        </p:grpSpPr>
        <p:pic>
          <p:nvPicPr>
            <p:cNvPr id="11"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9456" y="1668522"/>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a:spLocks noChangeArrowheads="1"/>
            </p:cNvSpPr>
            <p:nvPr/>
          </p:nvSpPr>
          <p:spPr bwMode="auto">
            <a:xfrm>
              <a:off x="1466682" y="2069470"/>
              <a:ext cx="1368152" cy="13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chemeClr val="bg1"/>
                  </a:solidFill>
                  <a:latin typeface="隶书" panose="02010509060101010101" charset="-122"/>
                  <a:ea typeface="隶书" panose="02010509060101010101" charset="-122"/>
                </a:rPr>
                <a:t>夏</a:t>
              </a:r>
              <a:endParaRPr lang="zh-CN" altLang="en-US" sz="8000">
                <a:solidFill>
                  <a:schemeClr val="bg1"/>
                </a:solidFill>
                <a:latin typeface="隶书" panose="02010509060101010101" charset="-122"/>
                <a:ea typeface="隶书" panose="02010509060101010101" charset="-122"/>
              </a:endParaRPr>
            </a:p>
          </p:txBody>
        </p:sp>
      </p:grpSp>
      <p:grpSp>
        <p:nvGrpSpPr>
          <p:cNvPr id="13" name="组合 16"/>
          <p:cNvGrpSpPr/>
          <p:nvPr/>
        </p:nvGrpSpPr>
        <p:grpSpPr bwMode="auto">
          <a:xfrm>
            <a:off x="5232400" y="1665288"/>
            <a:ext cx="1901825" cy="1952625"/>
            <a:chOff x="5231904" y="1665934"/>
            <a:chExt cx="1902604" cy="1951687"/>
          </a:xfrm>
        </p:grpSpPr>
        <p:pic>
          <p:nvPicPr>
            <p:cNvPr id="14"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1904" y="1665934"/>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8"/>
            <p:cNvSpPr txBox="1">
              <a:spLocks noChangeArrowheads="1"/>
            </p:cNvSpPr>
            <p:nvPr/>
          </p:nvSpPr>
          <p:spPr bwMode="auto">
            <a:xfrm>
              <a:off x="5498495" y="2069795"/>
              <a:ext cx="1368152" cy="132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chemeClr val="bg1"/>
                  </a:solidFill>
                  <a:latin typeface="隶书" panose="02010509060101010101" charset="-122"/>
                  <a:ea typeface="隶书" panose="02010509060101010101" charset="-122"/>
                </a:rPr>
                <a:t>商</a:t>
              </a:r>
              <a:endParaRPr lang="zh-CN" altLang="en-US" sz="8000">
                <a:solidFill>
                  <a:schemeClr val="bg1"/>
                </a:solidFill>
                <a:latin typeface="隶书" panose="02010509060101010101" charset="-122"/>
                <a:ea typeface="隶书" panose="02010509060101010101" charset="-122"/>
              </a:endParaRPr>
            </a:p>
          </p:txBody>
        </p:sp>
      </p:grpSp>
      <p:grpSp>
        <p:nvGrpSpPr>
          <p:cNvPr id="16" name="组合 19"/>
          <p:cNvGrpSpPr/>
          <p:nvPr/>
        </p:nvGrpSpPr>
        <p:grpSpPr bwMode="auto">
          <a:xfrm>
            <a:off x="9264650" y="1665288"/>
            <a:ext cx="1901825" cy="1952625"/>
            <a:chOff x="9264352" y="1665934"/>
            <a:chExt cx="1902604" cy="1951687"/>
          </a:xfrm>
        </p:grpSpPr>
        <p:pic>
          <p:nvPicPr>
            <p:cNvPr id="17"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4352" y="1665934"/>
              <a:ext cx="1902604" cy="19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1"/>
            <p:cNvSpPr txBox="1">
              <a:spLocks noChangeArrowheads="1"/>
            </p:cNvSpPr>
            <p:nvPr/>
          </p:nvSpPr>
          <p:spPr bwMode="auto">
            <a:xfrm>
              <a:off x="9531580" y="2069795"/>
              <a:ext cx="1368152" cy="132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a:solidFill>
                    <a:schemeClr val="bg1"/>
                  </a:solidFill>
                  <a:latin typeface="隶书" panose="02010509060101010101" charset="-122"/>
                  <a:ea typeface="隶书" panose="02010509060101010101" charset="-122"/>
                </a:rPr>
                <a:t>周</a:t>
              </a:r>
              <a:endParaRPr lang="zh-CN" altLang="en-US" sz="8000">
                <a:solidFill>
                  <a:schemeClr val="bg1"/>
                </a:solidFill>
                <a:latin typeface="隶书" panose="02010509060101010101" charset="-122"/>
                <a:ea typeface="隶书" panose="02010509060101010101" charset="-122"/>
              </a:endParaRPr>
            </a:p>
          </p:txBody>
        </p:sp>
      </p:grpSp>
      <p:sp>
        <p:nvSpPr>
          <p:cNvPr id="19" name="文本框 18"/>
          <p:cNvSpPr txBox="1"/>
          <p:nvPr/>
        </p:nvSpPr>
        <p:spPr>
          <a:xfrm>
            <a:off x="1094740" y="4211955"/>
            <a:ext cx="9951085" cy="583565"/>
          </a:xfrm>
          <a:prstGeom prst="rect">
            <a:avLst/>
          </a:prstGeom>
          <a:noFill/>
        </p:spPr>
        <p:txBody>
          <a:bodyPr wrap="square" rtlCol="0">
            <a:spAutoFit/>
          </a:bodyPr>
          <a:p>
            <a:r>
              <a:rPr lang="en-US" altLang="zh-CN" sz="3200">
                <a:latin typeface="隶书" panose="02010509060101010101" charset="-122"/>
                <a:ea typeface="隶书" panose="02010509060101010101" charset="-122"/>
              </a:rPr>
              <a:t>“</a:t>
            </a:r>
            <a:r>
              <a:rPr lang="zh-CN" altLang="en-US" sz="3200">
                <a:latin typeface="隶书" panose="02010509060101010101" charset="-122"/>
                <a:ea typeface="隶书" panose="02010509060101010101" charset="-122"/>
              </a:rPr>
              <a:t>荣誉</a:t>
            </a:r>
            <a:r>
              <a:rPr lang="en-US" altLang="zh-CN" sz="3200">
                <a:latin typeface="隶书" panose="02010509060101010101" charset="-122"/>
                <a:ea typeface="隶书" panose="02010509060101010101" charset="-122"/>
              </a:rPr>
              <a:t>”</a:t>
            </a:r>
            <a:r>
              <a:rPr lang="zh-CN" altLang="en-US" sz="3200">
                <a:latin typeface="隶书" panose="02010509060101010101" charset="-122"/>
                <a:ea typeface="隶书" panose="02010509060101010101" charset="-122"/>
              </a:rPr>
              <a:t>             </a:t>
            </a:r>
            <a:r>
              <a:rPr lang="en-US" altLang="zh-CN" sz="3200">
                <a:latin typeface="隶书" panose="02010509060101010101" charset="-122"/>
                <a:ea typeface="隶书" panose="02010509060101010101" charset="-122"/>
              </a:rPr>
              <a:t>“</a:t>
            </a:r>
            <a:r>
              <a:rPr lang="zh-CN" altLang="en-US" sz="3200">
                <a:latin typeface="隶书" panose="02010509060101010101" charset="-122"/>
                <a:ea typeface="隶书" panose="02010509060101010101" charset="-122"/>
              </a:rPr>
              <a:t>氏族</a:t>
            </a:r>
            <a:r>
              <a:rPr lang="en-US" altLang="zh-CN" sz="3200">
                <a:latin typeface="隶书" panose="02010509060101010101" charset="-122"/>
                <a:ea typeface="隶书" panose="02010509060101010101" charset="-122"/>
              </a:rPr>
              <a:t>”</a:t>
            </a:r>
            <a:r>
              <a:rPr lang="zh-CN" altLang="en-US" sz="3200">
                <a:latin typeface="隶书" panose="02010509060101010101" charset="-122"/>
                <a:ea typeface="隶书" panose="02010509060101010101" charset="-122"/>
              </a:rPr>
              <a:t>            </a:t>
            </a:r>
            <a:r>
              <a:rPr lang="en-US" altLang="zh-CN" sz="3200">
                <a:latin typeface="隶书" panose="02010509060101010101" charset="-122"/>
                <a:ea typeface="隶书" panose="02010509060101010101" charset="-122"/>
                <a:sym typeface="+mn-ea"/>
              </a:rPr>
              <a:t>“</a:t>
            </a:r>
            <a:r>
              <a:rPr lang="zh-CN" altLang="en-US" sz="3200">
                <a:latin typeface="隶书" panose="02010509060101010101" charset="-122"/>
                <a:ea typeface="隶书" panose="02010509060101010101" charset="-122"/>
                <a:sym typeface="+mn-ea"/>
              </a:rPr>
              <a:t>等级</a:t>
            </a:r>
            <a:r>
              <a:rPr lang="en-US" altLang="zh-CN" sz="3200">
                <a:latin typeface="隶书" panose="02010509060101010101" charset="-122"/>
                <a:ea typeface="隶书" panose="02010509060101010101" charset="-122"/>
                <a:sym typeface="+mn-ea"/>
              </a:rPr>
              <a:t>”</a:t>
            </a:r>
            <a:r>
              <a:rPr lang="zh-CN" altLang="en-US" sz="3200">
                <a:latin typeface="隶书" panose="02010509060101010101" charset="-122"/>
                <a:ea typeface="隶书" panose="02010509060101010101" charset="-122"/>
              </a:rPr>
              <a:t>          </a:t>
            </a:r>
            <a:r>
              <a:rPr lang="zh-CN" altLang="en-US"/>
              <a:t> </a:t>
            </a:r>
            <a:endParaRPr lang="zh-CN" alt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3000" r="-100000"/>
          </a:stretch>
        </a:blipFill>
        <a:effectLst/>
      </p:bgPr>
    </p:bg>
    <p:spTree>
      <p:nvGrpSpPr>
        <p:cNvPr id="1" name=""/>
        <p:cNvGrpSpPr/>
        <p:nvPr/>
      </p:nvGrpSpPr>
      <p:grpSpPr>
        <a:xfrm>
          <a:off x="0" y="0"/>
          <a:ext cx="0" cy="0"/>
          <a:chOff x="0" y="0"/>
          <a:chExt cx="0" cy="0"/>
        </a:xfrm>
      </p:grpSpPr>
      <p:pic>
        <p:nvPicPr>
          <p:cNvPr id="4"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295"/>
            <a:ext cx="735062" cy="66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29184" y="229638"/>
            <a:ext cx="2290812" cy="368300"/>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姓氏的演变过程</a:t>
            </a:r>
            <a:endParaRPr lang="zh-CN" altLang="en-US" dirty="0">
              <a:latin typeface="微软雅黑" panose="020B0503020204020204" pitchFamily="34" charset="-122"/>
              <a:ea typeface="微软雅黑" panose="020B0503020204020204" pitchFamily="34" charset="-122"/>
            </a:endParaRPr>
          </a:p>
        </p:txBody>
      </p:sp>
      <p:sp>
        <p:nvSpPr>
          <p:cNvPr id="6" name="新月形 4"/>
          <p:cNvSpPr>
            <a:spLocks noChangeArrowheads="1"/>
          </p:cNvSpPr>
          <p:nvPr/>
        </p:nvSpPr>
        <p:spPr bwMode="auto">
          <a:xfrm rot="20751297">
            <a:off x="4364038" y="2060575"/>
            <a:ext cx="1589087" cy="3178175"/>
          </a:xfrm>
          <a:prstGeom prst="moon">
            <a:avLst>
              <a:gd name="adj" fmla="val 15190"/>
            </a:avLst>
          </a:prstGeom>
          <a:blipFill dpi="0" rotWithShape="1">
            <a:blip r:embed="rId3">
              <a:extLst>
                <a:ext uri="{28A0092B-C50C-407E-A947-70E740481C1C}">
                  <a14:useLocalDpi xmlns:a14="http://schemas.microsoft.com/office/drawing/2010/main" val="0"/>
                </a:ext>
              </a:extLst>
            </a:blip>
            <a:srcRect/>
            <a:stretch>
              <a:fillRect/>
            </a:stretch>
          </a:blip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Arial" panose="020B0604020202020204" pitchFamily="34" charset="0"/>
              <a:cs typeface="+mn-ea"/>
              <a:sym typeface="Arial" panose="020B0604020202020204" pitchFamily="34" charset="0"/>
            </a:endParaRPr>
          </a:p>
        </p:txBody>
      </p:sp>
      <p:sp>
        <p:nvSpPr>
          <p:cNvPr id="7" name="新月形 5"/>
          <p:cNvSpPr>
            <a:spLocks noChangeArrowheads="1"/>
          </p:cNvSpPr>
          <p:nvPr/>
        </p:nvSpPr>
        <p:spPr bwMode="auto">
          <a:xfrm rot="4551297">
            <a:off x="5176838" y="1025525"/>
            <a:ext cx="1589088" cy="3176587"/>
          </a:xfrm>
          <a:prstGeom prst="moon">
            <a:avLst>
              <a:gd name="adj" fmla="val 15190"/>
            </a:avLst>
          </a:prstGeom>
          <a:blipFill dpi="0" rotWithShape="1">
            <a:blip r:embed="rId3">
              <a:extLst>
                <a:ext uri="{28A0092B-C50C-407E-A947-70E740481C1C}">
                  <a14:useLocalDpi xmlns:a14="http://schemas.microsoft.com/office/drawing/2010/main" val="0"/>
                </a:ext>
              </a:extLst>
            </a:blip>
            <a:srcRect/>
            <a:stretch>
              <a:fillRect/>
            </a:stretch>
          </a:blip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smtClean="0">
              <a:solidFill>
                <a:schemeClr val="tx1">
                  <a:lumMod val="85000"/>
                  <a:lumOff val="15000"/>
                </a:schemeClr>
              </a:solidFill>
              <a:ea typeface="微软雅黑" panose="020B0503020204020204" pitchFamily="34" charset="-122"/>
              <a:cs typeface="+mn-ea"/>
              <a:sym typeface="Arial" panose="020B0604020202020204" pitchFamily="34" charset="0"/>
            </a:endParaRPr>
          </a:p>
        </p:txBody>
      </p:sp>
      <p:sp>
        <p:nvSpPr>
          <p:cNvPr id="8" name="新月形 6"/>
          <p:cNvSpPr>
            <a:spLocks noChangeArrowheads="1"/>
          </p:cNvSpPr>
          <p:nvPr/>
        </p:nvSpPr>
        <p:spPr bwMode="auto">
          <a:xfrm rot="9951297">
            <a:off x="6213475" y="1839913"/>
            <a:ext cx="1589088" cy="3178175"/>
          </a:xfrm>
          <a:prstGeom prst="moon">
            <a:avLst>
              <a:gd name="adj" fmla="val 15190"/>
            </a:avLst>
          </a:prstGeom>
          <a:blipFill dpi="0" rotWithShape="1">
            <a:blip r:embed="rId3">
              <a:extLst>
                <a:ext uri="{28A0092B-C50C-407E-A947-70E740481C1C}">
                  <a14:useLocalDpi xmlns:a14="http://schemas.microsoft.com/office/drawing/2010/main" val="0"/>
                </a:ext>
              </a:extLst>
            </a:blip>
            <a:srcRect/>
            <a:stretch>
              <a:fillRect/>
            </a:stretch>
          </a:blip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Arial" panose="020B0604020202020204" pitchFamily="34" charset="0"/>
              <a:cs typeface="+mn-ea"/>
              <a:sym typeface="Arial" panose="020B0604020202020204" pitchFamily="34" charset="0"/>
            </a:endParaRPr>
          </a:p>
        </p:txBody>
      </p:sp>
      <p:sp>
        <p:nvSpPr>
          <p:cNvPr id="9" name="新月形 7"/>
          <p:cNvSpPr>
            <a:spLocks noChangeArrowheads="1"/>
          </p:cNvSpPr>
          <p:nvPr/>
        </p:nvSpPr>
        <p:spPr bwMode="auto">
          <a:xfrm rot="15351297">
            <a:off x="5413375" y="2863850"/>
            <a:ext cx="1589088" cy="3176588"/>
          </a:xfrm>
          <a:prstGeom prst="moon">
            <a:avLst>
              <a:gd name="adj" fmla="val 15190"/>
            </a:avLst>
          </a:prstGeom>
          <a:blipFill dpi="0" rotWithShape="1">
            <a:blip r:embed="rId3">
              <a:extLst>
                <a:ext uri="{28A0092B-C50C-407E-A947-70E740481C1C}">
                  <a14:useLocalDpi xmlns:a14="http://schemas.microsoft.com/office/drawing/2010/main" val="0"/>
                </a:ext>
              </a:extLst>
            </a:blip>
            <a:srcRect/>
            <a:stretch>
              <a:fillRect/>
            </a:stretch>
          </a:blip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smtClean="0">
              <a:solidFill>
                <a:schemeClr val="tx1">
                  <a:lumMod val="85000"/>
                  <a:lumOff val="15000"/>
                </a:schemeClr>
              </a:solidFill>
              <a:ea typeface="微软雅黑" panose="020B0503020204020204" pitchFamily="34" charset="-122"/>
              <a:cs typeface="+mn-ea"/>
              <a:sym typeface="Arial" panose="020B0604020202020204" pitchFamily="34" charset="0"/>
            </a:endParaRPr>
          </a:p>
        </p:txBody>
      </p:sp>
      <p:sp>
        <p:nvSpPr>
          <p:cNvPr id="11" name="直接连接符 24"/>
          <p:cNvSpPr>
            <a:spLocks noChangeShapeType="1"/>
          </p:cNvSpPr>
          <p:nvPr/>
        </p:nvSpPr>
        <p:spPr bwMode="auto">
          <a:xfrm flipH="1">
            <a:off x="3465513" y="2903538"/>
            <a:ext cx="1049337"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直接连接符 24"/>
          <p:cNvSpPr>
            <a:spLocks noChangeShapeType="1"/>
          </p:cNvSpPr>
          <p:nvPr/>
        </p:nvSpPr>
        <p:spPr bwMode="auto">
          <a:xfrm flipH="1">
            <a:off x="4211638" y="5046663"/>
            <a:ext cx="1033462"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直接连接符 24"/>
          <p:cNvSpPr>
            <a:spLocks noChangeShapeType="1"/>
          </p:cNvSpPr>
          <p:nvPr/>
        </p:nvSpPr>
        <p:spPr bwMode="auto">
          <a:xfrm flipH="1">
            <a:off x="6656388" y="1944688"/>
            <a:ext cx="1049337"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直接连接符 24"/>
          <p:cNvSpPr>
            <a:spLocks noChangeShapeType="1"/>
          </p:cNvSpPr>
          <p:nvPr/>
        </p:nvSpPr>
        <p:spPr bwMode="auto">
          <a:xfrm flipH="1">
            <a:off x="7600950" y="4264025"/>
            <a:ext cx="1033463"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409328" y="2256439"/>
            <a:ext cx="2957441" cy="655155"/>
            <a:chOff x="409328" y="2256439"/>
            <a:chExt cx="2957441" cy="655155"/>
          </a:xfrm>
        </p:grpSpPr>
        <p:pic>
          <p:nvPicPr>
            <p:cNvPr id="2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328" y="2256439"/>
              <a:ext cx="2957441" cy="65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3"/>
            <p:cNvSpPr txBox="1"/>
            <p:nvPr/>
          </p:nvSpPr>
          <p:spPr>
            <a:xfrm>
              <a:off x="735083" y="2460909"/>
              <a:ext cx="1388110" cy="245745"/>
            </a:xfrm>
            <a:prstGeom prst="rect">
              <a:avLst/>
            </a:prstGeom>
            <a:noFill/>
          </p:spPr>
          <p:txBody>
            <a:bodyPr wrap="square" lIns="0" tIns="0" rIns="0" bIns="0">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二</a:t>
              </a: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东汉至唐中</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7839119" y="1366347"/>
            <a:ext cx="2957441" cy="655155"/>
            <a:chOff x="409328" y="2256439"/>
            <a:chExt cx="2957441" cy="655155"/>
          </a:xfrm>
        </p:grpSpPr>
        <p:pic>
          <p:nvPicPr>
            <p:cNvPr id="28"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328" y="2256439"/>
              <a:ext cx="2957441" cy="65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3"/>
            <p:cNvSpPr txBox="1"/>
            <p:nvPr/>
          </p:nvSpPr>
          <p:spPr>
            <a:xfrm>
              <a:off x="891017" y="2415500"/>
              <a:ext cx="1257300" cy="24574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a:t>
              </a: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秦至西汉</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629342" y="4510688"/>
            <a:ext cx="2957441" cy="655155"/>
            <a:chOff x="40393" y="2256439"/>
            <a:chExt cx="2957441" cy="655155"/>
          </a:xfrm>
        </p:grpSpPr>
        <p:pic>
          <p:nvPicPr>
            <p:cNvPr id="31"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93" y="2256439"/>
              <a:ext cx="2957441" cy="65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3"/>
            <p:cNvSpPr txBox="1"/>
            <p:nvPr/>
          </p:nvSpPr>
          <p:spPr>
            <a:xfrm>
              <a:off x="433817" y="2460585"/>
              <a:ext cx="1257300" cy="24574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四</a:t>
              </a: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民初至今</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8771037" y="3665788"/>
            <a:ext cx="2957441" cy="655155"/>
            <a:chOff x="409328" y="2256439"/>
            <a:chExt cx="2957441" cy="655155"/>
          </a:xfrm>
        </p:grpSpPr>
        <p:pic>
          <p:nvPicPr>
            <p:cNvPr id="3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328" y="2256439"/>
              <a:ext cx="2957441" cy="65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13"/>
            <p:cNvSpPr txBox="1"/>
            <p:nvPr/>
          </p:nvSpPr>
          <p:spPr>
            <a:xfrm>
              <a:off x="891017" y="2415500"/>
              <a:ext cx="1257300" cy="24574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三</a:t>
              </a: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唐末至清</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文本框 2"/>
          <p:cNvSpPr txBox="1"/>
          <p:nvPr/>
        </p:nvSpPr>
        <p:spPr>
          <a:xfrm>
            <a:off x="8166735" y="2061210"/>
            <a:ext cx="2723515" cy="706755"/>
          </a:xfrm>
          <a:prstGeom prst="rect">
            <a:avLst/>
          </a:prstGeom>
          <a:noFill/>
        </p:spPr>
        <p:txBody>
          <a:bodyPr wrap="square" rtlCol="0" anchor="t">
            <a:spAutoFit/>
          </a:bodyPr>
          <a:p>
            <a:r>
              <a:rPr lang="zh-CN" altLang="en-US" sz="2000">
                <a:latin typeface="隶书" panose="02010509060101010101" charset="-122"/>
                <a:ea typeface="隶书" panose="02010509060101010101" charset="-122"/>
              </a:rPr>
              <a:t>新的姓氏制度出现，而旧的姓氏制度仍有残余</a:t>
            </a:r>
            <a:endParaRPr lang="zh-CN" altLang="en-US" sz="2000">
              <a:latin typeface="隶书" panose="02010509060101010101" charset="-122"/>
              <a:ea typeface="隶书" panose="02010509060101010101" charset="-122"/>
            </a:endParaRPr>
          </a:p>
        </p:txBody>
      </p:sp>
      <p:sp>
        <p:nvSpPr>
          <p:cNvPr id="13" name="文本框 12"/>
          <p:cNvSpPr txBox="1"/>
          <p:nvPr/>
        </p:nvSpPr>
        <p:spPr>
          <a:xfrm>
            <a:off x="380365" y="2903855"/>
            <a:ext cx="3268980" cy="1014730"/>
          </a:xfrm>
          <a:prstGeom prst="rect">
            <a:avLst/>
          </a:prstGeom>
          <a:noFill/>
        </p:spPr>
        <p:txBody>
          <a:bodyPr wrap="square" rtlCol="0" anchor="t">
            <a:spAutoFit/>
          </a:bodyPr>
          <a:p>
            <a:r>
              <a:rPr lang="zh-CN" altLang="en-US" sz="2000">
                <a:latin typeface="隶书" panose="02010509060101010101" charset="-122"/>
                <a:ea typeface="隶书" panose="02010509060101010101" charset="-122"/>
              </a:rPr>
              <a:t>姓氏制度受到了门阀士族制度的影响</a:t>
            </a:r>
            <a:endParaRPr lang="zh-CN" altLang="en-US" sz="2000">
              <a:latin typeface="隶书" panose="02010509060101010101" charset="-122"/>
              <a:ea typeface="隶书" panose="02010509060101010101" charset="-122"/>
            </a:endParaRPr>
          </a:p>
          <a:p>
            <a:r>
              <a:rPr lang="zh-CN" altLang="en-US" sz="2000">
                <a:latin typeface="隶书" panose="02010509060101010101" charset="-122"/>
                <a:ea typeface="隶书" panose="02010509060101010101" charset="-122"/>
              </a:rPr>
              <a:t>姓氏与地域产生了固定联系</a:t>
            </a:r>
            <a:endParaRPr lang="zh-CN" altLang="en-US" sz="2000">
              <a:latin typeface="隶书" panose="02010509060101010101" charset="-122"/>
              <a:ea typeface="隶书" panose="02010509060101010101" charset="-122"/>
            </a:endParaRPr>
          </a:p>
        </p:txBody>
      </p:sp>
      <p:sp>
        <p:nvSpPr>
          <p:cNvPr id="14" name="文本框 13"/>
          <p:cNvSpPr txBox="1"/>
          <p:nvPr/>
        </p:nvSpPr>
        <p:spPr>
          <a:xfrm>
            <a:off x="8166100" y="4321175"/>
            <a:ext cx="3562350" cy="706755"/>
          </a:xfrm>
          <a:prstGeom prst="rect">
            <a:avLst/>
          </a:prstGeom>
          <a:noFill/>
        </p:spPr>
        <p:txBody>
          <a:bodyPr wrap="square" rtlCol="0" anchor="t">
            <a:spAutoFit/>
          </a:bodyPr>
          <a:p>
            <a:r>
              <a:rPr lang="zh-CN" altLang="en-US" sz="2000">
                <a:latin typeface="隶书" panose="02010509060101010101" charset="-122"/>
                <a:ea typeface="隶书" panose="02010509060101010101" charset="-122"/>
              </a:rPr>
              <a:t>姓氏制度受到科举制度的影响</a:t>
            </a:r>
            <a:endParaRPr lang="zh-CN" altLang="en-US" sz="2000">
              <a:latin typeface="隶书" panose="02010509060101010101" charset="-122"/>
              <a:ea typeface="隶书" panose="02010509060101010101" charset="-122"/>
            </a:endParaRPr>
          </a:p>
          <a:p>
            <a:r>
              <a:rPr lang="zh-CN" altLang="en-US" sz="2000">
                <a:latin typeface="隶书" panose="02010509060101010101" charset="-122"/>
                <a:ea typeface="隶书" panose="02010509060101010101" charset="-122"/>
              </a:rPr>
              <a:t>姓氏的等级色彩又一次被淡化</a:t>
            </a:r>
            <a:endParaRPr lang="zh-CN" altLang="en-US" sz="2000">
              <a:latin typeface="隶书" panose="02010509060101010101" charset="-122"/>
              <a:ea typeface="隶书" panose="02010509060101010101" charset="-122"/>
            </a:endParaRPr>
          </a:p>
        </p:txBody>
      </p:sp>
      <p:sp>
        <p:nvSpPr>
          <p:cNvPr id="15" name="文本框 14"/>
          <p:cNvSpPr txBox="1"/>
          <p:nvPr/>
        </p:nvSpPr>
        <p:spPr>
          <a:xfrm>
            <a:off x="744855" y="5165725"/>
            <a:ext cx="2540000" cy="706755"/>
          </a:xfrm>
          <a:prstGeom prst="rect">
            <a:avLst/>
          </a:prstGeom>
          <a:noFill/>
        </p:spPr>
        <p:txBody>
          <a:bodyPr wrap="square" rtlCol="0" anchor="t">
            <a:spAutoFit/>
          </a:bodyPr>
          <a:p>
            <a:r>
              <a:rPr lang="zh-CN" altLang="en-US" sz="2000">
                <a:latin typeface="隶书" panose="02010509060101010101" charset="-122"/>
                <a:ea typeface="隶书" panose="02010509060101010101" charset="-122"/>
              </a:rPr>
              <a:t>姓氏随社会大变革而变革，新内容颇多</a:t>
            </a:r>
            <a:endParaRPr lang="zh-CN" altLang="en-US" sz="2000">
              <a:latin typeface="隶书" panose="02010509060101010101" charset="-122"/>
              <a:ea typeface="隶书" panose="02010509060101010101" charset="-122"/>
            </a:endParaRPr>
          </a:p>
        </p:txBody>
      </p:sp>
      <p:pic>
        <p:nvPicPr>
          <p:cNvPr id="16"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9620" y="2019935"/>
            <a:ext cx="2783205" cy="29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2000"/>
                                        <p:tgtEl>
                                          <p:spTgt spid="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amond(in)">
                                      <p:cBhvr>
                                        <p:cTn id="25" dur="2000"/>
                                        <p:tgtEl>
                                          <p:spTgt spid="3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amond(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2613</Words>
  <Application>WPS 演示</Application>
  <PresentationFormat>宽屏</PresentationFormat>
  <Paragraphs>338</Paragraphs>
  <Slides>35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华文中宋</vt:lpstr>
      <vt:lpstr>Calibri</vt:lpstr>
      <vt:lpstr>等线</vt:lpstr>
      <vt:lpstr>方正舒体</vt:lpstr>
      <vt:lpstr>华文行楷</vt:lpstr>
      <vt:lpstr>楷体</vt:lpstr>
      <vt:lpstr>微软雅黑</vt:lpstr>
      <vt:lpstr>隶书</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5、思想文化的差异</vt:lpstr>
      <vt:lpstr>6、家族观念的差异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Dell</cp:lastModifiedBy>
  <cp:revision>35</cp:revision>
  <dcterms:created xsi:type="dcterms:W3CDTF">2017-10-09T01:21:00Z</dcterms:created>
  <dcterms:modified xsi:type="dcterms:W3CDTF">2017-11-22T03:59:04Z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